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995275" cy="1450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4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46" y="2374369"/>
            <a:ext cx="11045984" cy="5050990"/>
          </a:xfrm>
        </p:spPr>
        <p:txBody>
          <a:bodyPr anchor="b"/>
          <a:lstStyle>
            <a:lvl1pPr algn="ctr">
              <a:defRPr sz="8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410" y="7620145"/>
            <a:ext cx="9746456" cy="3502780"/>
          </a:xfrm>
        </p:spPr>
        <p:txBody>
          <a:bodyPr/>
          <a:lstStyle>
            <a:lvl1pPr marL="0" indent="0" algn="ctr">
              <a:buNone/>
              <a:defRPr sz="3411"/>
            </a:lvl1pPr>
            <a:lvl2pPr marL="649773" indent="0" algn="ctr">
              <a:buNone/>
              <a:defRPr sz="2842"/>
            </a:lvl2pPr>
            <a:lvl3pPr marL="1299545" indent="0" algn="ctr">
              <a:buNone/>
              <a:defRPr sz="2558"/>
            </a:lvl3pPr>
            <a:lvl4pPr marL="1949318" indent="0" algn="ctr">
              <a:buNone/>
              <a:defRPr sz="2274"/>
            </a:lvl4pPr>
            <a:lvl5pPr marL="2599091" indent="0" algn="ctr">
              <a:buNone/>
              <a:defRPr sz="2274"/>
            </a:lvl5pPr>
            <a:lvl6pPr marL="3248863" indent="0" algn="ctr">
              <a:buNone/>
              <a:defRPr sz="2274"/>
            </a:lvl6pPr>
            <a:lvl7pPr marL="3898636" indent="0" algn="ctr">
              <a:buNone/>
              <a:defRPr sz="2274"/>
            </a:lvl7pPr>
            <a:lvl8pPr marL="4548408" indent="0" algn="ctr">
              <a:buNone/>
              <a:defRPr sz="2274"/>
            </a:lvl8pPr>
            <a:lvl9pPr marL="5198181" indent="0" algn="ctr">
              <a:buNone/>
              <a:defRPr sz="227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0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9744" y="772425"/>
            <a:ext cx="2802106" cy="122949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426" y="772425"/>
            <a:ext cx="8243878" cy="12294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7" y="3616970"/>
            <a:ext cx="11208425" cy="6034992"/>
          </a:xfrm>
        </p:spPr>
        <p:txBody>
          <a:bodyPr anchor="b"/>
          <a:lstStyle>
            <a:lvl1pPr>
              <a:defRPr sz="8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7" y="9709055"/>
            <a:ext cx="11208425" cy="3173660"/>
          </a:xfrm>
        </p:spPr>
        <p:txBody>
          <a:bodyPr/>
          <a:lstStyle>
            <a:lvl1pPr marL="0" indent="0">
              <a:buNone/>
              <a:defRPr sz="3411">
                <a:solidFill>
                  <a:schemeClr val="tx1"/>
                </a:solidFill>
              </a:defRPr>
            </a:lvl1pPr>
            <a:lvl2pPr marL="649773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2pPr>
            <a:lvl3pPr marL="1299545" indent="0">
              <a:buNone/>
              <a:defRPr sz="2558">
                <a:solidFill>
                  <a:schemeClr val="tx1">
                    <a:tint val="75000"/>
                  </a:schemeClr>
                </a:solidFill>
              </a:defRPr>
            </a:lvl3pPr>
            <a:lvl4pPr marL="194931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4pPr>
            <a:lvl5pPr marL="259909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5pPr>
            <a:lvl6pPr marL="3248863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6pPr>
            <a:lvl7pPr marL="389863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7pPr>
            <a:lvl8pPr marL="454840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8pPr>
            <a:lvl9pPr marL="519818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425" y="3862127"/>
            <a:ext cx="5522992" cy="92052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858" y="3862127"/>
            <a:ext cx="5522992" cy="92052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772428"/>
            <a:ext cx="11208425" cy="28042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19" y="3556516"/>
            <a:ext cx="5497610" cy="1742994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19" y="5299510"/>
            <a:ext cx="5497610" cy="7794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8858" y="3556516"/>
            <a:ext cx="5524685" cy="1742994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8858" y="5299510"/>
            <a:ext cx="5524685" cy="77947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7211"/>
            <a:ext cx="4191314" cy="3385238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684" y="2088910"/>
            <a:ext cx="6578858" cy="10310199"/>
          </a:xfrm>
        </p:spPr>
        <p:txBody>
          <a:bodyPr/>
          <a:lstStyle>
            <a:lvl1pPr>
              <a:defRPr sz="4548"/>
            </a:lvl1pPr>
            <a:lvl2pPr>
              <a:defRPr sz="3979"/>
            </a:lvl2pPr>
            <a:lvl3pPr>
              <a:defRPr sz="3411"/>
            </a:lvl3pPr>
            <a:lvl4pPr>
              <a:defRPr sz="2842"/>
            </a:lvl4pPr>
            <a:lvl5pPr>
              <a:defRPr sz="2842"/>
            </a:lvl5pPr>
            <a:lvl6pPr>
              <a:defRPr sz="2842"/>
            </a:lvl6pPr>
            <a:lvl7pPr>
              <a:defRPr sz="2842"/>
            </a:lvl7pPr>
            <a:lvl8pPr>
              <a:defRPr sz="2842"/>
            </a:lvl8pPr>
            <a:lvl9pPr>
              <a:defRPr sz="284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52449"/>
            <a:ext cx="4191314" cy="8063450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7211"/>
            <a:ext cx="4191314" cy="3385238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4684" y="2088910"/>
            <a:ext cx="6578858" cy="10310199"/>
          </a:xfrm>
        </p:spPr>
        <p:txBody>
          <a:bodyPr anchor="t"/>
          <a:lstStyle>
            <a:lvl1pPr marL="0" indent="0">
              <a:buNone/>
              <a:defRPr sz="4548"/>
            </a:lvl1pPr>
            <a:lvl2pPr marL="649773" indent="0">
              <a:buNone/>
              <a:defRPr sz="3979"/>
            </a:lvl2pPr>
            <a:lvl3pPr marL="1299545" indent="0">
              <a:buNone/>
              <a:defRPr sz="3411"/>
            </a:lvl3pPr>
            <a:lvl4pPr marL="1949318" indent="0">
              <a:buNone/>
              <a:defRPr sz="2842"/>
            </a:lvl4pPr>
            <a:lvl5pPr marL="2599091" indent="0">
              <a:buNone/>
              <a:defRPr sz="2842"/>
            </a:lvl5pPr>
            <a:lvl6pPr marL="3248863" indent="0">
              <a:buNone/>
              <a:defRPr sz="2842"/>
            </a:lvl6pPr>
            <a:lvl7pPr marL="3898636" indent="0">
              <a:buNone/>
              <a:defRPr sz="2842"/>
            </a:lvl7pPr>
            <a:lvl8pPr marL="4548408" indent="0">
              <a:buNone/>
              <a:defRPr sz="2842"/>
            </a:lvl8pPr>
            <a:lvl9pPr marL="5198181" indent="0">
              <a:buNone/>
              <a:defRPr sz="284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52449"/>
            <a:ext cx="4191314" cy="8063450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5" y="772428"/>
            <a:ext cx="11208425" cy="280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5" y="3862127"/>
            <a:ext cx="11208425" cy="92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425" y="13446921"/>
            <a:ext cx="2923937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D82A-F01D-47A2-A97C-6CD68FFDA56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685" y="13446921"/>
            <a:ext cx="4385905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7913" y="13446921"/>
            <a:ext cx="2923937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B9FB-7C39-4B76-B982-B77C5B9C0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99545" rtl="0" eaLnBrk="1" latinLnBrk="0" hangingPunct="1">
        <a:lnSpc>
          <a:spcPct val="90000"/>
        </a:lnSpc>
        <a:spcBef>
          <a:spcPct val="0"/>
        </a:spcBef>
        <a:buNone/>
        <a:defRPr sz="6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86" indent="-324886" algn="l" defTabSz="1299545" rtl="0" eaLnBrk="1" latinLnBrk="0" hangingPunct="1">
        <a:lnSpc>
          <a:spcPct val="90000"/>
        </a:lnSpc>
        <a:spcBef>
          <a:spcPts val="1421"/>
        </a:spcBef>
        <a:buFont typeface="Arial" panose="020B0604020202020204" pitchFamily="34" charset="0"/>
        <a:buChar char="•"/>
        <a:defRPr sz="3979" kern="1200">
          <a:solidFill>
            <a:schemeClr val="tx1"/>
          </a:solidFill>
          <a:latin typeface="+mn-lt"/>
          <a:ea typeface="+mn-ea"/>
          <a:cs typeface="+mn-cs"/>
        </a:defRPr>
      </a:lvl1pPr>
      <a:lvl2pPr marL="974659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1" kern="1200">
          <a:solidFill>
            <a:schemeClr val="tx1"/>
          </a:solidFill>
          <a:latin typeface="+mn-lt"/>
          <a:ea typeface="+mn-ea"/>
          <a:cs typeface="+mn-cs"/>
        </a:defRPr>
      </a:lvl2pPr>
      <a:lvl3pPr marL="162443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3pPr>
      <a:lvl4pPr marL="2274204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92397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573750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422352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873295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52306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49773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2pPr>
      <a:lvl3pPr marL="1299545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3pPr>
      <a:lvl4pPr marL="1949318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599091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248863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3898636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548408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198181" algn="l" defTabSz="1299545" rtl="0" eaLnBrk="1" latinLnBrk="0" hangingPunct="1">
        <a:defRPr sz="2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55315" y="2832558"/>
            <a:ext cx="1111169" cy="39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开始</a:t>
            </a:r>
            <a:endParaRPr lang="en-US" altLang="zh-CN" dirty="0"/>
          </a:p>
        </p:txBody>
      </p:sp>
      <p:sp>
        <p:nvSpPr>
          <p:cNvPr id="5" name="平行四边形 4"/>
          <p:cNvSpPr/>
          <p:nvPr/>
        </p:nvSpPr>
        <p:spPr>
          <a:xfrm>
            <a:off x="4283982" y="3538608"/>
            <a:ext cx="2453833" cy="4282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输入数据总组数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5510899" y="3226092"/>
            <a:ext cx="1" cy="31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3893335" y="4476157"/>
            <a:ext cx="3235125" cy="4398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输入需要处理的字符串</a:t>
            </a:r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11" idx="0"/>
          </p:cNvCxnSpPr>
          <p:nvPr/>
        </p:nvCxnSpPr>
        <p:spPr>
          <a:xfrm flipH="1">
            <a:off x="5510898" y="3966877"/>
            <a:ext cx="1" cy="50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4495211" y="8590958"/>
            <a:ext cx="2031363" cy="6366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CHANGE?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63387" y="5344259"/>
            <a:ext cx="2095017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从输入流读入第一个字符到</a:t>
            </a:r>
            <a:r>
              <a:rPr lang="en-US" altLang="zh-CN" dirty="0"/>
              <a:t>current</a:t>
            </a:r>
            <a:r>
              <a:rPr lang="zh-CN" altLang="en-US" dirty="0"/>
              <a:t>中</a:t>
            </a:r>
          </a:p>
        </p:txBody>
      </p:sp>
      <p:sp>
        <p:nvSpPr>
          <p:cNvPr id="24" name="菱形 23"/>
          <p:cNvSpPr/>
          <p:nvPr/>
        </p:nvSpPr>
        <p:spPr>
          <a:xfrm>
            <a:off x="3893330" y="6403344"/>
            <a:ext cx="3240912" cy="1261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current == ‘\n’ ?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19251" y="10425943"/>
            <a:ext cx="2095017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从输入流读入下一个字符到</a:t>
            </a:r>
            <a:r>
              <a:rPr lang="en-US" altLang="zh-CN" dirty="0"/>
              <a:t>current</a:t>
            </a:r>
            <a:r>
              <a:rPr lang="zh-CN" altLang="en-US" dirty="0"/>
              <a:t>中</a:t>
            </a:r>
          </a:p>
        </p:txBody>
      </p:sp>
      <p:cxnSp>
        <p:nvCxnSpPr>
          <p:cNvPr id="27" name="直接箭头连接符 26"/>
          <p:cNvCxnSpPr>
            <a:stCxn id="23" idx="2"/>
            <a:endCxn id="24" idx="0"/>
          </p:cNvCxnSpPr>
          <p:nvPr/>
        </p:nvCxnSpPr>
        <p:spPr>
          <a:xfrm>
            <a:off x="5510896" y="5980872"/>
            <a:ext cx="2895" cy="4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4"/>
            <a:endCxn id="23" idx="0"/>
          </p:cNvCxnSpPr>
          <p:nvPr/>
        </p:nvCxnSpPr>
        <p:spPr>
          <a:xfrm flipH="1">
            <a:off x="5510891" y="4915995"/>
            <a:ext cx="2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522001" y="8776156"/>
            <a:ext cx="1041717" cy="468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结束</a:t>
            </a:r>
            <a:endParaRPr lang="en-US" altLang="zh-CN" dirty="0"/>
          </a:p>
        </p:txBody>
      </p:sp>
      <p:cxnSp>
        <p:nvCxnSpPr>
          <p:cNvPr id="34" name="肘形连接符 33"/>
          <p:cNvCxnSpPr>
            <a:stCxn id="24" idx="3"/>
            <a:endCxn id="37" idx="0"/>
          </p:cNvCxnSpPr>
          <p:nvPr/>
        </p:nvCxnSpPr>
        <p:spPr>
          <a:xfrm>
            <a:off x="7134247" y="7034164"/>
            <a:ext cx="908613" cy="215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9339" y="6664833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7" name="菱形 36"/>
          <p:cNvSpPr/>
          <p:nvPr/>
        </p:nvSpPr>
        <p:spPr>
          <a:xfrm>
            <a:off x="6643764" y="7249740"/>
            <a:ext cx="2798182" cy="11198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已经处理了</a:t>
            </a:r>
            <a:r>
              <a:rPr lang="en-US" altLang="zh-CN" dirty="0"/>
              <a:t>n</a:t>
            </a:r>
            <a:r>
              <a:rPr lang="zh-CN" altLang="en-US" dirty="0"/>
              <a:t>组数据？</a:t>
            </a:r>
          </a:p>
        </p:txBody>
      </p:sp>
      <p:cxnSp>
        <p:nvCxnSpPr>
          <p:cNvPr id="40" name="直接箭头连接符 39"/>
          <p:cNvCxnSpPr>
            <a:stCxn id="37" idx="2"/>
            <a:endCxn id="32" idx="0"/>
          </p:cNvCxnSpPr>
          <p:nvPr/>
        </p:nvCxnSpPr>
        <p:spPr>
          <a:xfrm>
            <a:off x="8042855" y="8369595"/>
            <a:ext cx="0" cy="40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042859" y="8406820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4" name="肘形连接符 43"/>
          <p:cNvCxnSpPr/>
          <p:nvPr/>
        </p:nvCxnSpPr>
        <p:spPr>
          <a:xfrm flipH="1" flipV="1">
            <a:off x="5479943" y="4221519"/>
            <a:ext cx="3932507" cy="3588151"/>
          </a:xfrm>
          <a:prstGeom prst="bentConnector3">
            <a:avLst>
              <a:gd name="adj1" fmla="val -11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440608" y="775863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24" idx="2"/>
            <a:endCxn id="18" idx="0"/>
          </p:cNvCxnSpPr>
          <p:nvPr/>
        </p:nvCxnSpPr>
        <p:spPr>
          <a:xfrm flipH="1">
            <a:off x="5510888" y="7664984"/>
            <a:ext cx="2898" cy="92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495414" y="7966984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18" idx="1"/>
            <a:endCxn id="62" idx="0"/>
          </p:cNvCxnSpPr>
          <p:nvPr/>
        </p:nvCxnSpPr>
        <p:spPr>
          <a:xfrm rot="10800000" flipV="1">
            <a:off x="4127778" y="8909265"/>
            <a:ext cx="367428" cy="295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073961" y="860253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2" name="平行四边形 61"/>
          <p:cNvSpPr/>
          <p:nvPr/>
        </p:nvSpPr>
        <p:spPr>
          <a:xfrm>
            <a:off x="3364623" y="9204419"/>
            <a:ext cx="1526310" cy="694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输出变换后的字符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512343" y="8615361"/>
            <a:ext cx="516980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5" name="平行四边形 64"/>
          <p:cNvSpPr/>
          <p:nvPr/>
        </p:nvSpPr>
        <p:spPr>
          <a:xfrm>
            <a:off x="6224274" y="9571917"/>
            <a:ext cx="1494348" cy="3269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直接输出</a:t>
            </a:r>
          </a:p>
        </p:txBody>
      </p:sp>
      <p:cxnSp>
        <p:nvCxnSpPr>
          <p:cNvPr id="89" name="肘形连接符 88"/>
          <p:cNvCxnSpPr>
            <a:stCxn id="25" idx="1"/>
          </p:cNvCxnSpPr>
          <p:nvPr/>
        </p:nvCxnSpPr>
        <p:spPr>
          <a:xfrm rot="10800000" flipH="1">
            <a:off x="4519246" y="6190660"/>
            <a:ext cx="991642" cy="4553589"/>
          </a:xfrm>
          <a:prstGeom prst="bentConnector4">
            <a:avLst>
              <a:gd name="adj1" fmla="val -128583"/>
              <a:gd name="adj2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8" idx="3"/>
            <a:endCxn id="65" idx="0"/>
          </p:cNvCxnSpPr>
          <p:nvPr/>
        </p:nvCxnSpPr>
        <p:spPr>
          <a:xfrm>
            <a:off x="6526574" y="8909266"/>
            <a:ext cx="444879" cy="662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62" idx="4"/>
          </p:cNvCxnSpPr>
          <p:nvPr/>
        </p:nvCxnSpPr>
        <p:spPr>
          <a:xfrm rot="16200000" flipH="1">
            <a:off x="4717640" y="9309042"/>
            <a:ext cx="218869" cy="1398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65" idx="4"/>
          </p:cNvCxnSpPr>
          <p:nvPr/>
        </p:nvCxnSpPr>
        <p:spPr>
          <a:xfrm rot="5400000">
            <a:off x="6124002" y="9270317"/>
            <a:ext cx="218869" cy="1476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25" idx="0"/>
          </p:cNvCxnSpPr>
          <p:nvPr/>
        </p:nvCxnSpPr>
        <p:spPr>
          <a:xfrm flipH="1">
            <a:off x="5566755" y="10117764"/>
            <a:ext cx="7738" cy="30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4780" y="2682085"/>
            <a:ext cx="2152891" cy="451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printBis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5" name="菱形 4"/>
          <p:cNvSpPr/>
          <p:nvPr/>
        </p:nvSpPr>
        <p:spPr>
          <a:xfrm>
            <a:off x="4340559" y="6617470"/>
            <a:ext cx="2821331" cy="15973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mask</a:t>
            </a:r>
            <a:r>
              <a:rPr lang="zh-CN" altLang="en-US" dirty="0"/>
              <a:t>后结果读取该位二进制数值</a:t>
            </a:r>
          </a:p>
        </p:txBody>
      </p:sp>
      <p:sp>
        <p:nvSpPr>
          <p:cNvPr id="6" name="菱形 5"/>
          <p:cNvSpPr/>
          <p:nvPr/>
        </p:nvSpPr>
        <p:spPr>
          <a:xfrm>
            <a:off x="4524305" y="3665933"/>
            <a:ext cx="2453832" cy="1388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判断该整数是否处理完毕？</a:t>
            </a:r>
          </a:p>
        </p:txBody>
      </p:sp>
      <p:sp>
        <p:nvSpPr>
          <p:cNvPr id="7" name="矩形 6"/>
          <p:cNvSpPr/>
          <p:nvPr/>
        </p:nvSpPr>
        <p:spPr>
          <a:xfrm>
            <a:off x="5172485" y="5399238"/>
            <a:ext cx="1157468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制作用于读取当前位的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85819" y="8237927"/>
            <a:ext cx="1643605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向字符数组对应位中写入</a:t>
            </a:r>
            <a:r>
              <a:rPr lang="en-US" altLang="zh-CN" dirty="0"/>
              <a:t>’1’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07752" y="8237927"/>
            <a:ext cx="1643605" cy="8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向字符数组对应位中写入</a:t>
            </a:r>
            <a:r>
              <a:rPr lang="en-US" altLang="zh-CN" dirty="0"/>
              <a:t>’0’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523356" y="8203206"/>
            <a:ext cx="1250066" cy="439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退出函数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8139946" y="5054896"/>
            <a:ext cx="2016893" cy="1568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将字符数组最后一位置</a:t>
            </a:r>
            <a:r>
              <a:rPr lang="en-US" altLang="zh-CN" dirty="0"/>
              <a:t>’\0’</a:t>
            </a:r>
          </a:p>
          <a:p>
            <a:pPr algn="ctr"/>
            <a:r>
              <a:rPr lang="zh-CN" altLang="en-US" dirty="0"/>
              <a:t>（但由于永远不会操作这一位，所以该步骤可省去）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8228206" y="7054418"/>
            <a:ext cx="1840375" cy="6829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输出字符数组中内容</a:t>
            </a:r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5751221" y="3133498"/>
            <a:ext cx="0" cy="5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1" idx="0"/>
          </p:cNvCxnSpPr>
          <p:nvPr/>
        </p:nvCxnSpPr>
        <p:spPr>
          <a:xfrm>
            <a:off x="6978142" y="4360415"/>
            <a:ext cx="2170251" cy="694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 flipH="1">
            <a:off x="5751219" y="5054896"/>
            <a:ext cx="2" cy="34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5" idx="0"/>
          </p:cNvCxnSpPr>
          <p:nvPr/>
        </p:nvCxnSpPr>
        <p:spPr>
          <a:xfrm>
            <a:off x="5751224" y="6278912"/>
            <a:ext cx="1" cy="3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1"/>
            <a:endCxn id="8" idx="0"/>
          </p:cNvCxnSpPr>
          <p:nvPr/>
        </p:nvCxnSpPr>
        <p:spPr>
          <a:xfrm rot="10800000" flipV="1">
            <a:off x="4107623" y="7416123"/>
            <a:ext cx="232937" cy="82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  <a:endCxn id="9" idx="0"/>
          </p:cNvCxnSpPr>
          <p:nvPr/>
        </p:nvCxnSpPr>
        <p:spPr>
          <a:xfrm>
            <a:off x="7161890" y="7416123"/>
            <a:ext cx="267665" cy="82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>
            <a:off x="9148393" y="6623265"/>
            <a:ext cx="1" cy="4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4"/>
            <a:endCxn id="10" idx="0"/>
          </p:cNvCxnSpPr>
          <p:nvPr/>
        </p:nvCxnSpPr>
        <p:spPr>
          <a:xfrm>
            <a:off x="9148389" y="7737325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978142" y="3995420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751220" y="504239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073243" y="7046792"/>
            <a:ext cx="317716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161885" y="7046792"/>
            <a:ext cx="317716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9" name="肘形连接符 68"/>
          <p:cNvCxnSpPr/>
          <p:nvPr/>
        </p:nvCxnSpPr>
        <p:spPr>
          <a:xfrm rot="5400000" flipH="1" flipV="1">
            <a:off x="1279628" y="5085853"/>
            <a:ext cx="6146157" cy="2797033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9" idx="2"/>
          </p:cNvCxnSpPr>
          <p:nvPr/>
        </p:nvCxnSpPr>
        <p:spPr>
          <a:xfrm rot="5400000">
            <a:off x="4971951" y="7099839"/>
            <a:ext cx="439843" cy="44753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2"/>
          </p:cNvCxnSpPr>
          <p:nvPr/>
        </p:nvCxnSpPr>
        <p:spPr>
          <a:xfrm>
            <a:off x="4107622" y="9117605"/>
            <a:ext cx="1" cy="43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0666" y="1584328"/>
            <a:ext cx="2573618" cy="451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divideSearch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090666" y="4234996"/>
            <a:ext cx="2573618" cy="9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计算得到两指针的中间位置的地址，并存入</a:t>
            </a:r>
            <a:r>
              <a:rPr lang="en-US" altLang="zh-CN" dirty="0" err="1"/>
              <a:t>pMiddle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3639256" y="5574878"/>
            <a:ext cx="3476443" cy="19676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将目标数值（参数传入）与</a:t>
            </a:r>
            <a:r>
              <a:rPr lang="en-US" altLang="zh-CN" dirty="0" err="1"/>
              <a:t>pMiddle</a:t>
            </a:r>
            <a:r>
              <a:rPr lang="zh-CN" altLang="en-US" dirty="0"/>
              <a:t>指向单元的值比较？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596231" y="8072615"/>
            <a:ext cx="2043022" cy="755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递归</a:t>
            </a:r>
            <a:r>
              <a:rPr lang="zh-CN" altLang="en-US" dirty="0"/>
              <a:t>调用，传入</a:t>
            </a:r>
            <a:r>
              <a:rPr lang="zh-CN" altLang="en-US" dirty="0"/>
              <a:t>数组的前一半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355963" y="8072611"/>
            <a:ext cx="2043022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递归</a:t>
            </a:r>
            <a:r>
              <a:rPr lang="zh-CN" altLang="en-US" dirty="0"/>
              <a:t>调用，</a:t>
            </a:r>
            <a:r>
              <a:rPr lang="zh-CN" altLang="en-US" dirty="0"/>
              <a:t>传入数组的后一半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693025" y="8072612"/>
            <a:ext cx="1678329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查找成功，返回该指针值</a:t>
            </a:r>
          </a:p>
        </p:txBody>
      </p:sp>
      <p:sp>
        <p:nvSpPr>
          <p:cNvPr id="28" name="菱形 27"/>
          <p:cNvSpPr/>
          <p:nvPr/>
        </p:nvSpPr>
        <p:spPr>
          <a:xfrm>
            <a:off x="4181378" y="2333590"/>
            <a:ext cx="2392194" cy="14584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传入的数组长度是否等于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sp>
        <p:nvSpPr>
          <p:cNvPr id="29" name="菱形 28"/>
          <p:cNvSpPr/>
          <p:nvPr/>
        </p:nvSpPr>
        <p:spPr>
          <a:xfrm>
            <a:off x="7237603" y="3771873"/>
            <a:ext cx="2589177" cy="18968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目标数值是否等于传入指针指向的值？</a:t>
            </a:r>
          </a:p>
        </p:txBody>
      </p:sp>
      <p:cxnSp>
        <p:nvCxnSpPr>
          <p:cNvPr id="36" name="直接箭头连接符 35"/>
          <p:cNvCxnSpPr>
            <a:stCxn id="4" idx="2"/>
            <a:endCxn id="28" idx="0"/>
          </p:cNvCxnSpPr>
          <p:nvPr/>
        </p:nvCxnSpPr>
        <p:spPr>
          <a:xfrm>
            <a:off x="5377475" y="2035738"/>
            <a:ext cx="0" cy="2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2"/>
            <a:endCxn id="5" idx="0"/>
          </p:cNvCxnSpPr>
          <p:nvPr/>
        </p:nvCxnSpPr>
        <p:spPr>
          <a:xfrm>
            <a:off x="5377475" y="3792000"/>
            <a:ext cx="0" cy="44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7474" y="3792000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28" idx="3"/>
            <a:endCxn id="29" idx="0"/>
          </p:cNvCxnSpPr>
          <p:nvPr/>
        </p:nvCxnSpPr>
        <p:spPr>
          <a:xfrm>
            <a:off x="6573575" y="3062798"/>
            <a:ext cx="1958617" cy="709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573575" y="2693463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5" idx="2"/>
            <a:endCxn id="9" idx="0"/>
          </p:cNvCxnSpPr>
          <p:nvPr/>
        </p:nvCxnSpPr>
        <p:spPr>
          <a:xfrm>
            <a:off x="5377475" y="5205546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9" idx="1"/>
            <a:endCxn id="24" idx="0"/>
          </p:cNvCxnSpPr>
          <p:nvPr/>
        </p:nvCxnSpPr>
        <p:spPr>
          <a:xfrm rot="10800000" flipV="1">
            <a:off x="2617746" y="6558726"/>
            <a:ext cx="1021511" cy="1513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25" idx="0"/>
          </p:cNvCxnSpPr>
          <p:nvPr/>
        </p:nvCxnSpPr>
        <p:spPr>
          <a:xfrm flipH="1">
            <a:off x="5377477" y="7542577"/>
            <a:ext cx="1" cy="5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992924" y="6189393"/>
            <a:ext cx="707245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大于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77476" y="7542574"/>
            <a:ext cx="707245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小于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9898724" y="8072612"/>
            <a:ext cx="1678329" cy="75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查找失败，返回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9" idx="2"/>
            <a:endCxn id="26" idx="0"/>
          </p:cNvCxnSpPr>
          <p:nvPr/>
        </p:nvCxnSpPr>
        <p:spPr>
          <a:xfrm flipH="1">
            <a:off x="8532187" y="5668674"/>
            <a:ext cx="2" cy="240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9" idx="3"/>
            <a:endCxn id="57" idx="0"/>
          </p:cNvCxnSpPr>
          <p:nvPr/>
        </p:nvCxnSpPr>
        <p:spPr>
          <a:xfrm>
            <a:off x="9826780" y="4720274"/>
            <a:ext cx="911109" cy="3352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532190" y="5668671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826778" y="4350938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1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11089" y="1584325"/>
            <a:ext cx="285600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printTrimedLine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菱形 2"/>
          <p:cNvSpPr/>
          <p:nvPr/>
        </p:nvSpPr>
        <p:spPr>
          <a:xfrm>
            <a:off x="4843530" y="2426155"/>
            <a:ext cx="2591123" cy="19013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空行判断：</a:t>
            </a:r>
            <a:endParaRPr lang="en-US" altLang="zh-CN" dirty="0"/>
          </a:p>
          <a:p>
            <a:pPr algn="ctr"/>
            <a:r>
              <a:rPr lang="zh-CN" altLang="en-US" dirty="0"/>
              <a:t>第一个字符是否为</a:t>
            </a:r>
            <a:r>
              <a:rPr lang="en-US" altLang="zh-CN" dirty="0"/>
              <a:t>‘\n’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2"/>
            <a:endCxn id="3" idx="0"/>
          </p:cNvCxnSpPr>
          <p:nvPr/>
        </p:nvCxnSpPr>
        <p:spPr>
          <a:xfrm flipH="1">
            <a:off x="6139092" y="2077811"/>
            <a:ext cx="1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24923" y="9797976"/>
            <a:ext cx="1190172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退出函数</a:t>
            </a:r>
            <a:endParaRPr lang="zh-CN" altLang="en-US" dirty="0"/>
          </a:p>
        </p:txBody>
      </p:sp>
      <p:sp>
        <p:nvSpPr>
          <p:cNvPr id="19" name="平行四边形 18"/>
          <p:cNvSpPr/>
          <p:nvPr/>
        </p:nvSpPr>
        <p:spPr>
          <a:xfrm>
            <a:off x="5369831" y="4675869"/>
            <a:ext cx="1538514" cy="6966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输出第一个字符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42406" y="5924096"/>
            <a:ext cx="1393371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</a:t>
            </a:r>
            <a:r>
              <a:rPr lang="zh-CN" altLang="en-US" dirty="0"/>
              <a:t>指向下一个字符</a:t>
            </a:r>
            <a:endParaRPr lang="zh-CN" altLang="en-US" dirty="0"/>
          </a:p>
        </p:txBody>
      </p:sp>
      <p:sp>
        <p:nvSpPr>
          <p:cNvPr id="21" name="菱形 20"/>
          <p:cNvSpPr/>
          <p:nvPr/>
        </p:nvSpPr>
        <p:spPr>
          <a:xfrm>
            <a:off x="4803775" y="8501163"/>
            <a:ext cx="2670629" cy="1204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当前字符是否为空格？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3" idx="2"/>
            <a:endCxn id="19" idx="0"/>
          </p:cNvCxnSpPr>
          <p:nvPr/>
        </p:nvCxnSpPr>
        <p:spPr>
          <a:xfrm flipH="1">
            <a:off x="6139091" y="4327525"/>
            <a:ext cx="1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4"/>
            <a:endCxn id="20" idx="0"/>
          </p:cNvCxnSpPr>
          <p:nvPr/>
        </p:nvCxnSpPr>
        <p:spPr>
          <a:xfrm>
            <a:off x="6139091" y="5372558"/>
            <a:ext cx="1" cy="55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5421457" y="11947520"/>
            <a:ext cx="1435262" cy="6966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输出当前字符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2"/>
            <a:endCxn id="31" idx="0"/>
          </p:cNvCxnSpPr>
          <p:nvPr/>
        </p:nvCxnSpPr>
        <p:spPr>
          <a:xfrm>
            <a:off x="6139090" y="9705852"/>
            <a:ext cx="1" cy="224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/>
          <p:cNvSpPr/>
          <p:nvPr/>
        </p:nvSpPr>
        <p:spPr>
          <a:xfrm>
            <a:off x="7434650" y="10071547"/>
            <a:ext cx="2670628" cy="1226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前一个字符是否为空格？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21" idx="3"/>
            <a:endCxn id="35" idx="0"/>
          </p:cNvCxnSpPr>
          <p:nvPr/>
        </p:nvCxnSpPr>
        <p:spPr>
          <a:xfrm>
            <a:off x="7474404" y="9103509"/>
            <a:ext cx="1295563" cy="96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5" idx="2"/>
          </p:cNvCxnSpPr>
          <p:nvPr/>
        </p:nvCxnSpPr>
        <p:spPr>
          <a:xfrm rot="5400000">
            <a:off x="7292151" y="10144948"/>
            <a:ext cx="324757" cy="2630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5" idx="3"/>
          </p:cNvCxnSpPr>
          <p:nvPr/>
        </p:nvCxnSpPr>
        <p:spPr>
          <a:xfrm flipH="1" flipV="1">
            <a:off x="6139084" y="5643910"/>
            <a:ext cx="3966194" cy="5040866"/>
          </a:xfrm>
          <a:prstGeom prst="bentConnector4">
            <a:avLst>
              <a:gd name="adj1" fmla="val -13083"/>
              <a:gd name="adj2" fmla="val 99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105281" y="1031544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283935" y="1129437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116383" y="9728402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474403" y="873417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56" name="菱形 55"/>
          <p:cNvSpPr/>
          <p:nvPr/>
        </p:nvSpPr>
        <p:spPr>
          <a:xfrm>
            <a:off x="4934398" y="7014480"/>
            <a:ext cx="2409372" cy="1070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当前字符是否为</a:t>
            </a:r>
            <a:r>
              <a:rPr lang="en-US" altLang="zh-CN" dirty="0"/>
              <a:t>’\n’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20" idx="2"/>
            <a:endCxn id="56" idx="0"/>
          </p:cNvCxnSpPr>
          <p:nvPr/>
        </p:nvCxnSpPr>
        <p:spPr>
          <a:xfrm flipH="1">
            <a:off x="6139087" y="6664324"/>
            <a:ext cx="5" cy="35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2"/>
            <a:endCxn id="21" idx="0"/>
          </p:cNvCxnSpPr>
          <p:nvPr/>
        </p:nvCxnSpPr>
        <p:spPr>
          <a:xfrm>
            <a:off x="6139087" y="8084909"/>
            <a:ext cx="3" cy="41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/>
          <p:cNvSpPr/>
          <p:nvPr/>
        </p:nvSpPr>
        <p:spPr>
          <a:xfrm>
            <a:off x="2988641" y="8861812"/>
            <a:ext cx="1262743" cy="4644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  <a:r>
              <a:rPr lang="en-US" altLang="zh-CN" dirty="0"/>
              <a:t>’\n’</a:t>
            </a:r>
            <a:endParaRPr lang="zh-CN" altLang="en-US" dirty="0"/>
          </a:p>
        </p:txBody>
      </p:sp>
      <p:cxnSp>
        <p:nvCxnSpPr>
          <p:cNvPr id="69" name="肘形连接符 68"/>
          <p:cNvCxnSpPr>
            <a:stCxn id="56" idx="1"/>
            <a:endCxn id="67" idx="0"/>
          </p:cNvCxnSpPr>
          <p:nvPr/>
        </p:nvCxnSpPr>
        <p:spPr>
          <a:xfrm rot="10800000" flipV="1">
            <a:off x="3620010" y="7549693"/>
            <a:ext cx="1314388" cy="1312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4"/>
            <a:endCxn id="18" idx="0"/>
          </p:cNvCxnSpPr>
          <p:nvPr/>
        </p:nvCxnSpPr>
        <p:spPr>
          <a:xfrm flipH="1">
            <a:off x="3620012" y="9326266"/>
            <a:ext cx="1" cy="4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21760" y="7184778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116383" y="8090890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85" name="肘形连接符 84"/>
          <p:cNvCxnSpPr>
            <a:stCxn id="31" idx="4"/>
          </p:cNvCxnSpPr>
          <p:nvPr/>
        </p:nvCxnSpPr>
        <p:spPr>
          <a:xfrm rot="5400000" flipH="1" flipV="1">
            <a:off x="7398788" y="9425078"/>
            <a:ext cx="1959430" cy="4478831"/>
          </a:xfrm>
          <a:prstGeom prst="bentConnector4">
            <a:avLst>
              <a:gd name="adj1" fmla="val -11667"/>
              <a:gd name="adj2" fmla="val 100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712958" y="1584328"/>
            <a:ext cx="740228" cy="420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4493758" y="2397127"/>
            <a:ext cx="3178628" cy="15965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main</a:t>
            </a:r>
            <a:r>
              <a:rPr lang="zh-CN" altLang="en-US" dirty="0"/>
              <a:t>函数参数个数判断是否有参数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6083072" y="2005240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83072" y="3993695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4994503" y="4385580"/>
            <a:ext cx="2177143" cy="1204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判断参数是否为</a:t>
            </a:r>
            <a:r>
              <a:rPr lang="en-US" altLang="zh-CN" dirty="0"/>
              <a:t>”-d”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84785" y="6141806"/>
            <a:ext cx="1596572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</a:t>
            </a:r>
            <a:r>
              <a:rPr lang="zh-CN" altLang="en-US" dirty="0"/>
              <a:t>指向递减排序函数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58" y="6141806"/>
            <a:ext cx="1596572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</a:t>
            </a:r>
            <a:r>
              <a:rPr lang="zh-CN" altLang="en-US" dirty="0"/>
              <a:t>指向递增排序函数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709987" y="6265178"/>
            <a:ext cx="1146629" cy="49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异常退出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 flipH="1">
            <a:off x="6083074" y="5590266"/>
            <a:ext cx="1" cy="5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1"/>
            <a:endCxn id="15" idx="0"/>
          </p:cNvCxnSpPr>
          <p:nvPr/>
        </p:nvCxnSpPr>
        <p:spPr>
          <a:xfrm rot="10800000" flipV="1">
            <a:off x="4283303" y="4987923"/>
            <a:ext cx="711201" cy="12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4" idx="0"/>
          </p:cNvCxnSpPr>
          <p:nvPr/>
        </p:nvCxnSpPr>
        <p:spPr>
          <a:xfrm>
            <a:off x="7672386" y="3195410"/>
            <a:ext cx="972458" cy="2946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72387" y="2826077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15828" y="461859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3074" y="399369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83074" y="5591438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3" idx="2"/>
          </p:cNvCxnSpPr>
          <p:nvPr/>
        </p:nvCxnSpPr>
        <p:spPr>
          <a:xfrm>
            <a:off x="6083071" y="6882034"/>
            <a:ext cx="0" cy="55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2"/>
          </p:cNvCxnSpPr>
          <p:nvPr/>
        </p:nvCxnSpPr>
        <p:spPr>
          <a:xfrm rot="5400000">
            <a:off x="7226073" y="5739036"/>
            <a:ext cx="275770" cy="2561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5306557" y="7433574"/>
            <a:ext cx="1553028" cy="6676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输入动态数组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480728" y="8529789"/>
            <a:ext cx="12046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4"/>
            <a:endCxn id="33" idx="0"/>
          </p:cNvCxnSpPr>
          <p:nvPr/>
        </p:nvCxnSpPr>
        <p:spPr>
          <a:xfrm>
            <a:off x="6083071" y="8101232"/>
            <a:ext cx="0" cy="4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边形 35"/>
          <p:cNvSpPr/>
          <p:nvPr/>
        </p:nvSpPr>
        <p:spPr>
          <a:xfrm>
            <a:off x="4736772" y="9400647"/>
            <a:ext cx="2685145" cy="7692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逐项输出数组元素，并释放内存空间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</p:cNvCxnSpPr>
          <p:nvPr/>
        </p:nvCxnSpPr>
        <p:spPr>
          <a:xfrm flipH="1">
            <a:off x="6079345" y="8965218"/>
            <a:ext cx="3729" cy="4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689220" y="10605321"/>
            <a:ext cx="780244" cy="4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6" idx="4"/>
            <a:endCxn id="39" idx="0"/>
          </p:cNvCxnSpPr>
          <p:nvPr/>
        </p:nvCxnSpPr>
        <p:spPr>
          <a:xfrm>
            <a:off x="6079342" y="10169892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6616492" y="465410"/>
            <a:ext cx="6203395" cy="12500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dirty="0"/>
              <a:t>输出</a:t>
            </a:r>
            <a:r>
              <a:rPr lang="zh-CN" altLang="en-US" dirty="0" smtClean="0"/>
              <a:t>部分</a:t>
            </a:r>
            <a:r>
              <a:rPr lang="zh-CN" altLang="en-US" dirty="0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9624" y="3661086"/>
            <a:ext cx="5621014" cy="8353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zh-CN" altLang="en-US" dirty="0"/>
              <a:t>（计算部分）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054599" y="78012"/>
            <a:ext cx="2540001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进入</a:t>
            </a:r>
            <a:r>
              <a:rPr lang="en-US" altLang="zh-CN" dirty="0" err="1"/>
              <a:t>addMyFloat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2003796" y="876298"/>
            <a:ext cx="2641600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申明</a:t>
            </a:r>
            <a:r>
              <a:rPr lang="en-US" altLang="zh-CN" dirty="0"/>
              <a:t>carry</a:t>
            </a:r>
            <a:r>
              <a:rPr lang="zh-CN" altLang="en-US" dirty="0"/>
              <a:t>，用于记录上一位相加后的进位信息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2460996" y="3866239"/>
            <a:ext cx="1727200" cy="94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指向两个操作数的最后一位（忽略小数点）</a:t>
            </a:r>
          </a:p>
        </p:txBody>
      </p:sp>
      <p:sp>
        <p:nvSpPr>
          <p:cNvPr id="5" name="矩形 4"/>
          <p:cNvSpPr/>
          <p:nvPr/>
        </p:nvSpPr>
        <p:spPr>
          <a:xfrm>
            <a:off x="2259613" y="6730996"/>
            <a:ext cx="2129971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当前位相加，再加上</a:t>
            </a:r>
            <a:r>
              <a:rPr lang="en-US" altLang="zh-CN" dirty="0"/>
              <a:t>carry</a:t>
            </a:r>
            <a:r>
              <a:rPr lang="zh-CN" altLang="en-US" dirty="0"/>
              <a:t>后，结果存入</a:t>
            </a:r>
            <a:r>
              <a:rPr lang="en-US" altLang="zh-CN" dirty="0" err="1"/>
              <a:t>nums</a:t>
            </a:r>
            <a:r>
              <a:rPr lang="zh-CN" altLang="en-US" dirty="0"/>
              <a:t>相应位</a:t>
            </a:r>
          </a:p>
        </p:txBody>
      </p:sp>
      <p:sp>
        <p:nvSpPr>
          <p:cNvPr id="6" name="矩形 5"/>
          <p:cNvSpPr/>
          <p:nvPr/>
        </p:nvSpPr>
        <p:spPr>
          <a:xfrm>
            <a:off x="2199739" y="1964864"/>
            <a:ext cx="2249714" cy="150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申明</a:t>
            </a:r>
            <a:r>
              <a:rPr lang="en-US" altLang="zh-CN" dirty="0" err="1"/>
              <a:t>nums</a:t>
            </a:r>
            <a:r>
              <a:rPr lang="zh-CN" altLang="en-US" dirty="0"/>
              <a:t>，记录两操作数相加后结果</a:t>
            </a:r>
            <a:endParaRPr lang="en-US" altLang="zh-CN" dirty="0"/>
          </a:p>
          <a:p>
            <a:pPr algn="ctr"/>
            <a:r>
              <a:rPr lang="zh-CN" altLang="en-US" dirty="0"/>
              <a:t>（考虑到可能进位，</a:t>
            </a:r>
            <a:r>
              <a:rPr lang="en-US" altLang="zh-CN" dirty="0" err="1"/>
              <a:t>nums</a:t>
            </a:r>
            <a:r>
              <a:rPr lang="zh-CN" altLang="en-US" dirty="0"/>
              <a:t>比操作数最大的长度多一位）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2076366" y="8022767"/>
            <a:ext cx="2496458" cy="899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结果大于</a:t>
            </a:r>
            <a:r>
              <a:rPr lang="en-US" altLang="zh-CN" dirty="0"/>
              <a:t>9</a:t>
            </a:r>
            <a:r>
              <a:rPr lang="zh-CN" altLang="en-US" dirty="0"/>
              <a:t>？</a:t>
            </a:r>
          </a:p>
        </p:txBody>
      </p:sp>
      <p:sp>
        <p:nvSpPr>
          <p:cNvPr id="8" name="矩形 7"/>
          <p:cNvSpPr/>
          <p:nvPr/>
        </p:nvSpPr>
        <p:spPr>
          <a:xfrm>
            <a:off x="915226" y="9082312"/>
            <a:ext cx="1161143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当前位结果减去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4251" y="10156367"/>
            <a:ext cx="1103086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3324599" y="513441"/>
            <a:ext cx="1" cy="36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6" idx="0"/>
          </p:cNvCxnSpPr>
          <p:nvPr/>
        </p:nvCxnSpPr>
        <p:spPr>
          <a:xfrm>
            <a:off x="3324596" y="1572980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3324596" y="3474352"/>
            <a:ext cx="0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7" idx="0"/>
          </p:cNvCxnSpPr>
          <p:nvPr/>
        </p:nvCxnSpPr>
        <p:spPr>
          <a:xfrm flipH="1">
            <a:off x="3324598" y="7688936"/>
            <a:ext cx="1" cy="33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1691740" y="5323113"/>
            <a:ext cx="3265715" cy="1001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是否遍历了操作数所有位？</a:t>
            </a:r>
          </a:p>
        </p:txBody>
      </p:sp>
      <p:cxnSp>
        <p:nvCxnSpPr>
          <p:cNvPr id="23" name="直接箭头连接符 22"/>
          <p:cNvCxnSpPr>
            <a:stCxn id="4" idx="2"/>
            <a:endCxn id="21" idx="0"/>
          </p:cNvCxnSpPr>
          <p:nvPr/>
        </p:nvCxnSpPr>
        <p:spPr>
          <a:xfrm>
            <a:off x="3324596" y="4809668"/>
            <a:ext cx="0" cy="51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  <a:endCxn id="5" idx="0"/>
          </p:cNvCxnSpPr>
          <p:nvPr/>
        </p:nvCxnSpPr>
        <p:spPr>
          <a:xfrm>
            <a:off x="3324598" y="6324595"/>
            <a:ext cx="1" cy="4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24595" y="6324595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7" idx="1"/>
            <a:endCxn id="8" idx="0"/>
          </p:cNvCxnSpPr>
          <p:nvPr/>
        </p:nvCxnSpPr>
        <p:spPr>
          <a:xfrm rot="10800000" flipV="1">
            <a:off x="1495799" y="8472707"/>
            <a:ext cx="580571" cy="609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2"/>
            <a:endCxn id="9" idx="0"/>
          </p:cNvCxnSpPr>
          <p:nvPr/>
        </p:nvCxnSpPr>
        <p:spPr>
          <a:xfrm flipH="1">
            <a:off x="1495797" y="9764483"/>
            <a:ext cx="1" cy="39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563727" y="8103374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82009" y="10958513"/>
            <a:ext cx="88517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指向下一位</a:t>
            </a:r>
          </a:p>
        </p:txBody>
      </p:sp>
      <p:cxnSp>
        <p:nvCxnSpPr>
          <p:cNvPr id="44" name="肘形连接符 43"/>
          <p:cNvCxnSpPr>
            <a:stCxn id="9" idx="2"/>
          </p:cNvCxnSpPr>
          <p:nvPr/>
        </p:nvCxnSpPr>
        <p:spPr>
          <a:xfrm rot="16200000" flipH="1">
            <a:off x="2327645" y="9759946"/>
            <a:ext cx="165103" cy="1828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24594" y="8922649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813873" y="9749956"/>
            <a:ext cx="1021443" cy="43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7" idx="2"/>
            <a:endCxn id="46" idx="0"/>
          </p:cNvCxnSpPr>
          <p:nvPr/>
        </p:nvCxnSpPr>
        <p:spPr>
          <a:xfrm flipH="1">
            <a:off x="3324593" y="8922650"/>
            <a:ext cx="2" cy="82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  <a:endCxn id="38" idx="0"/>
          </p:cNvCxnSpPr>
          <p:nvPr/>
        </p:nvCxnSpPr>
        <p:spPr>
          <a:xfrm>
            <a:off x="3324595" y="10182772"/>
            <a:ext cx="1" cy="77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菱形 50"/>
          <p:cNvSpPr/>
          <p:nvPr/>
        </p:nvSpPr>
        <p:spPr>
          <a:xfrm>
            <a:off x="7690240" y="779930"/>
            <a:ext cx="2188029" cy="8934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carry</a:t>
            </a:r>
            <a:r>
              <a:rPr lang="zh-CN" altLang="en-US" dirty="0"/>
              <a:t>是否为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cxnSp>
        <p:nvCxnSpPr>
          <p:cNvPr id="67" name="肘形连接符 66"/>
          <p:cNvCxnSpPr>
            <a:stCxn id="38" idx="2"/>
          </p:cNvCxnSpPr>
          <p:nvPr/>
        </p:nvCxnSpPr>
        <p:spPr>
          <a:xfrm rot="5400000" flipH="1">
            <a:off x="16130" y="8288676"/>
            <a:ext cx="6613300" cy="3628"/>
          </a:xfrm>
          <a:prstGeom prst="bentConnector5">
            <a:avLst>
              <a:gd name="adj1" fmla="val -3457"/>
              <a:gd name="adj2" fmla="val 85560695"/>
              <a:gd name="adj3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953824" y="5454521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261739" y="2168051"/>
            <a:ext cx="1035553" cy="63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nums</a:t>
            </a:r>
            <a:r>
              <a:rPr lang="en-US" altLang="zh-CN" dirty="0"/>
              <a:t>[0]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51" idx="2"/>
            <a:endCxn id="82" idx="0"/>
          </p:cNvCxnSpPr>
          <p:nvPr/>
        </p:nvCxnSpPr>
        <p:spPr>
          <a:xfrm flipH="1">
            <a:off x="8779516" y="1673337"/>
            <a:ext cx="4739" cy="49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784651" y="1673337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89586" y="3619906"/>
            <a:ext cx="1366735" cy="41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指向</a:t>
            </a:r>
            <a:r>
              <a:rPr lang="zh-CN" altLang="en-US" dirty="0"/>
              <a:t>第一位</a:t>
            </a:r>
          </a:p>
        </p:txBody>
      </p:sp>
      <p:sp>
        <p:nvSpPr>
          <p:cNvPr id="89" name="矩形 88"/>
          <p:cNvSpPr/>
          <p:nvPr/>
        </p:nvSpPr>
        <p:spPr>
          <a:xfrm>
            <a:off x="9918886" y="2162799"/>
            <a:ext cx="1035553" cy="63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nums</a:t>
            </a:r>
            <a:r>
              <a:rPr lang="en-US" altLang="zh-CN" dirty="0"/>
              <a:t>[0]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2" name="肘形连接符 91"/>
          <p:cNvCxnSpPr>
            <a:stCxn id="51" idx="3"/>
            <a:endCxn id="89" idx="0"/>
          </p:cNvCxnSpPr>
          <p:nvPr/>
        </p:nvCxnSpPr>
        <p:spPr>
          <a:xfrm>
            <a:off x="9878267" y="1226633"/>
            <a:ext cx="558394" cy="936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878268" y="857301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21" idx="3"/>
          </p:cNvCxnSpPr>
          <p:nvPr/>
        </p:nvCxnSpPr>
        <p:spPr>
          <a:xfrm flipV="1">
            <a:off x="4957455" y="5823855"/>
            <a:ext cx="1061355" cy="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1" idx="0"/>
          </p:cNvCxnSpPr>
          <p:nvPr/>
        </p:nvCxnSpPr>
        <p:spPr>
          <a:xfrm flipH="1" flipV="1">
            <a:off x="8779513" y="118754"/>
            <a:ext cx="4742" cy="66117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2" idx="2"/>
            <a:endCxn id="86" idx="0"/>
          </p:cNvCxnSpPr>
          <p:nvPr/>
        </p:nvCxnSpPr>
        <p:spPr>
          <a:xfrm flipH="1">
            <a:off x="8772954" y="2802660"/>
            <a:ext cx="6562" cy="8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</p:cNvCxnSpPr>
          <p:nvPr/>
        </p:nvCxnSpPr>
        <p:spPr>
          <a:xfrm rot="5400000">
            <a:off x="9416587" y="2165590"/>
            <a:ext cx="383007" cy="1657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菱形 105"/>
          <p:cNvSpPr/>
          <p:nvPr/>
        </p:nvSpPr>
        <p:spPr>
          <a:xfrm>
            <a:off x="7741337" y="4393475"/>
            <a:ext cx="2070303" cy="9579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第一位是否为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cxnSp>
        <p:nvCxnSpPr>
          <p:cNvPr id="108" name="直接箭头连接符 107"/>
          <p:cNvCxnSpPr>
            <a:stCxn id="86" idx="2"/>
            <a:endCxn id="106" idx="0"/>
          </p:cNvCxnSpPr>
          <p:nvPr/>
        </p:nvCxnSpPr>
        <p:spPr>
          <a:xfrm>
            <a:off x="8772954" y="4035756"/>
            <a:ext cx="3535" cy="35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319286" y="7037545"/>
            <a:ext cx="914400" cy="66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指向下一位</a:t>
            </a:r>
          </a:p>
        </p:txBody>
      </p:sp>
      <p:cxnSp>
        <p:nvCxnSpPr>
          <p:cNvPr id="111" name="直接箭头连接符 110"/>
          <p:cNvCxnSpPr>
            <a:stCxn id="106" idx="2"/>
            <a:endCxn id="109" idx="0"/>
          </p:cNvCxnSpPr>
          <p:nvPr/>
        </p:nvCxnSpPr>
        <p:spPr>
          <a:xfrm flipH="1">
            <a:off x="8776488" y="5351418"/>
            <a:ext cx="1" cy="168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平行四边形 111"/>
          <p:cNvSpPr/>
          <p:nvPr/>
        </p:nvSpPr>
        <p:spPr>
          <a:xfrm>
            <a:off x="9811640" y="5682659"/>
            <a:ext cx="1455703" cy="6730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输出首位的</a:t>
            </a:r>
            <a:r>
              <a:rPr lang="en-US" altLang="zh-CN" dirty="0"/>
              <a:t>’1’</a:t>
            </a:r>
            <a:endParaRPr lang="zh-CN" altLang="en-US" dirty="0"/>
          </a:p>
        </p:txBody>
      </p:sp>
      <p:cxnSp>
        <p:nvCxnSpPr>
          <p:cNvPr id="114" name="肘形连接符 113"/>
          <p:cNvCxnSpPr>
            <a:stCxn id="106" idx="3"/>
            <a:endCxn id="112" idx="0"/>
          </p:cNvCxnSpPr>
          <p:nvPr/>
        </p:nvCxnSpPr>
        <p:spPr>
          <a:xfrm>
            <a:off x="9811638" y="4872445"/>
            <a:ext cx="727852" cy="810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9803376" y="4481342"/>
            <a:ext cx="558807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8776487" y="5346502"/>
            <a:ext cx="527709" cy="40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19" name="菱形 118"/>
          <p:cNvSpPr/>
          <p:nvPr/>
        </p:nvSpPr>
        <p:spPr>
          <a:xfrm>
            <a:off x="7395699" y="8109132"/>
            <a:ext cx="2754511" cy="9924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是否指向数据域之外？</a:t>
            </a:r>
            <a:endParaRPr lang="zh-CN" altLang="en-US" dirty="0"/>
          </a:p>
        </p:txBody>
      </p:sp>
      <p:cxnSp>
        <p:nvCxnSpPr>
          <p:cNvPr id="121" name="肘形连接符 120"/>
          <p:cNvCxnSpPr>
            <a:stCxn id="112" idx="3"/>
          </p:cNvCxnSpPr>
          <p:nvPr/>
        </p:nvCxnSpPr>
        <p:spPr>
          <a:xfrm rot="5400000">
            <a:off x="9439804" y="5700209"/>
            <a:ext cx="360000" cy="1671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9" idx="2"/>
            <a:endCxn id="119" idx="0"/>
          </p:cNvCxnSpPr>
          <p:nvPr/>
        </p:nvCxnSpPr>
        <p:spPr>
          <a:xfrm flipH="1">
            <a:off x="8772954" y="7698723"/>
            <a:ext cx="3532" cy="4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菱形 123"/>
          <p:cNvSpPr/>
          <p:nvPr/>
        </p:nvSpPr>
        <p:spPr>
          <a:xfrm>
            <a:off x="7141242" y="9599531"/>
            <a:ext cx="3276542" cy="9625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是否指向小数点后第一位？</a:t>
            </a:r>
          </a:p>
        </p:txBody>
      </p:sp>
      <p:cxnSp>
        <p:nvCxnSpPr>
          <p:cNvPr id="126" name="直接箭头连接符 125"/>
          <p:cNvCxnSpPr>
            <a:stCxn id="119" idx="2"/>
            <a:endCxn id="124" idx="0"/>
          </p:cNvCxnSpPr>
          <p:nvPr/>
        </p:nvCxnSpPr>
        <p:spPr>
          <a:xfrm>
            <a:off x="8772955" y="9101549"/>
            <a:ext cx="6558" cy="49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数据 126"/>
          <p:cNvSpPr/>
          <p:nvPr/>
        </p:nvSpPr>
        <p:spPr>
          <a:xfrm>
            <a:off x="10316017" y="10584689"/>
            <a:ext cx="1487147" cy="5660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输出小数点</a:t>
            </a:r>
            <a:r>
              <a:rPr lang="en-US" altLang="zh-CN" dirty="0"/>
              <a:t>’.’</a:t>
            </a:r>
            <a:endParaRPr lang="zh-CN" altLang="en-US" dirty="0"/>
          </a:p>
        </p:txBody>
      </p:sp>
      <p:sp>
        <p:nvSpPr>
          <p:cNvPr id="134" name="流程图: 数据 133"/>
          <p:cNvSpPr/>
          <p:nvPr/>
        </p:nvSpPr>
        <p:spPr>
          <a:xfrm>
            <a:off x="7827760" y="11792700"/>
            <a:ext cx="1890385" cy="69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输出当前位数值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stCxn id="124" idx="2"/>
            <a:endCxn id="134" idx="1"/>
          </p:cNvCxnSpPr>
          <p:nvPr/>
        </p:nvCxnSpPr>
        <p:spPr>
          <a:xfrm flipH="1">
            <a:off x="8772953" y="10562129"/>
            <a:ext cx="6560" cy="123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4" idx="3"/>
            <a:endCxn id="127" idx="1"/>
          </p:cNvCxnSpPr>
          <p:nvPr/>
        </p:nvCxnSpPr>
        <p:spPr>
          <a:xfrm>
            <a:off x="10417784" y="10080830"/>
            <a:ext cx="641807" cy="503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7" idx="4"/>
          </p:cNvCxnSpPr>
          <p:nvPr/>
        </p:nvCxnSpPr>
        <p:spPr>
          <a:xfrm rot="5400000">
            <a:off x="9725061" y="10205198"/>
            <a:ext cx="388982" cy="2280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134" idx="4"/>
          </p:cNvCxnSpPr>
          <p:nvPr/>
        </p:nvCxnSpPr>
        <p:spPr>
          <a:xfrm rot="5400000" flipH="1" flipV="1">
            <a:off x="5888140" y="9600572"/>
            <a:ext cx="5772905" cy="3280"/>
          </a:xfrm>
          <a:prstGeom prst="bentConnector5">
            <a:avLst>
              <a:gd name="adj1" fmla="val -3960"/>
              <a:gd name="adj2" fmla="val -57531311"/>
              <a:gd name="adj3" fmla="val 99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图: 可选过程 145"/>
          <p:cNvSpPr/>
          <p:nvPr/>
        </p:nvSpPr>
        <p:spPr>
          <a:xfrm>
            <a:off x="11493585" y="13466704"/>
            <a:ext cx="1192111" cy="4274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退出函数</a:t>
            </a:r>
            <a:endParaRPr lang="zh-CN" altLang="en-US" dirty="0"/>
          </a:p>
        </p:txBody>
      </p:sp>
      <p:cxnSp>
        <p:nvCxnSpPr>
          <p:cNvPr id="148" name="肘形连接符 147"/>
          <p:cNvCxnSpPr>
            <a:stCxn id="119" idx="3"/>
            <a:endCxn id="146" idx="0"/>
          </p:cNvCxnSpPr>
          <p:nvPr/>
        </p:nvCxnSpPr>
        <p:spPr>
          <a:xfrm>
            <a:off x="10150210" y="8605341"/>
            <a:ext cx="1939431" cy="4861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10175564" y="822925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802520" y="910371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10431884" y="971484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8802773" y="105565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5285232" y="182880"/>
            <a:ext cx="1243584" cy="932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</a:t>
            </a:r>
            <a:r>
              <a:rPr lang="en-US" altLang="zh-CN" dirty="0" smtClean="0"/>
              <a:t>capitalize()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流程图: 决策 4"/>
          <p:cNvSpPr/>
          <p:nvPr/>
        </p:nvSpPr>
        <p:spPr>
          <a:xfrm>
            <a:off x="4741164" y="1572768"/>
            <a:ext cx="2331720" cy="10607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是否为空字符串？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5907024" y="1115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426464" y="13035772"/>
            <a:ext cx="841248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退出函数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28522" y="173378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2" name="流程图: 决策 11"/>
          <p:cNvSpPr/>
          <p:nvPr/>
        </p:nvSpPr>
        <p:spPr>
          <a:xfrm>
            <a:off x="4430268" y="3090672"/>
            <a:ext cx="2953512" cy="1335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第一个字符是否是小写字符？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2" idx="0"/>
          </p:cNvCxnSpPr>
          <p:nvPr/>
        </p:nvCxnSpPr>
        <p:spPr>
          <a:xfrm>
            <a:off x="5907024" y="26334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87922" y="263347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1528" y="4672584"/>
            <a:ext cx="1197864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改为大写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12" idx="1"/>
            <a:endCxn id="26" idx="0"/>
          </p:cNvCxnSpPr>
          <p:nvPr/>
        </p:nvCxnSpPr>
        <p:spPr>
          <a:xfrm rot="10800000" flipV="1">
            <a:off x="3680460" y="3758184"/>
            <a:ext cx="74980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17627" y="338885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51526" y="5596128"/>
            <a:ext cx="111099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指向下一个字符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2" idx="2"/>
            <a:endCxn id="32" idx="0"/>
          </p:cNvCxnSpPr>
          <p:nvPr/>
        </p:nvCxnSpPr>
        <p:spPr>
          <a:xfrm>
            <a:off x="5907024" y="4425696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6" idx="2"/>
          </p:cNvCxnSpPr>
          <p:nvPr/>
        </p:nvCxnSpPr>
        <p:spPr>
          <a:xfrm rot="16200000" flipH="1">
            <a:off x="4695444" y="4123944"/>
            <a:ext cx="192024" cy="2221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02452" y="44157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9" name="流程图: 决策 38"/>
          <p:cNvSpPr/>
          <p:nvPr/>
        </p:nvSpPr>
        <p:spPr>
          <a:xfrm>
            <a:off x="4687443" y="8632936"/>
            <a:ext cx="2439162" cy="1408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前一个字符是否是空格？</a:t>
            </a:r>
            <a:endParaRPr lang="zh-CN" altLang="en-US" dirty="0"/>
          </a:p>
        </p:txBody>
      </p:sp>
      <p:sp>
        <p:nvSpPr>
          <p:cNvPr id="40" name="流程图: 决策 39"/>
          <p:cNvSpPr/>
          <p:nvPr/>
        </p:nvSpPr>
        <p:spPr>
          <a:xfrm>
            <a:off x="4631436" y="10402300"/>
            <a:ext cx="2560320" cy="12984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当前字符是否是小写字母？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9" idx="2"/>
            <a:endCxn id="40" idx="0"/>
          </p:cNvCxnSpPr>
          <p:nvPr/>
        </p:nvCxnSpPr>
        <p:spPr>
          <a:xfrm>
            <a:off x="5907024" y="10041112"/>
            <a:ext cx="4572" cy="36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257800" y="12121372"/>
            <a:ext cx="129844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改为大写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0" idx="2"/>
            <a:endCxn id="45" idx="0"/>
          </p:cNvCxnSpPr>
          <p:nvPr/>
        </p:nvCxnSpPr>
        <p:spPr>
          <a:xfrm flipH="1">
            <a:off x="5907024" y="11700748"/>
            <a:ext cx="4572" cy="42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907024" y="117007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907024" y="1003932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7" name="流程图: 决策 56"/>
          <p:cNvSpPr/>
          <p:nvPr/>
        </p:nvSpPr>
        <p:spPr>
          <a:xfrm>
            <a:off x="4426839" y="6653260"/>
            <a:ext cx="2951226" cy="1512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当前字符是否为字符串结束符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2"/>
            <a:endCxn id="57" idx="0"/>
          </p:cNvCxnSpPr>
          <p:nvPr/>
        </p:nvCxnSpPr>
        <p:spPr>
          <a:xfrm flipH="1">
            <a:off x="5902452" y="6309360"/>
            <a:ext cx="4572" cy="34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012783" y="704009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7" idx="2"/>
            <a:endCxn id="39" idx="0"/>
          </p:cNvCxnSpPr>
          <p:nvPr/>
        </p:nvCxnSpPr>
        <p:spPr>
          <a:xfrm>
            <a:off x="5902452" y="8165592"/>
            <a:ext cx="4572" cy="4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909310" y="816202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70" name="肘形连接符 69"/>
          <p:cNvCxnSpPr>
            <a:stCxn id="5" idx="1"/>
            <a:endCxn id="8" idx="0"/>
          </p:cNvCxnSpPr>
          <p:nvPr/>
        </p:nvCxnSpPr>
        <p:spPr>
          <a:xfrm rot="10800000" flipV="1">
            <a:off x="1847088" y="2103120"/>
            <a:ext cx="2894076" cy="10932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7" idx="1"/>
          </p:cNvCxnSpPr>
          <p:nvPr/>
        </p:nvCxnSpPr>
        <p:spPr>
          <a:xfrm flipH="1">
            <a:off x="1847087" y="7409426"/>
            <a:ext cx="257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40" idx="3"/>
          </p:cNvCxnSpPr>
          <p:nvPr/>
        </p:nvCxnSpPr>
        <p:spPr>
          <a:xfrm flipH="1" flipV="1">
            <a:off x="5909310" y="5330952"/>
            <a:ext cx="1282446" cy="5720572"/>
          </a:xfrm>
          <a:prstGeom prst="bentConnector4">
            <a:avLst>
              <a:gd name="adj1" fmla="val -63458"/>
              <a:gd name="adj2" fmla="val 100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9" idx="3"/>
          </p:cNvCxnSpPr>
          <p:nvPr/>
        </p:nvCxnSpPr>
        <p:spPr>
          <a:xfrm>
            <a:off x="7126605" y="9337024"/>
            <a:ext cx="86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123747" y="896769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186040" y="1068219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1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562</Words>
  <Application>Microsoft Office PowerPoint</Application>
  <PresentationFormat>自定义</PresentationFormat>
  <Paragraphs>135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朱晓光</cp:lastModifiedBy>
  <cp:revision>47</cp:revision>
  <dcterms:created xsi:type="dcterms:W3CDTF">2017-06-06T11:44:29Z</dcterms:created>
  <dcterms:modified xsi:type="dcterms:W3CDTF">2017-06-07T03:30:49Z</dcterms:modified>
</cp:coreProperties>
</file>