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72" r:id="rId3"/>
    <p:sldId id="27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3" r:id="rId16"/>
    <p:sldId id="271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</p:sldIdLst>
  <p:sldSz cx="21674138" cy="12192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7"/>
  </p:normalViewPr>
  <p:slideViewPr>
    <p:cSldViewPr snapToGrid="0" snapToObjects="1">
      <p:cViewPr varScale="1">
        <p:scale>
          <a:sx n="44" d="100"/>
          <a:sy n="44" d="100"/>
        </p:scale>
        <p:origin x="248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7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3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8" y="649111"/>
            <a:ext cx="4673484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8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9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3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8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4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4" y="4453468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4" y="1755423"/>
            <a:ext cx="10972531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4" y="1755423"/>
            <a:ext cx="10972531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7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3" indent="0">
              <a:buNone/>
              <a:defRPr sz="3555"/>
            </a:lvl7pPr>
            <a:lvl8pPr marL="5689102" indent="0">
              <a:buNone/>
              <a:defRPr sz="3555"/>
            </a:lvl8pPr>
            <a:lvl9pPr marL="6501831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9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9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0" y="11300182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1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7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3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1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50" y="422425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9" y="6010719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9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0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创建新的线性表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销毁线性表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清空线性表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判断线性表是否为空表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显示线性表的长度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1" y="6889400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获取表中指定元素的位置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查找表中元素的位置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8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查找表中元素的前驱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31"/>
            <a:ext cx="249410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查找表中元素的后继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6750108" y="457670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在表中指定位置插入元素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6750108" y="5154878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在表中指定位置删除元素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51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遍历表中的元素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6750106" y="6311225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将当前工作表保存到文件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401"/>
            <a:ext cx="374670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将文件中数据导入到当前工作表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6750106" y="7467576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切换当前的工作表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6750105" y="8045750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181071" y="1633635"/>
            <a:ext cx="1179827" cy="7855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394682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60617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1871890" y="3382506"/>
            <a:ext cx="3045583" cy="141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是表尾或</a:t>
            </a:r>
            <a:r>
              <a:rPr lang="en-US" altLang="zh-CN" sz="1801" dirty="0" err="1"/>
              <a:t>prev</a:t>
            </a:r>
            <a:r>
              <a:rPr lang="zh-CN" altLang="en-US" sz="1801" dirty="0"/>
              <a:t>的后继为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394682" y="2926519"/>
            <a:ext cx="0" cy="4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8623" y="475374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1678027" y="376359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43430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684113" y="9489548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60900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00427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394682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46028" y="5991872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54607" y="5220863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>
            <a:off x="3394682" y="4799055"/>
            <a:ext cx="0" cy="42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34757" y="4090780"/>
            <a:ext cx="582716" cy="1321404"/>
          </a:xfrm>
          <a:prstGeom prst="bentConnector3">
            <a:avLst>
              <a:gd name="adj1" fmla="val 1630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1871889" y="4090780"/>
            <a:ext cx="1522793" cy="1901090"/>
          </a:xfrm>
          <a:prstGeom prst="bentConnector4">
            <a:avLst>
              <a:gd name="adj1" fmla="val -17827"/>
              <a:gd name="adj2" fmla="val 88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181071" y="6464081"/>
            <a:ext cx="1164958" cy="3025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39968" y="7314341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指向表头？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388625" y="6936290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34856" y="614970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497" y="68586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181073" y="7786549"/>
            <a:ext cx="1158900" cy="17029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44387" y="745939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69269" y="8636812"/>
            <a:ext cx="1650829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388625" y="8258761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897727" y="9599135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372497" y="819776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394684" y="9234777"/>
            <a:ext cx="0" cy="36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1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640836" y="5557265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703886" y="539382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232207" y="12520714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4024" y="1056215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729166" y="1929485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729165" y="3365643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1" y="6100012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6" y="638974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2" y="5736306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6801973" y="5053434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4511" y="6790476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801974" y="646372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9" y="7486754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801974" y="716000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8" y="6100016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71" y="573630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84341" y="8452514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768732" y="9783919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6793777" y="9422590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61387" y="10753995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792140" y="10396876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40299" y="11711124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6787721" y="113563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70074" y="12654031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6787721" y="12299224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940121" y="115087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529263" y="5557264"/>
            <a:ext cx="2728912" cy="3229284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5264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</a:t>
            </a:r>
            <a:r>
              <a:rPr lang="zh-CN" altLang="en-US" sz="1801" dirty="0" smtClean="0"/>
              <a:t>使</a:t>
            </a:r>
            <a:r>
              <a:rPr lang="en-US" altLang="zh-CN" sz="1801" dirty="0" err="1" smtClean="0"/>
              <a:t>prev</a:t>
            </a:r>
            <a:r>
              <a:rPr lang="zh-CN" altLang="en-US" sz="1801" dirty="0" smtClean="0"/>
              <a:t>指向删除元素的</a:t>
            </a:r>
            <a:r>
              <a:rPr lang="zh-CN" altLang="en-US" sz="1801" dirty="0"/>
              <a:t>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671335" y="538398"/>
            <a:ext cx="226332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ListDelete</a:t>
            </a:r>
            <a:r>
              <a:rPr lang="en-US" altLang="zh-CN" sz="1801" dirty="0" smtClean="0"/>
              <a:t>(L</a:t>
            </a:r>
            <a:r>
              <a:rPr lang="en-US" altLang="zh-CN" sz="1801" dirty="0"/>
              <a:t>, key, </a:t>
            </a:r>
            <a:r>
              <a:rPr lang="en-US" altLang="zh-CN" sz="1801" dirty="0" smtClean="0"/>
              <a:t>&amp;</a:t>
            </a:r>
            <a:r>
              <a:rPr lang="en-US" altLang="zh-CN" sz="1801" dirty="0" err="1" smtClean="0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372136" y="13792210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3000" y="1055232"/>
            <a:ext cx="1024" cy="43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869093" y="1929484"/>
            <a:ext cx="771740" cy="11862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869093" y="3365644"/>
            <a:ext cx="779940" cy="10426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0" y="6839086"/>
            <a:ext cx="845858" cy="2451294"/>
          </a:xfrm>
          <a:prstGeom prst="bentConnector4">
            <a:avLst>
              <a:gd name="adj1" fmla="val -72632"/>
              <a:gd name="adj2" fmla="val 88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4" y="71288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 dirty="0" smtClean="0"/>
              <a:t>长减一</a:t>
            </a:r>
            <a:r>
              <a:rPr lang="zh-CN" altLang="en-US" sz="1801" dirty="0"/>
              <a:t>：</a:t>
            </a:r>
            <a:endParaRPr lang="en-US" altLang="zh-CN" sz="1801" dirty="0"/>
          </a:p>
          <a:p>
            <a:pPr algn="ctr"/>
            <a:r>
              <a:rPr lang="en-US" sz="1801" dirty="0"/>
              <a:t>L-&gt;data </a:t>
            </a:r>
            <a:r>
              <a:rPr lang="en-US" altLang="zh-CN" sz="1801" dirty="0" smtClean="0"/>
              <a:t>-</a:t>
            </a:r>
            <a:r>
              <a:rPr lang="en-US" sz="1801" dirty="0" smtClean="0"/>
              <a:t>= </a:t>
            </a:r>
            <a:r>
              <a:rPr lang="en-US" sz="1801" dirty="0"/>
              <a:t>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0" y="6475379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40" idx="0"/>
          </p:cNvCxnSpPr>
          <p:nvPr/>
        </p:nvCxnSpPr>
        <p:spPr>
          <a:xfrm>
            <a:off x="6801973" y="5053432"/>
            <a:ext cx="1026" cy="74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814159" y="7555143"/>
            <a:ext cx="196310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</a:t>
            </a:r>
            <a:r>
              <a:rPr lang="en-US" altLang="zh-CN" sz="1801" dirty="0"/>
              <a:t>= 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-&gt;</a:t>
            </a:r>
            <a:r>
              <a:rPr lang="en-US" altLang="zh-CN" sz="1801" dirty="0"/>
              <a:t>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795710" y="7202792"/>
            <a:ext cx="6263" cy="35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7" y="8225827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795710" y="7924666"/>
            <a:ext cx="6263" cy="30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6" y="6839089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69" y="64753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06192" y="9290380"/>
            <a:ext cx="2399731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将要删除元素的值赋给</a:t>
            </a:r>
            <a:r>
              <a:rPr lang="en-US" altLang="zh-CN" sz="1801" dirty="0" err="1" smtClean="0"/>
              <a:t>val</a:t>
            </a:r>
            <a:r>
              <a:rPr lang="zh-CN" altLang="en-US" sz="1801" dirty="0" smtClean="0"/>
              <a:t>带出：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*</a:t>
            </a:r>
            <a:r>
              <a:rPr lang="en-US" sz="1801" dirty="0" err="1" smtClean="0"/>
              <a:t>val</a:t>
            </a:r>
            <a:r>
              <a:rPr lang="en-US" sz="1801" dirty="0" smtClean="0"/>
              <a:t>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-&gt;next-&gt;data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699795" y="10635764"/>
            <a:ext cx="2220969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用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保存要删除元素的后继的地址：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L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-&gt;next-&gt;next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>
            <a:off x="6806058" y="10260456"/>
            <a:ext cx="4222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67045" y="11970201"/>
            <a:ext cx="166985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释放要删除元素</a:t>
            </a:r>
            <a:r>
              <a:rPr lang="zh-CN" altLang="en-US" sz="1801" smtClean="0"/>
              <a:t>占用的空间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801974" y="11607314"/>
            <a:ext cx="8306" cy="3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14524" y="12962118"/>
            <a:ext cx="1590945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连接链表：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prev</a:t>
            </a:r>
            <a:r>
              <a:rPr lang="en-US" sz="1801" dirty="0" smtClean="0"/>
              <a:t>-&gt;next = 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>
            <a:off x="6801974" y="12572522"/>
            <a:ext cx="8023" cy="38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90414" y="13925527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 flipH="1">
            <a:off x="6808061" y="13550219"/>
            <a:ext cx="1936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97537" y="5799179"/>
            <a:ext cx="1210923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= L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59" idx="0"/>
          </p:cNvCxnSpPr>
          <p:nvPr/>
        </p:nvCxnSpPr>
        <p:spPr>
          <a:xfrm flipH="1">
            <a:off x="6801973" y="6168702"/>
            <a:ext cx="1026" cy="306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72128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304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100212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97095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97095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97342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97961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97961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99730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7165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97268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99181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100657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103700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3551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67158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108727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108727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81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72128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72128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108727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108727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108774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108774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108762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108762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108870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108727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113754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981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0065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12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53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246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97268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94744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8748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21836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63505" y="3164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49920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46803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46803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47050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47669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47669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49438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26873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46976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48889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50365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53408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259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16866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58435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58435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89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21836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21836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58435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58435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58482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58482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58470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58470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58578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58435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63462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89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59773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47220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58361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954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46976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44452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8456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ounded Rectangle 47"/>
          <p:cNvSpPr/>
          <p:nvPr/>
        </p:nvSpPr>
        <p:spPr>
          <a:xfrm>
            <a:off x="10338197" y="258417"/>
            <a:ext cx="15672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ClearBiTree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53" name="Decision 52"/>
          <p:cNvSpPr/>
          <p:nvPr/>
        </p:nvSpPr>
        <p:spPr>
          <a:xfrm>
            <a:off x="10148423" y="1114197"/>
            <a:ext cx="1946837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空指针？</a:t>
            </a:r>
            <a:endParaRPr lang="en-US" sz="1801" dirty="0"/>
          </a:p>
        </p:txBody>
      </p:sp>
      <p:sp>
        <p:nvSpPr>
          <p:cNvPr id="58" name="Decision 57"/>
          <p:cNvSpPr/>
          <p:nvPr/>
        </p:nvSpPr>
        <p:spPr>
          <a:xfrm>
            <a:off x="9958650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lchild</a:t>
            </a:r>
            <a:r>
              <a:rPr lang="zh-CN" altLang="en-US" sz="1801" dirty="0" smtClean="0"/>
              <a:t>为空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10103814" y="3592455"/>
            <a:ext cx="2036053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将头节点地址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备份到</a:t>
            </a:r>
            <a:r>
              <a:rPr lang="en-US" altLang="zh-CN" sz="1801" dirty="0" err="1" smtClean="0"/>
              <a:t>T_bak</a:t>
            </a:r>
            <a:r>
              <a:rPr lang="zh-CN" altLang="en-US" sz="1801" dirty="0" smtClean="0"/>
              <a:t>中，并令 </a:t>
            </a:r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60" name="Rectangle 59"/>
          <p:cNvSpPr/>
          <p:nvPr/>
        </p:nvSpPr>
        <p:spPr>
          <a:xfrm>
            <a:off x="10274372" y="4927440"/>
            <a:ext cx="1694935" cy="374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61" name="Rectangle 60"/>
          <p:cNvSpPr/>
          <p:nvPr/>
        </p:nvSpPr>
        <p:spPr>
          <a:xfrm>
            <a:off x="10148423" y="8321678"/>
            <a:ext cx="1942013" cy="70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向辅助栈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中压入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当前指向的节点</a:t>
            </a:r>
            <a:endParaRPr lang="en-US" altLang="zh-CN" sz="1801" dirty="0" smtClean="0"/>
          </a:p>
        </p:txBody>
      </p:sp>
      <p:sp>
        <p:nvSpPr>
          <p:cNvPr id="64" name="Decision 63"/>
          <p:cNvSpPr/>
          <p:nvPr/>
        </p:nvSpPr>
        <p:spPr>
          <a:xfrm>
            <a:off x="9369750" y="5766866"/>
            <a:ext cx="3504177" cy="10859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辅助栈</a:t>
            </a:r>
            <a:r>
              <a:rPr lang="en-US" altLang="zh-CN" sz="1801" dirty="0"/>
              <a:t>S</a:t>
            </a:r>
            <a:r>
              <a:rPr lang="zh-CN" altLang="en-US" sz="1801" dirty="0"/>
              <a:t>非空或</a:t>
            </a:r>
            <a:r>
              <a:rPr lang="en-US" altLang="zh-CN" sz="1801" dirty="0"/>
              <a:t>T</a:t>
            </a:r>
            <a:r>
              <a:rPr lang="zh-CN" altLang="en-US" sz="1801" dirty="0"/>
              <a:t>不是空</a:t>
            </a:r>
            <a:r>
              <a:rPr lang="zh-CN" altLang="en-US" sz="1801" dirty="0" smtClean="0"/>
              <a:t>指针？</a:t>
            </a:r>
            <a:endParaRPr lang="en-US" altLang="zh-CN" sz="1801" dirty="0"/>
          </a:p>
        </p:txBody>
      </p:sp>
      <p:sp>
        <p:nvSpPr>
          <p:cNvPr id="65" name="Decision 64"/>
          <p:cNvSpPr/>
          <p:nvPr/>
        </p:nvSpPr>
        <p:spPr>
          <a:xfrm>
            <a:off x="10148423" y="7201315"/>
            <a:ext cx="1942811" cy="783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不是空指针？</a:t>
            </a:r>
            <a:endParaRPr lang="en-US" altLang="zh-CN" sz="1801" dirty="0"/>
          </a:p>
        </p:txBody>
      </p:sp>
      <p:sp>
        <p:nvSpPr>
          <p:cNvPr id="66" name="Rectangle 65"/>
          <p:cNvSpPr/>
          <p:nvPr/>
        </p:nvSpPr>
        <p:spPr>
          <a:xfrm>
            <a:off x="10210151" y="9400740"/>
            <a:ext cx="1823381" cy="909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指向当前指向元素的左子树：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altLang="zh-CN" sz="180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10048196" y="11038947"/>
            <a:ext cx="2137641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中栈顶元素的右子树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9974372" y="12176306"/>
            <a:ext cx="2285288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的栈顶元素，并释放其空间</a:t>
            </a:r>
            <a:endParaRPr lang="en-US" altLang="zh-CN" sz="1801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7880943" y="14881656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72" name="Elbow Connector 71"/>
          <p:cNvCxnSpPr>
            <a:stCxn id="53" idx="1"/>
            <a:endCxn id="71" idx="0"/>
          </p:cNvCxnSpPr>
          <p:nvPr/>
        </p:nvCxnSpPr>
        <p:spPr>
          <a:xfrm rot="10800000" flipV="1">
            <a:off x="8377901" y="1551302"/>
            <a:ext cx="1770523" cy="133303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1"/>
            <a:endCxn id="71" idx="0"/>
          </p:cNvCxnSpPr>
          <p:nvPr/>
        </p:nvCxnSpPr>
        <p:spPr>
          <a:xfrm rot="10800000" flipV="1">
            <a:off x="8377900" y="2781818"/>
            <a:ext cx="1580750" cy="12099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8" idx="2"/>
            <a:endCxn id="53" idx="0"/>
          </p:cNvCxnSpPr>
          <p:nvPr/>
        </p:nvCxnSpPr>
        <p:spPr>
          <a:xfrm flipH="1">
            <a:off x="11121842" y="775251"/>
            <a:ext cx="1" cy="33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2"/>
            <a:endCxn id="58" idx="0"/>
          </p:cNvCxnSpPr>
          <p:nvPr/>
        </p:nvCxnSpPr>
        <p:spPr>
          <a:xfrm flipH="1">
            <a:off x="11121841" y="1988409"/>
            <a:ext cx="1" cy="35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59" idx="0"/>
          </p:cNvCxnSpPr>
          <p:nvPr/>
        </p:nvCxnSpPr>
        <p:spPr>
          <a:xfrm>
            <a:off x="11121841" y="3218924"/>
            <a:ext cx="0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flipH="1">
            <a:off x="11121840" y="4562531"/>
            <a:ext cx="1" cy="36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4" idx="0"/>
          </p:cNvCxnSpPr>
          <p:nvPr/>
        </p:nvCxnSpPr>
        <p:spPr>
          <a:xfrm flipH="1">
            <a:off x="11121839" y="5301822"/>
            <a:ext cx="1" cy="465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  <a:endCxn id="65" idx="0"/>
          </p:cNvCxnSpPr>
          <p:nvPr/>
        </p:nvCxnSpPr>
        <p:spPr>
          <a:xfrm flipH="1">
            <a:off x="11119829" y="6852798"/>
            <a:ext cx="2010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1" idx="0"/>
          </p:cNvCxnSpPr>
          <p:nvPr/>
        </p:nvCxnSpPr>
        <p:spPr>
          <a:xfrm flipH="1">
            <a:off x="11119430" y="7984924"/>
            <a:ext cx="399" cy="33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2"/>
            <a:endCxn id="66" idx="0"/>
          </p:cNvCxnSpPr>
          <p:nvPr/>
        </p:nvCxnSpPr>
        <p:spPr>
          <a:xfrm>
            <a:off x="11119430" y="9025208"/>
            <a:ext cx="2412" cy="37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69" idx="0"/>
          </p:cNvCxnSpPr>
          <p:nvPr/>
        </p:nvCxnSpPr>
        <p:spPr>
          <a:xfrm flipH="1">
            <a:off x="11117016" y="11745782"/>
            <a:ext cx="1" cy="43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4" idx="3"/>
            <a:endCxn id="153" idx="0"/>
          </p:cNvCxnSpPr>
          <p:nvPr/>
        </p:nvCxnSpPr>
        <p:spPr>
          <a:xfrm flipH="1">
            <a:off x="11121838" y="6309832"/>
            <a:ext cx="1752089" cy="7239297"/>
          </a:xfrm>
          <a:prstGeom prst="bentConnector4">
            <a:avLst>
              <a:gd name="adj1" fmla="val -20006"/>
              <a:gd name="adj2" fmla="val 969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6" idx="2"/>
            <a:endCxn id="64" idx="1"/>
          </p:cNvCxnSpPr>
          <p:nvPr/>
        </p:nvCxnSpPr>
        <p:spPr>
          <a:xfrm rot="5400000" flipH="1">
            <a:off x="8245479" y="7434103"/>
            <a:ext cx="4000634" cy="1752092"/>
          </a:xfrm>
          <a:prstGeom prst="bentConnector4">
            <a:avLst>
              <a:gd name="adj1" fmla="val -7085"/>
              <a:gd name="adj2" fmla="val 123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14522" y="11953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7" name="TextBox 116"/>
          <p:cNvSpPr txBox="1"/>
          <p:nvPr/>
        </p:nvSpPr>
        <p:spPr>
          <a:xfrm>
            <a:off x="11160825" y="67768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9" name="TextBox 118"/>
          <p:cNvSpPr txBox="1"/>
          <p:nvPr/>
        </p:nvSpPr>
        <p:spPr>
          <a:xfrm>
            <a:off x="9697082" y="2436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2" name="TextBox 121"/>
          <p:cNvSpPr txBox="1"/>
          <p:nvPr/>
        </p:nvSpPr>
        <p:spPr>
          <a:xfrm>
            <a:off x="11116504" y="193424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3955" y="31630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0" name="TextBox 129"/>
          <p:cNvSpPr txBox="1"/>
          <p:nvPr/>
        </p:nvSpPr>
        <p:spPr>
          <a:xfrm>
            <a:off x="12875576" y="594037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1" name="Rounded Rectangle 130"/>
          <p:cNvSpPr/>
          <p:nvPr/>
        </p:nvSpPr>
        <p:spPr>
          <a:xfrm>
            <a:off x="10606308" y="15014973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32" name="Elbow Connector 131"/>
          <p:cNvCxnSpPr>
            <a:stCxn id="65" idx="3"/>
            <a:endCxn id="67" idx="0"/>
          </p:cNvCxnSpPr>
          <p:nvPr/>
        </p:nvCxnSpPr>
        <p:spPr>
          <a:xfrm flipH="1">
            <a:off x="11117017" y="7593120"/>
            <a:ext cx="974217" cy="3445827"/>
          </a:xfrm>
          <a:prstGeom prst="bentConnector4">
            <a:avLst>
              <a:gd name="adj1" fmla="val -40151"/>
              <a:gd name="adj2" fmla="val 922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153374" y="7945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41" name="TextBox 140"/>
          <p:cNvSpPr txBox="1"/>
          <p:nvPr/>
        </p:nvSpPr>
        <p:spPr>
          <a:xfrm>
            <a:off x="12052616" y="72713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143" name="Elbow Connector 142"/>
          <p:cNvCxnSpPr>
            <a:stCxn id="69" idx="2"/>
            <a:endCxn id="64" idx="1"/>
          </p:cNvCxnSpPr>
          <p:nvPr/>
        </p:nvCxnSpPr>
        <p:spPr>
          <a:xfrm rot="5400000" flipH="1">
            <a:off x="6956728" y="8722854"/>
            <a:ext cx="6573309" cy="1747266"/>
          </a:xfrm>
          <a:prstGeom prst="bentConnector4">
            <a:avLst>
              <a:gd name="adj1" fmla="val -3478"/>
              <a:gd name="adj2" fmla="val 1235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0338192" y="13549129"/>
            <a:ext cx="1567291" cy="40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017570" y="14287006"/>
            <a:ext cx="2212770" cy="397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T_bak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lchild</a:t>
            </a:r>
            <a:r>
              <a:rPr lang="en-US" altLang="zh-CN" sz="1801" dirty="0" smtClean="0"/>
              <a:t> = NULL</a:t>
            </a:r>
          </a:p>
        </p:txBody>
      </p:sp>
      <p:cxnSp>
        <p:nvCxnSpPr>
          <p:cNvPr id="159" name="Straight Arrow Connector 158"/>
          <p:cNvCxnSpPr>
            <a:stCxn id="153" idx="2"/>
            <a:endCxn id="154" idx="0"/>
          </p:cNvCxnSpPr>
          <p:nvPr/>
        </p:nvCxnSpPr>
        <p:spPr>
          <a:xfrm>
            <a:off x="11121838" y="13956074"/>
            <a:ext cx="2117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4" idx="2"/>
            <a:endCxn id="131" idx="0"/>
          </p:cNvCxnSpPr>
          <p:nvPr/>
        </p:nvCxnSpPr>
        <p:spPr>
          <a:xfrm>
            <a:off x="11123955" y="14684041"/>
            <a:ext cx="0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29" idx="1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9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7" name="Decision 6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8" name="Straight Arrow Connector 7"/>
          <p:cNvCxnSpPr>
            <a:stCxn id="32" idx="2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" name="TextBox 10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" name="Rounded Rectangle 11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3" name="Decision 12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15" name="Straight Arrow Connector 14"/>
          <p:cNvCxnSpPr>
            <a:stCxn id="34" idx="2"/>
            <a:endCxn id="45" idx="0"/>
          </p:cNvCxnSpPr>
          <p:nvPr/>
        </p:nvCxnSpPr>
        <p:spPr>
          <a:xfrm flipH="1">
            <a:off x="9292425" y="2161777"/>
            <a:ext cx="1" cy="351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17" name="Rectangle 16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ecision 21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5" name="TextBox 24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960283" y="243861"/>
            <a:ext cx="266557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CreateBiTree</a:t>
            </a:r>
            <a:r>
              <a:rPr lang="en-US" altLang="zh-CN" sz="1801" dirty="0" smtClean="0"/>
              <a:t>(T, definition)</a:t>
            </a:r>
            <a:endParaRPr lang="en-US" sz="1801" dirty="0"/>
          </a:p>
        </p:txBody>
      </p:sp>
      <p:sp>
        <p:nvSpPr>
          <p:cNvPr id="34" name="Decision 33"/>
          <p:cNvSpPr/>
          <p:nvPr/>
        </p:nvSpPr>
        <p:spPr>
          <a:xfrm>
            <a:off x="7960283" y="1197971"/>
            <a:ext cx="2664285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</a:t>
            </a:r>
            <a:r>
              <a:rPr lang="zh-CN" altLang="en-US" sz="1801" dirty="0" smtClean="0"/>
              <a:t>指针，或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 flipH="1">
            <a:off x="9292426" y="760695"/>
            <a:ext cx="647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28901" y="4309689"/>
            <a:ext cx="1927047" cy="37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初始化辅助队列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8495143" y="5073877"/>
            <a:ext cx="1594564" cy="54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zh-CN" altLang="en-US" sz="1801" smtClean="0"/>
              <a:t>元素标识符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 = 1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6" idx="2"/>
            <a:endCxn id="39" idx="0"/>
          </p:cNvCxnSpPr>
          <p:nvPr/>
        </p:nvCxnSpPr>
        <p:spPr>
          <a:xfrm>
            <a:off x="9292425" y="4685652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934423" y="5986750"/>
            <a:ext cx="2716001" cy="10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为头</a:t>
            </a:r>
            <a:r>
              <a:rPr lang="zh-CN" altLang="en-US" sz="1801" dirty="0"/>
              <a:t>节点的左</a:t>
            </a:r>
            <a:r>
              <a:rPr lang="zh-CN" altLang="en-US" sz="1801" dirty="0" smtClean="0"/>
              <a:t>孩子，初始化其数据域，并</a:t>
            </a:r>
            <a:r>
              <a:rPr lang="zh-CN" altLang="en-US" sz="1801" dirty="0"/>
              <a:t>令其</a:t>
            </a:r>
            <a:r>
              <a:rPr lang="en-US" altLang="zh-CN" sz="1801" dirty="0" err="1"/>
              <a:t>data.id</a:t>
            </a:r>
            <a:r>
              <a:rPr lang="en-US" altLang="zh-CN" sz="1801" dirty="0"/>
              <a:t> = </a:t>
            </a:r>
            <a:r>
              <a:rPr lang="en-US" altLang="zh-CN" sz="1801" dirty="0" err="1" smtClean="0"/>
              <a:t>elem_id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9" idx="2"/>
            <a:endCxn id="44" idx="0"/>
          </p:cNvCxnSpPr>
          <p:nvPr/>
        </p:nvCxnSpPr>
        <p:spPr>
          <a:xfrm flipH="1">
            <a:off x="9292424" y="5622514"/>
            <a:ext cx="1" cy="36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08060" y="7516259"/>
            <a:ext cx="1760806" cy="589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进队</a:t>
            </a:r>
            <a:endParaRPr lang="en-US" altLang="zh-CN" sz="1801" dirty="0" smtClean="0"/>
          </a:p>
        </p:txBody>
      </p:sp>
      <p:cxnSp>
        <p:nvCxnSpPr>
          <p:cNvPr id="52" name="Straight Arrow Connector 51"/>
          <p:cNvCxnSpPr>
            <a:stCxn id="44" idx="2"/>
            <a:endCxn id="51" idx="0"/>
          </p:cNvCxnSpPr>
          <p:nvPr/>
        </p:nvCxnSpPr>
        <p:spPr>
          <a:xfrm flipH="1">
            <a:off x="9288463" y="7074164"/>
            <a:ext cx="3961" cy="442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Decision 44"/>
          <p:cNvSpPr/>
          <p:nvPr/>
        </p:nvSpPr>
        <p:spPr>
          <a:xfrm>
            <a:off x="7560798" y="2513530"/>
            <a:ext cx="3463253" cy="13753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树的层次遍历序列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中第一个字符为空格？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8243481" y="8494390"/>
            <a:ext cx="2089964" cy="96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curr_elem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2</a:t>
            </a:r>
            <a:r>
              <a:rPr lang="zh-CN" altLang="en-US" sz="1801" dirty="0" smtClean="0"/>
              <a:t>，指向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中当前读取元素的位序</a:t>
            </a:r>
            <a:endParaRPr lang="en-US" altLang="zh-CN" sz="1801" dirty="0" smtClean="0"/>
          </a:p>
        </p:txBody>
      </p:sp>
      <p:cxnSp>
        <p:nvCxnSpPr>
          <p:cNvPr id="54" name="Straight Arrow Connector 53"/>
          <p:cNvCxnSpPr>
            <a:stCxn id="51" idx="2"/>
            <a:endCxn id="53" idx="0"/>
          </p:cNvCxnSpPr>
          <p:nvPr/>
        </p:nvCxnSpPr>
        <p:spPr>
          <a:xfrm>
            <a:off x="9288463" y="8106165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Decision 56"/>
          <p:cNvSpPr/>
          <p:nvPr/>
        </p:nvSpPr>
        <p:spPr>
          <a:xfrm>
            <a:off x="12802848" y="664880"/>
            <a:ext cx="2421421" cy="77683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未读完</a:t>
            </a:r>
            <a:r>
              <a:rPr lang="en-US" altLang="zh-CN" sz="1801" dirty="0" smtClean="0"/>
              <a:t>definition</a:t>
            </a:r>
            <a:r>
              <a:rPr lang="zh-CN" altLang="en-US" sz="1801" dirty="0"/>
              <a:t>？</a:t>
            </a:r>
            <a:endParaRPr lang="en-US" altLang="zh-CN" sz="1801" dirty="0" smtClean="0"/>
          </a:p>
        </p:txBody>
      </p:sp>
      <p:sp>
        <p:nvSpPr>
          <p:cNvPr id="58" name="Decision 57"/>
          <p:cNvSpPr/>
          <p:nvPr/>
        </p:nvSpPr>
        <p:spPr>
          <a:xfrm>
            <a:off x="12075433" y="3227326"/>
            <a:ext cx="3876253" cy="985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当前位为右子树：</a:t>
            </a:r>
            <a:r>
              <a:rPr lang="en-US" altLang="zh-CN" sz="1801" dirty="0" smtClean="0"/>
              <a:t>curr_elem%2 != 0</a:t>
            </a:r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>
            <a:off x="9288463" y="9463583"/>
            <a:ext cx="0" cy="45103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14004670" y="259188"/>
            <a:ext cx="8889" cy="40569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ecision 67"/>
          <p:cNvSpPr/>
          <p:nvPr/>
        </p:nvSpPr>
        <p:spPr>
          <a:xfrm>
            <a:off x="12422429" y="1912309"/>
            <a:ext cx="3182263" cy="9090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中当前位为空格？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13269687" y="5711683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队首元素</a:t>
            </a:r>
            <a:endParaRPr lang="en-US" sz="1801" dirty="0"/>
          </a:p>
        </p:txBody>
      </p:sp>
      <p:sp>
        <p:nvSpPr>
          <p:cNvPr id="70" name="Rectangle 69"/>
          <p:cNvSpPr/>
          <p:nvPr/>
        </p:nvSpPr>
        <p:spPr>
          <a:xfrm>
            <a:off x="13311735" y="7149009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1" name="Straight Arrow Connector 70"/>
          <p:cNvCxnSpPr>
            <a:stCxn id="45" idx="2"/>
            <a:endCxn id="36" idx="0"/>
          </p:cNvCxnSpPr>
          <p:nvPr/>
        </p:nvCxnSpPr>
        <p:spPr>
          <a:xfrm>
            <a:off x="9292425" y="3888874"/>
            <a:ext cx="0" cy="420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  <a:endCxn id="68" idx="0"/>
          </p:cNvCxnSpPr>
          <p:nvPr/>
        </p:nvCxnSpPr>
        <p:spPr>
          <a:xfrm>
            <a:off x="14013559" y="1441711"/>
            <a:ext cx="2" cy="47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2"/>
            <a:endCxn id="58" idx="0"/>
          </p:cNvCxnSpPr>
          <p:nvPr/>
        </p:nvCxnSpPr>
        <p:spPr>
          <a:xfrm flipH="1">
            <a:off x="14013560" y="2821378"/>
            <a:ext cx="1" cy="40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2"/>
            <a:endCxn id="163" idx="0"/>
          </p:cNvCxnSpPr>
          <p:nvPr/>
        </p:nvCxnSpPr>
        <p:spPr>
          <a:xfrm flipH="1">
            <a:off x="14013556" y="4213204"/>
            <a:ext cx="4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4" idx="1"/>
            <a:endCxn id="94" idx="0"/>
          </p:cNvCxnSpPr>
          <p:nvPr/>
        </p:nvCxnSpPr>
        <p:spPr>
          <a:xfrm rot="10800000" flipV="1">
            <a:off x="7258671" y="1679874"/>
            <a:ext cx="701612" cy="24599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5" idx="1"/>
            <a:endCxn id="94" idx="0"/>
          </p:cNvCxnSpPr>
          <p:nvPr/>
        </p:nvCxnSpPr>
        <p:spPr>
          <a:xfrm rot="10800000" flipV="1">
            <a:off x="7258672" y="3201202"/>
            <a:ext cx="302127" cy="93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761714" y="413986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99" name="Elbow Connector 98"/>
          <p:cNvCxnSpPr>
            <a:stCxn id="57" idx="1"/>
            <a:endCxn id="260" idx="0"/>
          </p:cNvCxnSpPr>
          <p:nvPr/>
        </p:nvCxnSpPr>
        <p:spPr>
          <a:xfrm rot="10800000" flipV="1">
            <a:off x="11254698" y="1053296"/>
            <a:ext cx="1548151" cy="9481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8" idx="1"/>
            <a:endCxn id="140" idx="0"/>
          </p:cNvCxnSpPr>
          <p:nvPr/>
        </p:nvCxnSpPr>
        <p:spPr>
          <a:xfrm rot="10800000" flipH="1" flipV="1">
            <a:off x="12422428" y="2366843"/>
            <a:ext cx="1600015" cy="5705537"/>
          </a:xfrm>
          <a:prstGeom prst="bentConnector4">
            <a:avLst>
              <a:gd name="adj1" fmla="val -55435"/>
              <a:gd name="adj2" fmla="val 94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8" idx="1"/>
            <a:endCxn id="70" idx="0"/>
          </p:cNvCxnSpPr>
          <p:nvPr/>
        </p:nvCxnSpPr>
        <p:spPr>
          <a:xfrm rot="10800000" flipH="1" flipV="1">
            <a:off x="12075432" y="3720265"/>
            <a:ext cx="1938123" cy="3428744"/>
          </a:xfrm>
          <a:prstGeom prst="bentConnector4">
            <a:avLst>
              <a:gd name="adj1" fmla="val -11795"/>
              <a:gd name="adj2" fmla="val 907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9" idx="2"/>
            <a:endCxn id="70" idx="0"/>
          </p:cNvCxnSpPr>
          <p:nvPr/>
        </p:nvCxnSpPr>
        <p:spPr>
          <a:xfrm>
            <a:off x="14013556" y="6451460"/>
            <a:ext cx="0" cy="69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70" idx="3"/>
            <a:endCxn id="57" idx="3"/>
          </p:cNvCxnSpPr>
          <p:nvPr/>
        </p:nvCxnSpPr>
        <p:spPr>
          <a:xfrm flipV="1">
            <a:off x="14715376" y="1053296"/>
            <a:ext cx="508893" cy="6290793"/>
          </a:xfrm>
          <a:prstGeom prst="bentConnector3">
            <a:avLst>
              <a:gd name="adj1" fmla="val 5294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2757252" y="8072381"/>
            <a:ext cx="2530384" cy="90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申请新节点的空间，并使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指向这一段空间，初始化数据域</a:t>
            </a:r>
            <a:endParaRPr lang="en-US" altLang="zh-CN" sz="1801" dirty="0" smtClean="0"/>
          </a:p>
        </p:txBody>
      </p:sp>
      <p:sp>
        <p:nvSpPr>
          <p:cNvPr id="148" name="Rectangle 147"/>
          <p:cNvSpPr/>
          <p:nvPr/>
        </p:nvSpPr>
        <p:spPr>
          <a:xfrm>
            <a:off x="13164046" y="10431759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进入辅助队列</a:t>
            </a:r>
            <a:r>
              <a:rPr lang="en-US" altLang="zh-CN" sz="1801" dirty="0" smtClean="0"/>
              <a:t>S</a:t>
            </a:r>
          </a:p>
        </p:txBody>
      </p:sp>
      <p:cxnSp>
        <p:nvCxnSpPr>
          <p:cNvPr id="149" name="Straight Arrow Connector 148"/>
          <p:cNvCxnSpPr>
            <a:stCxn id="140" idx="2"/>
            <a:endCxn id="263" idx="0"/>
          </p:cNvCxnSpPr>
          <p:nvPr/>
        </p:nvCxnSpPr>
        <p:spPr>
          <a:xfrm flipH="1">
            <a:off x="14013555" y="8976077"/>
            <a:ext cx="8889" cy="397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Decision 162"/>
          <p:cNvSpPr/>
          <p:nvPr/>
        </p:nvSpPr>
        <p:spPr>
          <a:xfrm>
            <a:off x="12575060" y="4653466"/>
            <a:ext cx="2876992" cy="6179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非空？</a:t>
            </a:r>
            <a:endParaRPr lang="en-US" altLang="zh-CN" sz="1801" dirty="0" smtClean="0"/>
          </a:p>
        </p:txBody>
      </p:sp>
      <p:cxnSp>
        <p:nvCxnSpPr>
          <p:cNvPr id="172" name="Straight Arrow Connector 171"/>
          <p:cNvCxnSpPr>
            <a:stCxn id="163" idx="2"/>
            <a:endCxn id="69" idx="0"/>
          </p:cNvCxnSpPr>
          <p:nvPr/>
        </p:nvCxnSpPr>
        <p:spPr>
          <a:xfrm>
            <a:off x="14013556" y="5271421"/>
            <a:ext cx="0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5758567" y="5267967"/>
            <a:ext cx="1454596" cy="92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销毁当前创建的树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，销毁辅助队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177" name="Rounded Rectangle 176"/>
          <p:cNvSpPr/>
          <p:nvPr/>
        </p:nvSpPr>
        <p:spPr>
          <a:xfrm>
            <a:off x="15993270" y="6496460"/>
            <a:ext cx="993914" cy="612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78" name="Elbow Connector 177"/>
          <p:cNvCxnSpPr>
            <a:stCxn id="163" idx="3"/>
            <a:endCxn id="176" idx="0"/>
          </p:cNvCxnSpPr>
          <p:nvPr/>
        </p:nvCxnSpPr>
        <p:spPr>
          <a:xfrm>
            <a:off x="15452052" y="4962444"/>
            <a:ext cx="1033813" cy="3055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6" idx="2"/>
            <a:endCxn id="177" idx="0"/>
          </p:cNvCxnSpPr>
          <p:nvPr/>
        </p:nvCxnSpPr>
        <p:spPr>
          <a:xfrm>
            <a:off x="16485865" y="6189836"/>
            <a:ext cx="4362" cy="306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Decision 186"/>
          <p:cNvSpPr/>
          <p:nvPr/>
        </p:nvSpPr>
        <p:spPr>
          <a:xfrm>
            <a:off x="17888337" y="614263"/>
            <a:ext cx="3785801" cy="7985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当前位为左</a:t>
            </a:r>
            <a:r>
              <a:rPr lang="zh-CN" altLang="en-US" sz="1801" smtClean="0"/>
              <a:t>子树</a:t>
            </a:r>
            <a:r>
              <a:rPr lang="zh-CN" altLang="en-US" sz="1801"/>
              <a:t>：</a:t>
            </a:r>
            <a:r>
              <a:rPr lang="en-US" altLang="zh-CN" sz="1801" dirty="0" smtClean="0"/>
              <a:t>curr_elem%2 == 0</a:t>
            </a:r>
            <a:r>
              <a:rPr lang="zh-CN" altLang="en-US" sz="1801" dirty="0" smtClean="0"/>
              <a:t>？</a:t>
            </a:r>
            <a:endParaRPr lang="en-US" altLang="zh-CN" sz="1801" dirty="0" smtClean="0"/>
          </a:p>
        </p:txBody>
      </p:sp>
      <p:cxnSp>
        <p:nvCxnSpPr>
          <p:cNvPr id="188" name="Straight Arrow Connector 187"/>
          <p:cNvCxnSpPr>
            <a:stCxn id="148" idx="2"/>
          </p:cNvCxnSpPr>
          <p:nvPr/>
        </p:nvCxnSpPr>
        <p:spPr>
          <a:xfrm>
            <a:off x="14004670" y="11071885"/>
            <a:ext cx="0" cy="423344"/>
          </a:xfrm>
          <a:prstGeom prst="straightConnector1">
            <a:avLst/>
          </a:prstGeom>
          <a:ln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7" idx="0"/>
          </p:cNvCxnSpPr>
          <p:nvPr/>
        </p:nvCxnSpPr>
        <p:spPr>
          <a:xfrm flipH="1">
            <a:off x="19781238" y="197621"/>
            <a:ext cx="6378" cy="416642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8904016" y="1856090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栈顶元素的左子树</a:t>
            </a:r>
            <a:endParaRPr lang="en-US" altLang="zh-CN" sz="1801" dirty="0" smtClean="0"/>
          </a:p>
        </p:txBody>
      </p:sp>
      <p:cxnSp>
        <p:nvCxnSpPr>
          <p:cNvPr id="196" name="Straight Arrow Connector 195"/>
          <p:cNvCxnSpPr>
            <a:stCxn id="187" idx="2"/>
            <a:endCxn id="192" idx="0"/>
          </p:cNvCxnSpPr>
          <p:nvPr/>
        </p:nvCxnSpPr>
        <p:spPr>
          <a:xfrm>
            <a:off x="19781238" y="1412842"/>
            <a:ext cx="6378" cy="443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904016" y="3278651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栈顶元素的右子树</a:t>
            </a:r>
            <a:endParaRPr lang="en-US" altLang="zh-CN" sz="1801" dirty="0" smtClean="0"/>
          </a:p>
        </p:txBody>
      </p:sp>
      <p:sp>
        <p:nvSpPr>
          <p:cNvPr id="200" name="Rectangle 199"/>
          <p:cNvSpPr/>
          <p:nvPr/>
        </p:nvSpPr>
        <p:spPr>
          <a:xfrm>
            <a:off x="19043747" y="4528190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</a:t>
            </a:r>
            <a:endParaRPr lang="en-US" sz="1801" dirty="0"/>
          </a:p>
        </p:txBody>
      </p:sp>
      <p:cxnSp>
        <p:nvCxnSpPr>
          <p:cNvPr id="201" name="Straight Arrow Connector 200"/>
          <p:cNvCxnSpPr>
            <a:stCxn id="199" idx="2"/>
            <a:endCxn id="200" idx="0"/>
          </p:cNvCxnSpPr>
          <p:nvPr/>
        </p:nvCxnSpPr>
        <p:spPr>
          <a:xfrm>
            <a:off x="19787616" y="4162226"/>
            <a:ext cx="0" cy="36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87" idx="3"/>
            <a:endCxn id="199" idx="0"/>
          </p:cNvCxnSpPr>
          <p:nvPr/>
        </p:nvCxnSpPr>
        <p:spPr>
          <a:xfrm flipH="1">
            <a:off x="19787616" y="1013553"/>
            <a:ext cx="1886522" cy="2265098"/>
          </a:xfrm>
          <a:prstGeom prst="bentConnector4">
            <a:avLst>
              <a:gd name="adj1" fmla="val -12118"/>
              <a:gd name="adj2" fmla="val 91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92" idx="2"/>
            <a:endCxn id="216" idx="1"/>
          </p:cNvCxnSpPr>
          <p:nvPr/>
        </p:nvCxnSpPr>
        <p:spPr>
          <a:xfrm rot="5400000">
            <a:off x="17904223" y="3921238"/>
            <a:ext cx="3064967" cy="701821"/>
          </a:xfrm>
          <a:prstGeom prst="bentConnector4">
            <a:avLst>
              <a:gd name="adj1" fmla="val 6841"/>
              <a:gd name="adj2" fmla="val 1794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9085795" y="5609552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00" idx="2"/>
            <a:endCxn id="216" idx="0"/>
          </p:cNvCxnSpPr>
          <p:nvPr/>
        </p:nvCxnSpPr>
        <p:spPr>
          <a:xfrm>
            <a:off x="19787616" y="5267967"/>
            <a:ext cx="0" cy="34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6" idx="2"/>
            <a:endCxn id="57" idx="3"/>
          </p:cNvCxnSpPr>
          <p:nvPr/>
        </p:nvCxnSpPr>
        <p:spPr>
          <a:xfrm rot="5400000" flipH="1">
            <a:off x="15032735" y="1244831"/>
            <a:ext cx="4946416" cy="4563347"/>
          </a:xfrm>
          <a:prstGeom prst="bentConnector4">
            <a:avLst>
              <a:gd name="adj1" fmla="val -4622"/>
              <a:gd name="adj2" fmla="val 524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0520542" y="10535212"/>
            <a:ext cx="1468309" cy="34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0414072" y="11230247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令头节点标识位为</a:t>
            </a:r>
            <a:r>
              <a:rPr lang="en-US" altLang="zh-CN" sz="1801" dirty="0" smtClean="0"/>
              <a:t>elem_id-1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2286473" y="9373450"/>
            <a:ext cx="3454164" cy="6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为新节点的</a:t>
            </a:r>
            <a:r>
              <a:rPr lang="zh-CN" altLang="en-US" sz="1801" smtClean="0"/>
              <a:t>标识位赋值：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new_node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++</a:t>
            </a:r>
          </a:p>
        </p:txBody>
      </p:sp>
      <p:cxnSp>
        <p:nvCxnSpPr>
          <p:cNvPr id="268" name="Straight Arrow Connector 267"/>
          <p:cNvCxnSpPr>
            <a:stCxn id="263" idx="2"/>
            <a:endCxn id="148" idx="0"/>
          </p:cNvCxnSpPr>
          <p:nvPr/>
        </p:nvCxnSpPr>
        <p:spPr>
          <a:xfrm flipH="1">
            <a:off x="14004670" y="10068215"/>
            <a:ext cx="8885" cy="36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0" idx="2"/>
            <a:endCxn id="262" idx="0"/>
          </p:cNvCxnSpPr>
          <p:nvPr/>
        </p:nvCxnSpPr>
        <p:spPr>
          <a:xfrm flipH="1">
            <a:off x="11254696" y="10880058"/>
            <a:ext cx="1" cy="35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Rounded Rectangle 274"/>
          <p:cNvSpPr/>
          <p:nvPr/>
        </p:nvSpPr>
        <p:spPr>
          <a:xfrm>
            <a:off x="10718616" y="12242314"/>
            <a:ext cx="1072160" cy="32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276" name="Straight Arrow Connector 275"/>
          <p:cNvCxnSpPr>
            <a:stCxn id="262" idx="2"/>
            <a:endCxn id="275" idx="0"/>
          </p:cNvCxnSpPr>
          <p:nvPr/>
        </p:nvCxnSpPr>
        <p:spPr>
          <a:xfrm>
            <a:off x="11254696" y="11870373"/>
            <a:ext cx="0" cy="37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746063" y="1353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2" name="TextBox 281"/>
          <p:cNvSpPr txBox="1"/>
          <p:nvPr/>
        </p:nvSpPr>
        <p:spPr>
          <a:xfrm>
            <a:off x="7380303" y="2877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3" name="TextBox 282"/>
          <p:cNvSpPr txBox="1"/>
          <p:nvPr/>
        </p:nvSpPr>
        <p:spPr>
          <a:xfrm>
            <a:off x="14065399" y="13978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4" name="TextBox 283"/>
          <p:cNvSpPr txBox="1"/>
          <p:nvPr/>
        </p:nvSpPr>
        <p:spPr>
          <a:xfrm>
            <a:off x="14019412" y="27713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5" name="TextBox 284"/>
          <p:cNvSpPr txBox="1"/>
          <p:nvPr/>
        </p:nvSpPr>
        <p:spPr>
          <a:xfrm>
            <a:off x="19781237" y="138496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6" name="TextBox 285"/>
          <p:cNvSpPr txBox="1"/>
          <p:nvPr/>
        </p:nvSpPr>
        <p:spPr>
          <a:xfrm>
            <a:off x="9288463" y="21217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7" name="TextBox 286"/>
          <p:cNvSpPr txBox="1"/>
          <p:nvPr/>
        </p:nvSpPr>
        <p:spPr>
          <a:xfrm>
            <a:off x="9315764" y="383379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8" name="TextBox 287"/>
          <p:cNvSpPr txBox="1"/>
          <p:nvPr/>
        </p:nvSpPr>
        <p:spPr>
          <a:xfrm>
            <a:off x="12474536" y="687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9" name="TextBox 288"/>
          <p:cNvSpPr txBox="1"/>
          <p:nvPr/>
        </p:nvSpPr>
        <p:spPr>
          <a:xfrm>
            <a:off x="12221585" y="204973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21668889" y="664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4019412" y="415873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11861900" y="338340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3986445" y="522429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5393232" y="46383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74841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408629" y="5199456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2471805" y="4867076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1471679" y="181573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1408626" y="1134570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216290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1416826" y="2421425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571817" y="698406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2569767" y="2008780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2569766" y="3594246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96959" y="1571676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96958" y="3007834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1727994" y="5742203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65439" y="60319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2547004" y="1959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1133842" y="269194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2543242" y="353116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1833450" y="4019938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1727995" y="5378497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2569766" y="4695625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22304" y="6432667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2569767" y="610591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179352" y="7128945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2569767" y="680219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2960181" y="5742207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76706" y="12551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1458264" y="537849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1452134" y="8094705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1536525" y="9426110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2561570" y="9064781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829180" y="10396186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2559933" y="10039067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08092" y="11353315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2555514" y="10998507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037867" y="1229622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2555514" y="11941415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138970" y="1039618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5241" y="944050"/>
            <a:ext cx="3223919" cy="353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GetNodeAddressByKey</a:t>
            </a:r>
            <a:r>
              <a:rPr lang="en-US" altLang="zh-CN" sz="1801" dirty="0" smtClean="0"/>
              <a:t>(T, key)</a:t>
            </a:r>
            <a:endParaRPr lang="en-US" sz="1801" dirty="0"/>
          </a:p>
        </p:txBody>
      </p:sp>
      <p:sp>
        <p:nvSpPr>
          <p:cNvPr id="39" name="Decision 38"/>
          <p:cNvSpPr/>
          <p:nvPr/>
        </p:nvSpPr>
        <p:spPr>
          <a:xfrm>
            <a:off x="8759624" y="1728835"/>
            <a:ext cx="2775151" cy="911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flipH="1">
            <a:off x="10147200" y="1297803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92302" y="3071671"/>
            <a:ext cx="1309794" cy="337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48" name="Straight Arrow Connector 47"/>
          <p:cNvCxnSpPr>
            <a:stCxn id="39" idx="2"/>
            <a:endCxn id="47" idx="0"/>
          </p:cNvCxnSpPr>
          <p:nvPr/>
        </p:nvCxnSpPr>
        <p:spPr>
          <a:xfrm flipH="1">
            <a:off x="10147199" y="2640639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907843" y="2916807"/>
            <a:ext cx="806466" cy="647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52" name="Diamond 51"/>
          <p:cNvSpPr/>
          <p:nvPr/>
        </p:nvSpPr>
        <p:spPr>
          <a:xfrm>
            <a:off x="8389979" y="3857908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7" idx="2"/>
            <a:endCxn id="52" idx="0"/>
          </p:cNvCxnSpPr>
          <p:nvPr/>
        </p:nvCxnSpPr>
        <p:spPr>
          <a:xfrm>
            <a:off x="10147199" y="3409514"/>
            <a:ext cx="0" cy="44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1908601" y="5276222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9404074" y="5317496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2" idx="2"/>
            <a:endCxn id="57" idx="0"/>
          </p:cNvCxnSpPr>
          <p:nvPr/>
        </p:nvCxnSpPr>
        <p:spPr>
          <a:xfrm>
            <a:off x="10147199" y="4959287"/>
            <a:ext cx="0" cy="35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2"/>
            <a:endCxn id="127" idx="0"/>
          </p:cNvCxnSpPr>
          <p:nvPr/>
        </p:nvCxnSpPr>
        <p:spPr>
          <a:xfrm flipH="1">
            <a:off x="10138760" y="5676076"/>
            <a:ext cx="8439" cy="388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8694096" y="7128945"/>
            <a:ext cx="2906206" cy="698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为叶子节点？</a:t>
            </a:r>
            <a:endParaRPr lang="en-US" altLang="zh-CN" sz="1801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7417366" y="9518901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11335673" y="9518901"/>
            <a:ext cx="1334244" cy="35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/>
              <a:t>r</a:t>
            </a:r>
            <a:r>
              <a:rPr lang="en-US" altLang="zh-CN" sz="1801" dirty="0" err="1" smtClean="0"/>
              <a:t>child</a:t>
            </a:r>
            <a:endParaRPr lang="en-US" sz="1801" dirty="0"/>
          </a:p>
        </p:txBody>
      </p:sp>
      <p:sp>
        <p:nvSpPr>
          <p:cNvPr id="86" name="Rectangle 85"/>
          <p:cNvSpPr/>
          <p:nvPr/>
        </p:nvSpPr>
        <p:spPr>
          <a:xfrm>
            <a:off x="9659588" y="9518901"/>
            <a:ext cx="930341" cy="345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进栈</a:t>
            </a:r>
            <a:endParaRPr lang="en-US" sz="1801" dirty="0"/>
          </a:p>
        </p:txBody>
      </p:sp>
      <p:cxnSp>
        <p:nvCxnSpPr>
          <p:cNvPr id="89" name="Elbow Connector 88"/>
          <p:cNvCxnSpPr>
            <a:stCxn id="52" idx="3"/>
            <a:endCxn id="56" idx="0"/>
          </p:cNvCxnSpPr>
          <p:nvPr/>
        </p:nvCxnSpPr>
        <p:spPr>
          <a:xfrm>
            <a:off x="11904419" y="4408598"/>
            <a:ext cx="406657" cy="867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9" idx="3"/>
            <a:endCxn id="51" idx="0"/>
          </p:cNvCxnSpPr>
          <p:nvPr/>
        </p:nvCxnSpPr>
        <p:spPr>
          <a:xfrm>
            <a:off x="11534775" y="2184737"/>
            <a:ext cx="776301" cy="7320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464851" y="10226625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86" idx="2"/>
            <a:endCxn id="100" idx="0"/>
          </p:cNvCxnSpPr>
          <p:nvPr/>
        </p:nvCxnSpPr>
        <p:spPr>
          <a:xfrm>
            <a:off x="10124759" y="9864720"/>
            <a:ext cx="2" cy="36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8367538" y="11055560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107" name="Straight Arrow Connector 106"/>
          <p:cNvCxnSpPr>
            <a:stCxn id="100" idx="2"/>
            <a:endCxn id="104" idx="0"/>
          </p:cNvCxnSpPr>
          <p:nvPr/>
        </p:nvCxnSpPr>
        <p:spPr>
          <a:xfrm flipH="1">
            <a:off x="10124758" y="10576358"/>
            <a:ext cx="3" cy="47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4" idx="3"/>
            <a:endCxn id="127" idx="3"/>
          </p:cNvCxnSpPr>
          <p:nvPr/>
        </p:nvCxnSpPr>
        <p:spPr>
          <a:xfrm flipH="1" flipV="1">
            <a:off x="11591863" y="6466818"/>
            <a:ext cx="290115" cy="5139432"/>
          </a:xfrm>
          <a:prstGeom prst="bentConnector3">
            <a:avLst>
              <a:gd name="adj1" fmla="val -3939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Decision 124"/>
          <p:cNvSpPr/>
          <p:nvPr/>
        </p:nvSpPr>
        <p:spPr>
          <a:xfrm>
            <a:off x="8927846" y="8194735"/>
            <a:ext cx="2421828" cy="9269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有左右子树的情况？</a:t>
            </a:r>
            <a:endParaRPr lang="en-US" altLang="zh-CN" sz="1801" dirty="0" smtClean="0"/>
          </a:p>
        </p:txBody>
      </p:sp>
      <p:cxnSp>
        <p:nvCxnSpPr>
          <p:cNvPr id="126" name="Straight Arrow Connector 125"/>
          <p:cNvCxnSpPr>
            <a:stCxn id="74" idx="2"/>
            <a:endCxn id="125" idx="0"/>
          </p:cNvCxnSpPr>
          <p:nvPr/>
        </p:nvCxnSpPr>
        <p:spPr>
          <a:xfrm flipH="1">
            <a:off x="10138760" y="7826946"/>
            <a:ext cx="8439" cy="36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2"/>
            <a:endCxn id="86" idx="0"/>
          </p:cNvCxnSpPr>
          <p:nvPr/>
        </p:nvCxnSpPr>
        <p:spPr>
          <a:xfrm flipH="1">
            <a:off x="10124759" y="9121668"/>
            <a:ext cx="14001" cy="39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692846" y="8314832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smtClean="0"/>
              <a:t>只有左子树</a:t>
            </a:r>
            <a:endParaRPr lang="en-US" sz="1801" dirty="0"/>
          </a:p>
        </p:txBody>
      </p:sp>
      <p:sp>
        <p:nvSpPr>
          <p:cNvPr id="139" name="TextBox 138"/>
          <p:cNvSpPr txBox="1"/>
          <p:nvPr/>
        </p:nvSpPr>
        <p:spPr>
          <a:xfrm>
            <a:off x="11234669" y="8329449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只有右子树</a:t>
            </a:r>
            <a:endParaRPr lang="en-US" sz="180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93181" y="9096142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左右子树都有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5" idx="3"/>
            <a:endCxn id="85" idx="0"/>
          </p:cNvCxnSpPr>
          <p:nvPr/>
        </p:nvCxnSpPr>
        <p:spPr>
          <a:xfrm>
            <a:off x="11349674" y="8658202"/>
            <a:ext cx="653121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5" idx="1"/>
            <a:endCxn id="79" idx="0"/>
          </p:cNvCxnSpPr>
          <p:nvPr/>
        </p:nvCxnSpPr>
        <p:spPr>
          <a:xfrm rot="10800000" flipV="1">
            <a:off x="8077276" y="8658201"/>
            <a:ext cx="850570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74" idx="1"/>
            <a:endCxn id="199" idx="0"/>
          </p:cNvCxnSpPr>
          <p:nvPr/>
        </p:nvCxnSpPr>
        <p:spPr>
          <a:xfrm rot="10800000" flipH="1" flipV="1">
            <a:off x="8694096" y="7477945"/>
            <a:ext cx="1415110" cy="5480919"/>
          </a:xfrm>
          <a:prstGeom prst="bentConnector4">
            <a:avLst>
              <a:gd name="adj1" fmla="val -109642"/>
              <a:gd name="adj2" fmla="val 947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9" idx="2"/>
            <a:endCxn id="104" idx="0"/>
          </p:cNvCxnSpPr>
          <p:nvPr/>
        </p:nvCxnSpPr>
        <p:spPr>
          <a:xfrm rot="16200000" flipH="1">
            <a:off x="8507554" y="9438356"/>
            <a:ext cx="1186926" cy="2047482"/>
          </a:xfrm>
          <a:prstGeom prst="bentConnector3">
            <a:avLst>
              <a:gd name="adj1" fmla="val 818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85" idx="2"/>
            <a:endCxn id="104" idx="0"/>
          </p:cNvCxnSpPr>
          <p:nvPr/>
        </p:nvCxnSpPr>
        <p:spPr>
          <a:xfrm rot="5400000">
            <a:off x="10471118" y="9523882"/>
            <a:ext cx="1185319" cy="1878037"/>
          </a:xfrm>
          <a:prstGeom prst="bentConnector3">
            <a:avLst>
              <a:gd name="adj1" fmla="val 818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04" idx="2"/>
            <a:endCxn id="246" idx="0"/>
          </p:cNvCxnSpPr>
          <p:nvPr/>
        </p:nvCxnSpPr>
        <p:spPr>
          <a:xfrm rot="16200000" flipH="1">
            <a:off x="12484155" y="9797542"/>
            <a:ext cx="588265" cy="5307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8759056" y="12958865"/>
            <a:ext cx="2700299" cy="4834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辅助栈为空？</a:t>
            </a:r>
            <a:endParaRPr lang="en-US" sz="1801" dirty="0"/>
          </a:p>
        </p:txBody>
      </p:sp>
      <p:sp>
        <p:nvSpPr>
          <p:cNvPr id="209" name="Rectangle 208"/>
          <p:cNvSpPr/>
          <p:nvPr/>
        </p:nvSpPr>
        <p:spPr>
          <a:xfrm>
            <a:off x="9569661" y="13853077"/>
            <a:ext cx="1079087" cy="38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cxnSp>
        <p:nvCxnSpPr>
          <p:cNvPr id="210" name="Straight Arrow Connector 209"/>
          <p:cNvCxnSpPr>
            <a:stCxn id="199" idx="2"/>
            <a:endCxn id="209" idx="0"/>
          </p:cNvCxnSpPr>
          <p:nvPr/>
        </p:nvCxnSpPr>
        <p:spPr>
          <a:xfrm flipH="1">
            <a:off x="10109205" y="13442348"/>
            <a:ext cx="1" cy="410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Diamond 212"/>
          <p:cNvSpPr/>
          <p:nvPr/>
        </p:nvSpPr>
        <p:spPr>
          <a:xfrm>
            <a:off x="13261762" y="9952240"/>
            <a:ext cx="4340108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不为空且当前元素即是要查找的元素：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sp>
        <p:nvSpPr>
          <p:cNvPr id="214" name="Rectangle 213"/>
          <p:cNvSpPr/>
          <p:nvPr/>
        </p:nvSpPr>
        <p:spPr>
          <a:xfrm>
            <a:off x="14472292" y="8979076"/>
            <a:ext cx="1919050" cy="610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弹出栈顶元素，并令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为其右子树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4" idx="2"/>
            <a:endCxn id="213" idx="0"/>
          </p:cNvCxnSpPr>
          <p:nvPr/>
        </p:nvCxnSpPr>
        <p:spPr>
          <a:xfrm flipH="1">
            <a:off x="15431816" y="9589957"/>
            <a:ext cx="1" cy="36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117132" y="134258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233" name="Elbow Connector 232"/>
          <p:cNvCxnSpPr>
            <a:stCxn id="213" idx="1"/>
            <a:endCxn id="127" idx="3"/>
          </p:cNvCxnSpPr>
          <p:nvPr/>
        </p:nvCxnSpPr>
        <p:spPr>
          <a:xfrm rot="10800000">
            <a:off x="11591864" y="6466818"/>
            <a:ext cx="1669899" cy="4036112"/>
          </a:xfrm>
          <a:prstGeom prst="bentConnector3">
            <a:avLst>
              <a:gd name="adj1" fmla="val 144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3090186" y="101575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cxnSp>
        <p:nvCxnSpPr>
          <p:cNvPr id="243" name="Elbow Connector 242"/>
          <p:cNvCxnSpPr>
            <a:stCxn id="213" idx="3"/>
            <a:endCxn id="246" idx="0"/>
          </p:cNvCxnSpPr>
          <p:nvPr/>
        </p:nvCxnSpPr>
        <p:spPr>
          <a:xfrm flipH="1">
            <a:off x="15431816" y="10502930"/>
            <a:ext cx="2170054" cy="2242274"/>
          </a:xfrm>
          <a:prstGeom prst="bentConnector4">
            <a:avLst>
              <a:gd name="adj1" fmla="val -10534"/>
              <a:gd name="adj2" fmla="val 6228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4649514" y="12745204"/>
            <a:ext cx="1564604" cy="357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247" name="Rounded Rectangle 246"/>
          <p:cNvSpPr/>
          <p:nvPr/>
        </p:nvSpPr>
        <p:spPr>
          <a:xfrm>
            <a:off x="15029341" y="13455362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cxnSp>
        <p:nvCxnSpPr>
          <p:cNvPr id="248" name="Straight Arrow Connector 247"/>
          <p:cNvCxnSpPr>
            <a:stCxn id="246" idx="2"/>
            <a:endCxn id="247" idx="0"/>
          </p:cNvCxnSpPr>
          <p:nvPr/>
        </p:nvCxnSpPr>
        <p:spPr>
          <a:xfrm>
            <a:off x="15431816" y="13102324"/>
            <a:ext cx="0" cy="35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09" idx="3"/>
            <a:endCxn id="246" idx="1"/>
          </p:cNvCxnSpPr>
          <p:nvPr/>
        </p:nvCxnSpPr>
        <p:spPr>
          <a:xfrm flipV="1">
            <a:off x="10648748" y="12923764"/>
            <a:ext cx="4000766" cy="1120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17493835" y="101575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1385935" y="128741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10124541" y="1209922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1" name="TextBox 290"/>
          <p:cNvSpPr txBox="1"/>
          <p:nvPr/>
        </p:nvSpPr>
        <p:spPr>
          <a:xfrm>
            <a:off x="11810405" y="1128194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0131758" y="77760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33669" y="71671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0125744" y="491285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1854925" y="40945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6" name="TextBox 295"/>
          <p:cNvSpPr txBox="1"/>
          <p:nvPr/>
        </p:nvSpPr>
        <p:spPr>
          <a:xfrm>
            <a:off x="10133863" y="2563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7" name="TextBox 296"/>
          <p:cNvSpPr txBox="1"/>
          <p:nvPr/>
        </p:nvSpPr>
        <p:spPr>
          <a:xfrm>
            <a:off x="11502354" y="187298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316" name="Straight Arrow Connector 315"/>
          <p:cNvCxnSpPr>
            <a:stCxn id="199" idx="3"/>
          </p:cNvCxnSpPr>
          <p:nvPr/>
        </p:nvCxnSpPr>
        <p:spPr>
          <a:xfrm flipV="1">
            <a:off x="11459355" y="13197616"/>
            <a:ext cx="517923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endCxn id="214" idx="0"/>
          </p:cNvCxnSpPr>
          <p:nvPr/>
        </p:nvCxnSpPr>
        <p:spPr>
          <a:xfrm>
            <a:off x="14042290" y="8705673"/>
            <a:ext cx="1389527" cy="27340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Decision 126"/>
          <p:cNvSpPr/>
          <p:nvPr/>
        </p:nvSpPr>
        <p:spPr>
          <a:xfrm>
            <a:off x="8685657" y="6064759"/>
            <a:ext cx="2906206" cy="8041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</a:t>
            </a:r>
            <a:r>
              <a:rPr lang="zh-CN" altLang="en-US" sz="1801" dirty="0" smtClean="0"/>
              <a:t>为空栈且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为空指针？</a:t>
            </a:r>
            <a:endParaRPr lang="en-US" altLang="zh-CN" sz="1801" dirty="0" smtClean="0"/>
          </a:p>
        </p:txBody>
      </p:sp>
      <p:cxnSp>
        <p:nvCxnSpPr>
          <p:cNvPr id="130" name="Straight Arrow Connector 129"/>
          <p:cNvCxnSpPr>
            <a:stCxn id="127" idx="2"/>
            <a:endCxn id="74" idx="0"/>
          </p:cNvCxnSpPr>
          <p:nvPr/>
        </p:nvCxnSpPr>
        <p:spPr>
          <a:xfrm>
            <a:off x="10138760" y="6868876"/>
            <a:ext cx="8439" cy="26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7" idx="1"/>
          </p:cNvCxnSpPr>
          <p:nvPr/>
        </p:nvCxnSpPr>
        <p:spPr>
          <a:xfrm rot="10800000" flipV="1">
            <a:off x="6719707" y="6466817"/>
            <a:ext cx="1965950" cy="79871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246" idx="1"/>
          </p:cNvCxnSpPr>
          <p:nvPr/>
        </p:nvCxnSpPr>
        <p:spPr>
          <a:xfrm flipV="1">
            <a:off x="6723577" y="12923764"/>
            <a:ext cx="7925937" cy="1530172"/>
          </a:xfrm>
          <a:prstGeom prst="bentConnector3">
            <a:avLst>
              <a:gd name="adj1" fmla="val 74895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434490" y="61478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55638" y="679116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116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496957" y="2938669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14619" y="45318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3305337" y="1645783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2993729" y="2501564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2993729" y="373207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018395" y="4979821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080296" y="6334792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080296" y="7395372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3257160" y="8736769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1000671" y="9056556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3010949" y="10497988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3202236" y="12805995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3349873" y="11505806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3654218" y="14131208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39273" y="14894458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0" y="1476114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4156920" y="2162617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4156920" y="3375776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82238" y="38451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496957" y="4169183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496957" y="9427893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4156919" y="4606290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4156919" y="5949897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4161532" y="7010477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4161532" y="8365882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4160340" y="10119020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4160340" y="11117505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4171206" y="12442718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4156918" y="13756683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4659618" y="10807747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82238" y="26345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4290648" y="34431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35363" y="9095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9472" y="1004311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2808734" y="10450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3010948" y="10807746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2758594" y="9427894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158998" y="110627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0" name="Rounded Rectangle 39"/>
          <p:cNvSpPr/>
          <p:nvPr/>
        </p:nvSpPr>
        <p:spPr>
          <a:xfrm>
            <a:off x="8529608" y="299525"/>
            <a:ext cx="3198245" cy="391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InsertChild</a:t>
            </a:r>
            <a:r>
              <a:rPr lang="en-US" altLang="zh-CN" sz="1801" dirty="0" smtClean="0"/>
              <a:t>(T, key, LR, definition)</a:t>
            </a:r>
            <a:endParaRPr lang="en-US" sz="1801" dirty="0"/>
          </a:p>
        </p:txBody>
      </p:sp>
      <p:sp>
        <p:nvSpPr>
          <p:cNvPr id="48" name="Decision 47"/>
          <p:cNvSpPr/>
          <p:nvPr/>
        </p:nvSpPr>
        <p:spPr>
          <a:xfrm>
            <a:off x="8795276" y="1083042"/>
            <a:ext cx="2687889" cy="9128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48" idx="0"/>
          </p:cNvCxnSpPr>
          <p:nvPr/>
        </p:nvCxnSpPr>
        <p:spPr>
          <a:xfrm>
            <a:off x="10128731" y="690666"/>
            <a:ext cx="10490" cy="3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423618" y="2390064"/>
            <a:ext cx="1431204" cy="298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59" name="Straight Arrow Connector 58"/>
          <p:cNvCxnSpPr>
            <a:stCxn id="48" idx="2"/>
            <a:endCxn id="58" idx="0"/>
          </p:cNvCxnSpPr>
          <p:nvPr/>
        </p:nvCxnSpPr>
        <p:spPr>
          <a:xfrm flipH="1">
            <a:off x="10139220" y="1995874"/>
            <a:ext cx="1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04311" y="3082527"/>
            <a:ext cx="2077512" cy="360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头节点</a:t>
            </a:r>
            <a:endParaRPr lang="en-US" sz="1801" dirty="0"/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10139220" y="2688337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811533" y="3837310"/>
            <a:ext cx="2655374" cy="53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根据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生成子树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：</a:t>
            </a:r>
            <a:endParaRPr lang="en-US" sz="1801" dirty="0" smtClean="0"/>
          </a:p>
          <a:p>
            <a:pPr algn="ctr"/>
            <a:r>
              <a:rPr lang="en-US" sz="1801" dirty="0" err="1" smtClean="0"/>
              <a:t>CreateBiTree</a:t>
            </a:r>
            <a:r>
              <a:rPr lang="en-US" sz="1801" dirty="0" smtClean="0"/>
              <a:t>(c, definition)</a:t>
            </a:r>
            <a:endParaRPr lang="en-US" sz="1801" dirty="0"/>
          </a:p>
        </p:txBody>
      </p:sp>
      <p:cxnSp>
        <p:nvCxnSpPr>
          <p:cNvPr id="63" name="Straight Arrow Connector 62"/>
          <p:cNvCxnSpPr>
            <a:stCxn id="60" idx="2"/>
            <a:endCxn id="62" idx="0"/>
          </p:cNvCxnSpPr>
          <p:nvPr/>
        </p:nvCxnSpPr>
        <p:spPr>
          <a:xfrm flipH="1">
            <a:off x="10139220" y="3443120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6" idx="0"/>
          </p:cNvCxnSpPr>
          <p:nvPr/>
        </p:nvCxnSpPr>
        <p:spPr>
          <a:xfrm rot="10800000" flipV="1">
            <a:off x="7953460" y="1539457"/>
            <a:ext cx="841816" cy="653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Decision 64"/>
          <p:cNvSpPr/>
          <p:nvPr/>
        </p:nvSpPr>
        <p:spPr>
          <a:xfrm>
            <a:off x="8923863" y="4765772"/>
            <a:ext cx="2430714" cy="6401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r>
              <a:rPr lang="zh-CN" altLang="en-US" sz="1801" dirty="0" smtClean="0"/>
              <a:t>有右子树？</a:t>
            </a:r>
            <a:endParaRPr lang="en-US" sz="1801" dirty="0"/>
          </a:p>
        </p:txBody>
      </p:sp>
      <p:sp>
        <p:nvSpPr>
          <p:cNvPr id="71" name="Rectangle 70"/>
          <p:cNvSpPr/>
          <p:nvPr/>
        </p:nvSpPr>
        <p:spPr>
          <a:xfrm>
            <a:off x="13326973" y="5899536"/>
            <a:ext cx="1446157" cy="37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销毁二叉树</a:t>
            </a:r>
            <a:r>
              <a:rPr lang="en-US" altLang="zh-CN" sz="1801" dirty="0" smtClean="0"/>
              <a:t>c</a:t>
            </a:r>
            <a:endParaRPr lang="en-US" sz="1801" dirty="0"/>
          </a:p>
        </p:txBody>
      </p:sp>
      <p:cxnSp>
        <p:nvCxnSpPr>
          <p:cNvPr id="100" name="Straight Arrow Connector 99"/>
          <p:cNvCxnSpPr>
            <a:stCxn id="62" idx="2"/>
            <a:endCxn id="65" idx="0"/>
          </p:cNvCxnSpPr>
          <p:nvPr/>
        </p:nvCxnSpPr>
        <p:spPr>
          <a:xfrm>
            <a:off x="10139220" y="4371582"/>
            <a:ext cx="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3553094" y="6653607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71" idx="2"/>
            <a:endCxn id="104" idx="0"/>
          </p:cNvCxnSpPr>
          <p:nvPr/>
        </p:nvCxnSpPr>
        <p:spPr>
          <a:xfrm flipH="1">
            <a:off x="14050051" y="6270873"/>
            <a:ext cx="1" cy="3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233889" y="5800095"/>
            <a:ext cx="3789681" cy="66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获取插入位置：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elem</a:t>
            </a:r>
            <a:r>
              <a:rPr lang="en-US" sz="1801" dirty="0" smtClean="0"/>
              <a:t> = _</a:t>
            </a:r>
            <a:r>
              <a:rPr lang="en-US" sz="1801" dirty="0" err="1" smtClean="0"/>
              <a:t>GetNodeAddressByKey</a:t>
            </a:r>
            <a:r>
              <a:rPr lang="en-US" sz="1801" dirty="0" smtClean="0"/>
              <a:t>(T, key)</a:t>
            </a:r>
            <a:endParaRPr lang="en-US" sz="1801" dirty="0"/>
          </a:p>
        </p:txBody>
      </p:sp>
      <p:cxnSp>
        <p:nvCxnSpPr>
          <p:cNvPr id="110" name="Straight Arrow Connector 109"/>
          <p:cNvCxnSpPr>
            <a:stCxn id="65" idx="2"/>
            <a:endCxn id="108" idx="0"/>
          </p:cNvCxnSpPr>
          <p:nvPr/>
        </p:nvCxnSpPr>
        <p:spPr>
          <a:xfrm flipH="1">
            <a:off x="10128730" y="5405905"/>
            <a:ext cx="1049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9201411" y="7010634"/>
            <a:ext cx="1854636" cy="6911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插入位置判断？</a:t>
            </a:r>
            <a:endParaRPr lang="en-US" sz="1801" dirty="0"/>
          </a:p>
        </p:txBody>
      </p:sp>
      <p:cxnSp>
        <p:nvCxnSpPr>
          <p:cNvPr id="114" name="Straight Arrow Connector 113"/>
          <p:cNvCxnSpPr>
            <a:stCxn id="108" idx="2"/>
            <a:endCxn id="113" idx="0"/>
          </p:cNvCxnSpPr>
          <p:nvPr/>
        </p:nvCxnSpPr>
        <p:spPr>
          <a:xfrm flipH="1">
            <a:off x="10128729" y="6469725"/>
            <a:ext cx="1" cy="54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261147" y="8115080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19" name="Straight Arrow Connector 118"/>
          <p:cNvCxnSpPr>
            <a:stCxn id="117" idx="2"/>
            <a:endCxn id="123" idx="0"/>
          </p:cNvCxnSpPr>
          <p:nvPr/>
        </p:nvCxnSpPr>
        <p:spPr>
          <a:xfrm flipH="1">
            <a:off x="8342382" y="8772091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3" idx="1"/>
            <a:endCxn id="117" idx="0"/>
          </p:cNvCxnSpPr>
          <p:nvPr/>
        </p:nvCxnSpPr>
        <p:spPr>
          <a:xfrm rot="10800000" flipV="1">
            <a:off x="8342383" y="7356198"/>
            <a:ext cx="859028" cy="758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261146" y="9218295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的左子树位置</a:t>
            </a:r>
            <a:endParaRPr lang="en-US" sz="1801" dirty="0"/>
          </a:p>
        </p:txBody>
      </p:sp>
      <p:sp>
        <p:nvSpPr>
          <p:cNvPr id="130" name="Rectangle 129"/>
          <p:cNvSpPr/>
          <p:nvPr/>
        </p:nvSpPr>
        <p:spPr>
          <a:xfrm>
            <a:off x="10854822" y="8102798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1936057" y="8759809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854821" y="9206013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3" name="Elbow Connector 132"/>
          <p:cNvCxnSpPr>
            <a:stCxn id="113" idx="3"/>
            <a:endCxn id="130" idx="0"/>
          </p:cNvCxnSpPr>
          <p:nvPr/>
        </p:nvCxnSpPr>
        <p:spPr>
          <a:xfrm>
            <a:off x="11056047" y="7356198"/>
            <a:ext cx="880011" cy="746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23019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0</a:t>
            </a:r>
          </a:p>
          <a:p>
            <a:pPr algn="ctr"/>
            <a:r>
              <a:rPr lang="zh-CN" altLang="en-US" sz="1801" dirty="0" smtClean="0"/>
              <a:t>（插入左子树）</a:t>
            </a:r>
            <a:endParaRPr lang="en-US" sz="1801" dirty="0"/>
          </a:p>
        </p:txBody>
      </p:sp>
      <p:sp>
        <p:nvSpPr>
          <p:cNvPr id="136" name="TextBox 135"/>
          <p:cNvSpPr txBox="1"/>
          <p:nvPr/>
        </p:nvSpPr>
        <p:spPr>
          <a:xfrm>
            <a:off x="10827605" y="6728344"/>
            <a:ext cx="18004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1" dirty="0" smtClean="0"/>
              <a:t>LR == 1</a:t>
            </a:r>
          </a:p>
          <a:p>
            <a:pPr algn="ctr"/>
            <a:r>
              <a:rPr lang="zh-CN" altLang="en-US" sz="1801" dirty="0" smtClean="0"/>
              <a:t>（插入右子树）</a:t>
            </a:r>
            <a:endParaRPr lang="en-US" sz="1801" dirty="0"/>
          </a:p>
        </p:txBody>
      </p:sp>
      <p:sp>
        <p:nvSpPr>
          <p:cNvPr id="138" name="Rectangle 137"/>
          <p:cNvSpPr/>
          <p:nvPr/>
        </p:nvSpPr>
        <p:spPr>
          <a:xfrm>
            <a:off x="9290433" y="10535896"/>
            <a:ext cx="1653410" cy="411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的头节点</a:t>
            </a:r>
            <a:endParaRPr lang="en-US" sz="1801" dirty="0"/>
          </a:p>
        </p:txBody>
      </p:sp>
      <p:cxnSp>
        <p:nvCxnSpPr>
          <p:cNvPr id="140" name="Straight Arrow Connector 139"/>
          <p:cNvCxnSpPr>
            <a:stCxn id="138" idx="2"/>
            <a:endCxn id="160" idx="0"/>
          </p:cNvCxnSpPr>
          <p:nvPr/>
        </p:nvCxnSpPr>
        <p:spPr>
          <a:xfrm>
            <a:off x="10117138" y="10947204"/>
            <a:ext cx="11591" cy="39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3" idx="2"/>
            <a:endCxn id="138" idx="0"/>
          </p:cNvCxnSpPr>
          <p:nvPr/>
        </p:nvCxnSpPr>
        <p:spPr>
          <a:xfrm rot="16200000" flipH="1">
            <a:off x="8899465" y="9318223"/>
            <a:ext cx="660590" cy="177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2" idx="2"/>
            <a:endCxn id="138" idx="0"/>
          </p:cNvCxnSpPr>
          <p:nvPr/>
        </p:nvCxnSpPr>
        <p:spPr>
          <a:xfrm rot="5400000">
            <a:off x="10690162" y="9290001"/>
            <a:ext cx="672872" cy="1818919"/>
          </a:xfrm>
          <a:prstGeom prst="bentConnector3">
            <a:avLst>
              <a:gd name="adj1" fmla="val 509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5" idx="3"/>
            <a:endCxn id="71" idx="0"/>
          </p:cNvCxnSpPr>
          <p:nvPr/>
        </p:nvCxnSpPr>
        <p:spPr>
          <a:xfrm>
            <a:off x="11354577" y="5085839"/>
            <a:ext cx="2695475" cy="8136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7456503" y="2192969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60" name="Rectangle 159"/>
          <p:cNvSpPr/>
          <p:nvPr/>
        </p:nvSpPr>
        <p:spPr>
          <a:xfrm>
            <a:off x="8513271" y="11339133"/>
            <a:ext cx="3230915" cy="674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更新节点标识位：</a:t>
            </a:r>
            <a:endParaRPr lang="en-US" altLang="zh-CN" sz="1801" dirty="0"/>
          </a:p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ReassignIDsInLevelOrder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161" name="Rounded Rectangle 160"/>
          <p:cNvSpPr/>
          <p:nvPr/>
        </p:nvSpPr>
        <p:spPr>
          <a:xfrm>
            <a:off x="9642263" y="12425381"/>
            <a:ext cx="993913" cy="3911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164" name="Straight Arrow Connector 163"/>
          <p:cNvCxnSpPr>
            <a:stCxn id="160" idx="2"/>
            <a:endCxn id="161" idx="0"/>
          </p:cNvCxnSpPr>
          <p:nvPr/>
        </p:nvCxnSpPr>
        <p:spPr>
          <a:xfrm>
            <a:off x="10128729" y="12013307"/>
            <a:ext cx="10491" cy="412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15967" y="12106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09916" y="19189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94772" y="4765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9916" y="53447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8" y="129358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31042" y="17789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79170" y="22297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9871" y="271961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600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2386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1740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77556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0"/>
          </p:cNvCxnSpPr>
          <p:nvPr/>
        </p:nvCxnSpPr>
        <p:spPr>
          <a:xfrm flipH="1">
            <a:off x="1789792" y="1564587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902045" y="2049908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5"/>
          </p:cNvCxnSpPr>
          <p:nvPr/>
        </p:nvCxnSpPr>
        <p:spPr>
          <a:xfrm flipH="1" flipV="1">
            <a:off x="2350173" y="2500757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0"/>
          </p:cNvCxnSpPr>
          <p:nvPr/>
        </p:nvCxnSpPr>
        <p:spPr>
          <a:xfrm flipH="1">
            <a:off x="2292350" y="2990616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1" idx="0"/>
          </p:cNvCxnSpPr>
          <p:nvPr/>
        </p:nvCxnSpPr>
        <p:spPr>
          <a:xfrm>
            <a:off x="2870874" y="2990616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2" idx="0"/>
          </p:cNvCxnSpPr>
          <p:nvPr/>
        </p:nvCxnSpPr>
        <p:spPr>
          <a:xfrm flipH="1">
            <a:off x="1780490" y="3480471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0"/>
          </p:cNvCxnSpPr>
          <p:nvPr/>
        </p:nvCxnSpPr>
        <p:spPr>
          <a:xfrm>
            <a:off x="3393389" y="3480471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98028" y="14614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6475185" y="1946726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/>
          <p:cNvCxnSpPr>
            <a:stCxn id="17" idx="5"/>
            <a:endCxn id="19" idx="0"/>
          </p:cNvCxnSpPr>
          <p:nvPr/>
        </p:nvCxnSpPr>
        <p:spPr>
          <a:xfrm>
            <a:off x="6269031" y="1732408"/>
            <a:ext cx="36490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71512" y="578121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90726" y="62665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x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/>
          <p:cNvCxnSpPr>
            <a:stCxn id="25" idx="3"/>
            <a:endCxn id="27" idx="0"/>
          </p:cNvCxnSpPr>
          <p:nvPr/>
        </p:nvCxnSpPr>
        <p:spPr>
          <a:xfrm flipH="1">
            <a:off x="3049476" y="6052221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68056" y="528864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3849239" y="62665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97367" y="671738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18068" y="720724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51797" y="76971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40583" y="76971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39937" y="82286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95753" y="82286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stCxn id="35" idx="5"/>
            <a:endCxn id="38" idx="0"/>
          </p:cNvCxnSpPr>
          <p:nvPr/>
        </p:nvCxnSpPr>
        <p:spPr>
          <a:xfrm>
            <a:off x="4120242" y="6537542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0"/>
            <a:endCxn id="38" idx="5"/>
          </p:cNvCxnSpPr>
          <p:nvPr/>
        </p:nvCxnSpPr>
        <p:spPr>
          <a:xfrm flipH="1" flipV="1">
            <a:off x="4568370" y="6988391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</p:cNvCxnSpPr>
          <p:nvPr/>
        </p:nvCxnSpPr>
        <p:spPr>
          <a:xfrm flipH="1">
            <a:off x="4510547" y="7478250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  <a:endCxn id="42" idx="0"/>
          </p:cNvCxnSpPr>
          <p:nvPr/>
        </p:nvCxnSpPr>
        <p:spPr>
          <a:xfrm>
            <a:off x="5089071" y="7478250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 flipH="1">
            <a:off x="3998687" y="7968105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5"/>
            <a:endCxn id="44" idx="0"/>
          </p:cNvCxnSpPr>
          <p:nvPr/>
        </p:nvCxnSpPr>
        <p:spPr>
          <a:xfrm>
            <a:off x="5611586" y="7968105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31" idx="3"/>
            <a:endCxn id="25" idx="0"/>
          </p:cNvCxnSpPr>
          <p:nvPr/>
        </p:nvCxnSpPr>
        <p:spPr>
          <a:xfrm flipH="1">
            <a:off x="3530262" y="5559644"/>
            <a:ext cx="384291" cy="22157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>
            <a:stCxn id="25" idx="5"/>
            <a:endCxn id="33" idx="0"/>
          </p:cNvCxnSpPr>
          <p:nvPr/>
        </p:nvCxnSpPr>
        <p:spPr>
          <a:xfrm>
            <a:off x="3642515" y="6052221"/>
            <a:ext cx="36547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1" name="Oval 450"/>
          <p:cNvSpPr/>
          <p:nvPr/>
        </p:nvSpPr>
        <p:spPr>
          <a:xfrm>
            <a:off x="1442696" y="920181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4" name="Oval 453"/>
          <p:cNvSpPr/>
          <p:nvPr/>
        </p:nvSpPr>
        <p:spPr>
          <a:xfrm>
            <a:off x="1939240" y="870924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55" name="Oval 454"/>
          <p:cNvSpPr/>
          <p:nvPr/>
        </p:nvSpPr>
        <p:spPr>
          <a:xfrm>
            <a:off x="1920423" y="968713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6" name="Oval 455"/>
          <p:cNvSpPr/>
          <p:nvPr/>
        </p:nvSpPr>
        <p:spPr>
          <a:xfrm>
            <a:off x="2368551" y="1013798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7" name="Oval 456"/>
          <p:cNvSpPr/>
          <p:nvPr/>
        </p:nvSpPr>
        <p:spPr>
          <a:xfrm>
            <a:off x="2889252" y="1062784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8" name="Oval 457"/>
          <p:cNvSpPr/>
          <p:nvPr/>
        </p:nvSpPr>
        <p:spPr>
          <a:xfrm>
            <a:off x="2422981" y="111177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59" name="Oval 458"/>
          <p:cNvSpPr/>
          <p:nvPr/>
        </p:nvSpPr>
        <p:spPr>
          <a:xfrm>
            <a:off x="3411767" y="1111770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60" name="Oval 459"/>
          <p:cNvSpPr/>
          <p:nvPr/>
        </p:nvSpPr>
        <p:spPr>
          <a:xfrm>
            <a:off x="1911121" y="116492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461" name="Oval 460"/>
          <p:cNvSpPr/>
          <p:nvPr/>
        </p:nvSpPr>
        <p:spPr>
          <a:xfrm>
            <a:off x="3966937" y="1164929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462" name="Straight Arrow Connector 461"/>
          <p:cNvCxnSpPr/>
          <p:nvPr/>
        </p:nvCxnSpPr>
        <p:spPr>
          <a:xfrm>
            <a:off x="2191426" y="9958142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 flipH="1" flipV="1">
            <a:off x="2639554" y="10408991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 flipH="1">
            <a:off x="2581731" y="10898850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>
            <a:off x="3160255" y="10898850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flipH="1">
            <a:off x="2069871" y="11388705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>
            <a:off x="3682770" y="11388705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H="1">
            <a:off x="1601446" y="8980244"/>
            <a:ext cx="384291" cy="22157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/>
          <p:nvPr/>
        </p:nvCxnSpPr>
        <p:spPr>
          <a:xfrm>
            <a:off x="1713699" y="9472821"/>
            <a:ext cx="36547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06" y="485020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2743" y="7181262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2" y="3998532"/>
            <a:ext cx="189733" cy="6726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66133" y="2673139"/>
            <a:ext cx="192988" cy="47944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1"/>
            <a:ext cx="1822745" cy="36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初始化二叉树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销毁二叉树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创建二叉树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置空二叉树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496114" cy="36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</a:t>
            </a:r>
            <a:r>
              <a:rPr lang="en-US" altLang="zh-CN" sz="1801"/>
              <a:t>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判断二叉树是否为空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398"/>
            <a:ext cx="182274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求二叉树深度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2"/>
            <a:ext cx="1822747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求二叉树的根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6"/>
            <a:ext cx="2935605" cy="366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求二叉树中指定元素的值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623914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给二叉树中指定元素赋值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3428622" y="9202087"/>
            <a:ext cx="3308292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求二叉树中指定元素的双亲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3428622" y="9780255"/>
            <a:ext cx="3509460" cy="366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求二叉树中指定节点的左孩子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3428619" y="10358427"/>
            <a:ext cx="3509463" cy="36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的右孩子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371898" y="3998531"/>
            <a:ext cx="3509462" cy="36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求二叉树中指定节点的</a:t>
            </a:r>
            <a:r>
              <a:rPr lang="zh-CN" altLang="en-US" sz="1801" dirty="0" smtClean="0"/>
              <a:t>左兄弟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371895" y="4576705"/>
            <a:ext cx="3509465" cy="36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的右兄弟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371898" y="5154878"/>
            <a:ext cx="3728918" cy="36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在二叉树中的指定位置插入子树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371895" y="10358435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371895" y="5733051"/>
            <a:ext cx="307055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删除二叉树中指定的子树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7371894" y="631121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17.</a:t>
            </a:r>
            <a:r>
              <a:rPr lang="zh-CN" altLang="en-US" sz="1801" dirty="0" smtClean="0"/>
              <a:t> 输出二叉树的前序遍历序列</a:t>
            </a:r>
            <a:endParaRPr lang="en-US" sz="1801" dirty="0"/>
          </a:p>
        </p:txBody>
      </p:sp>
      <p:sp>
        <p:nvSpPr>
          <p:cNvPr id="31" name="Rectangle 30"/>
          <p:cNvSpPr/>
          <p:nvPr/>
        </p:nvSpPr>
        <p:spPr>
          <a:xfrm>
            <a:off x="7371894" y="688533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18.</a:t>
            </a:r>
            <a:r>
              <a:rPr lang="zh-CN" altLang="en-US" sz="1801" dirty="0" smtClean="0"/>
              <a:t> 输出二叉树的中序遍历序列</a:t>
            </a:r>
            <a:endParaRPr lang="en-US" sz="1801" dirty="0"/>
          </a:p>
        </p:txBody>
      </p:sp>
      <p:sp>
        <p:nvSpPr>
          <p:cNvPr id="33" name="Rectangle 32"/>
          <p:cNvSpPr/>
          <p:nvPr/>
        </p:nvSpPr>
        <p:spPr>
          <a:xfrm>
            <a:off x="7371894" y="7467548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19.</a:t>
            </a:r>
            <a:r>
              <a:rPr lang="zh-CN" altLang="en-US" sz="1801" dirty="0" smtClean="0"/>
              <a:t> 输出二叉树的后序遍历序列</a:t>
            </a:r>
            <a:endParaRPr lang="en-US" sz="1801" dirty="0"/>
          </a:p>
        </p:txBody>
      </p:sp>
      <p:sp>
        <p:nvSpPr>
          <p:cNvPr id="34" name="Rectangle 33"/>
          <p:cNvSpPr/>
          <p:nvPr/>
        </p:nvSpPr>
        <p:spPr>
          <a:xfrm>
            <a:off x="7371894" y="8041659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20.</a:t>
            </a:r>
            <a:r>
              <a:rPr lang="zh-CN" altLang="en-US" sz="1801" dirty="0" smtClean="0"/>
              <a:t> 输出二叉树的层次遍历序列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371894" y="8615770"/>
            <a:ext cx="2595066" cy="3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21.</a:t>
            </a:r>
            <a:r>
              <a:rPr lang="zh-CN" altLang="en-US" sz="1801" dirty="0" smtClean="0"/>
              <a:t> 将二叉树保存到文件</a:t>
            </a:r>
            <a:endParaRPr lang="en-US" sz="1801" dirty="0"/>
          </a:p>
        </p:txBody>
      </p:sp>
      <p:sp>
        <p:nvSpPr>
          <p:cNvPr id="36" name="Rectangle 35"/>
          <p:cNvSpPr/>
          <p:nvPr/>
        </p:nvSpPr>
        <p:spPr>
          <a:xfrm>
            <a:off x="7371894" y="9202086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22.</a:t>
            </a:r>
            <a:r>
              <a:rPr lang="zh-CN" altLang="en-US" sz="1801" dirty="0" smtClean="0"/>
              <a:t> 从文件中读取二叉树</a:t>
            </a:r>
            <a:endParaRPr lang="en-US" sz="1801" dirty="0"/>
          </a:p>
        </p:txBody>
      </p:sp>
      <p:sp>
        <p:nvSpPr>
          <p:cNvPr id="54" name="Rectangle 53"/>
          <p:cNvSpPr/>
          <p:nvPr/>
        </p:nvSpPr>
        <p:spPr>
          <a:xfrm>
            <a:off x="7371894" y="9772131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23.</a:t>
            </a:r>
            <a:r>
              <a:rPr lang="zh-CN" altLang="en-US" sz="1801" dirty="0" smtClean="0"/>
              <a:t> 切换操作中的二叉树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50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081409" y="197621"/>
            <a:ext cx="24341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ALGraph.InsertVex</a:t>
            </a:r>
            <a:r>
              <a:rPr lang="en-US" altLang="zh-CN" sz="1801" dirty="0" smtClean="0"/>
              <a:t>(data)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6316959" y="1210774"/>
            <a:ext cx="5963088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顶点数量已经达到最大，即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 == MAX_VERT_NUM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36" name="Straight Arrow Connector 35"/>
          <p:cNvCxnSpPr>
            <a:stCxn id="33" idx="2"/>
            <a:endCxn id="35" idx="0"/>
          </p:cNvCxnSpPr>
          <p:nvPr/>
        </p:nvCxnSpPr>
        <p:spPr>
          <a:xfrm flipH="1">
            <a:off x="9298503" y="714455"/>
            <a:ext cx="2" cy="49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Decision 36"/>
          <p:cNvSpPr/>
          <p:nvPr/>
        </p:nvSpPr>
        <p:spPr>
          <a:xfrm>
            <a:off x="7055036" y="2670899"/>
            <a:ext cx="4486933" cy="83059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图中还没有顶点，即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 == 0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9298503" y="2174580"/>
            <a:ext cx="0" cy="49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329861" y="3997810"/>
            <a:ext cx="1937281" cy="3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</a:t>
            </a:r>
            <a:r>
              <a:rPr lang="en-US" altLang="zh-CN" sz="1801" dirty="0" smtClean="0"/>
              <a:t>0</a:t>
            </a:r>
            <a:r>
              <a:rPr lang="zh-CN" altLang="en-US" sz="1801" dirty="0" smtClean="0"/>
              <a:t>开始赋标示域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11278463" y="3863924"/>
            <a:ext cx="2724958" cy="66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令新顶点标示域为前一个顶点的标示域值</a:t>
            </a:r>
            <a:r>
              <a:rPr lang="zh-CN" altLang="en-US" sz="1801" smtClean="0"/>
              <a:t>加一</a:t>
            </a:r>
            <a:endParaRPr lang="en-US" altLang="zh-CN" sz="1801" dirty="0" smtClean="0"/>
          </a:p>
        </p:txBody>
      </p:sp>
      <p:cxnSp>
        <p:nvCxnSpPr>
          <p:cNvPr id="45" name="Straight Arrow Connector 44"/>
          <p:cNvCxnSpPr>
            <a:stCxn id="37" idx="2"/>
            <a:endCxn id="43" idx="0"/>
          </p:cNvCxnSpPr>
          <p:nvPr/>
        </p:nvCxnSpPr>
        <p:spPr>
          <a:xfrm flipH="1">
            <a:off x="9298502" y="3501491"/>
            <a:ext cx="1" cy="49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7" idx="3"/>
            <a:endCxn id="44" idx="0"/>
          </p:cNvCxnSpPr>
          <p:nvPr/>
        </p:nvCxnSpPr>
        <p:spPr>
          <a:xfrm>
            <a:off x="11541969" y="3086195"/>
            <a:ext cx="1098973" cy="7777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399440" y="7455673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3" name="Elbow Connector 52"/>
          <p:cNvCxnSpPr>
            <a:stCxn id="35" idx="1"/>
            <a:endCxn id="52" idx="0"/>
          </p:cNvCxnSpPr>
          <p:nvPr/>
        </p:nvCxnSpPr>
        <p:spPr>
          <a:xfrm rot="10800000" flipV="1">
            <a:off x="5896397" y="1692677"/>
            <a:ext cx="420562" cy="5762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3150" y="131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98501" y="21379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87984" y="349804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471729" y="27844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58287" y="4994987"/>
            <a:ext cx="2680432" cy="429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data</a:t>
            </a:r>
            <a:r>
              <a:rPr lang="zh-CN" altLang="en-US" sz="1801" dirty="0" smtClean="0"/>
              <a:t>赋给新顶点数据域</a:t>
            </a:r>
            <a:endParaRPr lang="en-US" sz="1801" dirty="0"/>
          </a:p>
        </p:txBody>
      </p:sp>
      <p:cxnSp>
        <p:nvCxnSpPr>
          <p:cNvPr id="64" name="Elbow Connector 63"/>
          <p:cNvCxnSpPr>
            <a:stCxn id="44" idx="2"/>
            <a:endCxn id="63" idx="0"/>
          </p:cNvCxnSpPr>
          <p:nvPr/>
        </p:nvCxnSpPr>
        <p:spPr>
          <a:xfrm rot="5400000">
            <a:off x="10735959" y="3090004"/>
            <a:ext cx="467528" cy="3342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2"/>
            <a:endCxn id="63" idx="0"/>
          </p:cNvCxnSpPr>
          <p:nvPr/>
        </p:nvCxnSpPr>
        <p:spPr>
          <a:xfrm>
            <a:off x="9298502" y="4379055"/>
            <a:ext cx="1" cy="615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09787" y="5893803"/>
            <a:ext cx="3177432" cy="456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初始化新顶点弧</a:t>
            </a:r>
            <a:r>
              <a:rPr lang="zh-CN" altLang="en-US" sz="1801" smtClean="0"/>
              <a:t>链表指针为空</a:t>
            </a:r>
            <a:endParaRPr lang="en-US" sz="1801" dirty="0"/>
          </a:p>
        </p:txBody>
      </p:sp>
      <p:cxnSp>
        <p:nvCxnSpPr>
          <p:cNvPr id="73" name="Straight Arrow Connector 72"/>
          <p:cNvCxnSpPr>
            <a:stCxn id="63" idx="2"/>
            <a:endCxn id="72" idx="0"/>
          </p:cNvCxnSpPr>
          <p:nvPr/>
        </p:nvCxnSpPr>
        <p:spPr>
          <a:xfrm>
            <a:off x="9298503" y="5424716"/>
            <a:ext cx="0" cy="46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681669" y="6778767"/>
            <a:ext cx="1233668" cy="399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72" idx="2"/>
            <a:endCxn id="77" idx="0"/>
          </p:cNvCxnSpPr>
          <p:nvPr/>
        </p:nvCxnSpPr>
        <p:spPr>
          <a:xfrm>
            <a:off x="9298503" y="6350214"/>
            <a:ext cx="0" cy="42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8801546" y="7607064"/>
            <a:ext cx="993914" cy="3719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90" name="Straight Arrow Connector 89"/>
          <p:cNvCxnSpPr>
            <a:stCxn id="77" idx="2"/>
            <a:endCxn id="84" idx="0"/>
          </p:cNvCxnSpPr>
          <p:nvPr/>
        </p:nvCxnSpPr>
        <p:spPr>
          <a:xfrm>
            <a:off x="9298503" y="7178511"/>
            <a:ext cx="0" cy="42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5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ounded Rectangle 243"/>
          <p:cNvSpPr/>
          <p:nvPr/>
        </p:nvSpPr>
        <p:spPr>
          <a:xfrm>
            <a:off x="10302456" y="6038007"/>
            <a:ext cx="3736485" cy="206302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11" name="Rounded Rectangle 210"/>
          <p:cNvSpPr/>
          <p:nvPr/>
        </p:nvSpPr>
        <p:spPr>
          <a:xfrm>
            <a:off x="10482568" y="1151731"/>
            <a:ext cx="3381449" cy="3733551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86" name="Rounded Rectangle 185"/>
          <p:cNvSpPr/>
          <p:nvPr/>
        </p:nvSpPr>
        <p:spPr>
          <a:xfrm>
            <a:off x="2232336" y="4300479"/>
            <a:ext cx="7662774" cy="7047878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6" name="Rounded Rectangle 55"/>
          <p:cNvSpPr/>
          <p:nvPr/>
        </p:nvSpPr>
        <p:spPr>
          <a:xfrm>
            <a:off x="3434693" y="197621"/>
            <a:ext cx="232335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ALGraph.DeleteVex</a:t>
            </a:r>
            <a:r>
              <a:rPr lang="en-US" altLang="zh-CN" sz="1801" dirty="0" smtClean="0"/>
              <a:t>(v)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3046457" y="1151731"/>
            <a:ext cx="3099826" cy="95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调用</a:t>
            </a:r>
            <a:r>
              <a:rPr lang="en-US" altLang="zh-CN" sz="1801" dirty="0" err="1" smtClean="0"/>
              <a:t>ALGraph.LocateVex</a:t>
            </a:r>
            <a:r>
              <a:rPr lang="en-US" altLang="zh-CN" sz="1801" dirty="0" smtClean="0"/>
              <a:t>(v)</a:t>
            </a:r>
            <a:r>
              <a:rPr lang="zh-CN" altLang="en-US" sz="1801" dirty="0" smtClean="0"/>
              <a:t>查找顶点在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中的位序，令</a:t>
            </a:r>
            <a:r>
              <a:rPr lang="en-US" altLang="zh-CN" sz="1801" dirty="0" smtClean="0"/>
              <a:t>vex</a:t>
            </a:r>
            <a:r>
              <a:rPr lang="zh-CN" altLang="en-US" sz="1801" dirty="0" smtClean="0"/>
              <a:t>为其返回值</a:t>
            </a:r>
            <a:endParaRPr lang="en-US" sz="1801" dirty="0"/>
          </a:p>
        </p:txBody>
      </p:sp>
      <p:cxnSp>
        <p:nvCxnSpPr>
          <p:cNvPr id="69" name="Straight Arrow Connector 68"/>
          <p:cNvCxnSpPr>
            <a:stCxn id="56" idx="2"/>
            <a:endCxn id="59" idx="0"/>
          </p:cNvCxnSpPr>
          <p:nvPr/>
        </p:nvCxnSpPr>
        <p:spPr>
          <a:xfrm flipH="1">
            <a:off x="4596370" y="714455"/>
            <a:ext cx="1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3496883" y="2477495"/>
            <a:ext cx="2198973" cy="58709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查找成功？</a:t>
            </a:r>
            <a:endParaRPr lang="en-US" sz="1801" dirty="0"/>
          </a:p>
        </p:txBody>
      </p:sp>
      <p:cxnSp>
        <p:nvCxnSpPr>
          <p:cNvPr id="75" name="Straight Arrow Connector 74"/>
          <p:cNvCxnSpPr>
            <a:stCxn id="59" idx="2"/>
            <a:endCxn id="74" idx="0"/>
          </p:cNvCxnSpPr>
          <p:nvPr/>
        </p:nvCxnSpPr>
        <p:spPr>
          <a:xfrm>
            <a:off x="4596370" y="2110079"/>
            <a:ext cx="0" cy="36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31076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3749497" y="3432008"/>
            <a:ext cx="1693744" cy="65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还原为下标值：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vex--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74" idx="2"/>
            <a:endCxn id="85" idx="0"/>
          </p:cNvCxnSpPr>
          <p:nvPr/>
        </p:nvCxnSpPr>
        <p:spPr>
          <a:xfrm flipH="1">
            <a:off x="4596369" y="3064592"/>
            <a:ext cx="1" cy="36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4" idx="1"/>
            <a:endCxn id="80" idx="0"/>
          </p:cNvCxnSpPr>
          <p:nvPr/>
        </p:nvCxnSpPr>
        <p:spPr>
          <a:xfrm rot="10800000" flipV="1">
            <a:off x="1328033" y="2771043"/>
            <a:ext cx="2168850" cy="6800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820" y="24232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6369" y="30626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93" name="Decision 92"/>
          <p:cNvSpPr/>
          <p:nvPr/>
        </p:nvSpPr>
        <p:spPr>
          <a:xfrm>
            <a:off x="2843089" y="4455536"/>
            <a:ext cx="3506561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结束？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5" idx="2"/>
            <a:endCxn id="93" idx="0"/>
          </p:cNvCxnSpPr>
          <p:nvPr/>
        </p:nvCxnSpPr>
        <p:spPr>
          <a:xfrm>
            <a:off x="4596369" y="4088120"/>
            <a:ext cx="1" cy="36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Decision 95"/>
          <p:cNvSpPr/>
          <p:nvPr/>
        </p:nvSpPr>
        <p:spPr>
          <a:xfrm>
            <a:off x="3185329" y="5772613"/>
            <a:ext cx="2822081" cy="8813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当前遍历到的顶点为要删除的顶点？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6" idx="0"/>
          </p:cNvCxnSpPr>
          <p:nvPr/>
        </p:nvCxnSpPr>
        <p:spPr>
          <a:xfrm>
            <a:off x="4596370" y="5315030"/>
            <a:ext cx="0" cy="457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59499" y="53196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99" name="Decision 98"/>
          <p:cNvSpPr/>
          <p:nvPr/>
        </p:nvSpPr>
        <p:spPr>
          <a:xfrm>
            <a:off x="2967694" y="7109921"/>
            <a:ext cx="3257350" cy="9911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当前顶点弧链表第一个节点需要删除？</a:t>
            </a:r>
            <a:endParaRPr lang="en-US" sz="1801" dirty="0"/>
          </a:p>
        </p:txBody>
      </p:sp>
      <p:sp>
        <p:nvSpPr>
          <p:cNvPr id="100" name="Rectangle 99"/>
          <p:cNvSpPr/>
          <p:nvPr/>
        </p:nvSpPr>
        <p:spPr>
          <a:xfrm>
            <a:off x="3434693" y="8582471"/>
            <a:ext cx="2323355" cy="4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删除链表</a:t>
            </a:r>
            <a:r>
              <a:rPr lang="zh-CN" altLang="en-US" sz="1801" smtClean="0"/>
              <a:t>第一个元素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99" idx="2"/>
            <a:endCxn id="100" idx="0"/>
          </p:cNvCxnSpPr>
          <p:nvPr/>
        </p:nvCxnSpPr>
        <p:spPr>
          <a:xfrm>
            <a:off x="4596369" y="8101028"/>
            <a:ext cx="2" cy="481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99" idx="0"/>
          </p:cNvCxnSpPr>
          <p:nvPr/>
        </p:nvCxnSpPr>
        <p:spPr>
          <a:xfrm flipH="1">
            <a:off x="4596369" y="6653983"/>
            <a:ext cx="1" cy="455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552981" y="9348117"/>
            <a:ext cx="2086776" cy="66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令原第二个元素为现链表</a:t>
            </a:r>
            <a:r>
              <a:rPr lang="zh-CN" altLang="en-US" sz="1801" smtClean="0"/>
              <a:t>第一个元素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100" idx="2"/>
            <a:endCxn id="104" idx="0"/>
          </p:cNvCxnSpPr>
          <p:nvPr/>
        </p:nvCxnSpPr>
        <p:spPr>
          <a:xfrm flipH="1">
            <a:off x="4596369" y="9000106"/>
            <a:ext cx="2" cy="348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3" idx="1"/>
          </p:cNvCxnSpPr>
          <p:nvPr/>
        </p:nvCxnSpPr>
        <p:spPr>
          <a:xfrm rot="10800000" flipV="1">
            <a:off x="1895489" y="4885282"/>
            <a:ext cx="947600" cy="1365983"/>
          </a:xfrm>
          <a:prstGeom prst="bentConnector2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6" idx="3"/>
            <a:endCxn id="93" idx="3"/>
          </p:cNvCxnSpPr>
          <p:nvPr/>
        </p:nvCxnSpPr>
        <p:spPr>
          <a:xfrm flipV="1">
            <a:off x="6007410" y="4885283"/>
            <a:ext cx="342240" cy="1328015"/>
          </a:xfrm>
          <a:prstGeom prst="bentConnector3">
            <a:avLst>
              <a:gd name="adj1" fmla="val 2097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4" idx="2"/>
            <a:endCxn id="99" idx="1"/>
          </p:cNvCxnSpPr>
          <p:nvPr/>
        </p:nvCxnSpPr>
        <p:spPr>
          <a:xfrm rot="5400000" flipH="1">
            <a:off x="2577869" y="7995301"/>
            <a:ext cx="2408326" cy="1628675"/>
          </a:xfrm>
          <a:prstGeom prst="bentConnector4">
            <a:avLst>
              <a:gd name="adj1" fmla="val -9492"/>
              <a:gd name="adj2" fmla="val 1199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94653" y="4540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569827" y="66301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962467" y="58879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9827" y="81010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78404" y="72746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690354" y="10482238"/>
            <a:ext cx="2323355" cy="4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从链表中</a:t>
            </a:r>
            <a:r>
              <a:rPr lang="zh-CN" altLang="en-US" sz="1801" smtClean="0"/>
              <a:t>删除该节点</a:t>
            </a:r>
            <a:endParaRPr lang="en-US" sz="1801" dirty="0"/>
          </a:p>
        </p:txBody>
      </p:sp>
      <p:sp>
        <p:nvSpPr>
          <p:cNvPr id="130" name="Decision 129"/>
          <p:cNvSpPr/>
          <p:nvPr/>
        </p:nvSpPr>
        <p:spPr>
          <a:xfrm>
            <a:off x="6294348" y="7882838"/>
            <a:ext cx="3115370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遍历当前顶点弧</a:t>
            </a:r>
            <a:r>
              <a:rPr lang="zh-CN" altLang="en-US" sz="1801" smtClean="0"/>
              <a:t>链表结束？</a:t>
            </a:r>
            <a:endParaRPr lang="en-US" sz="1801" dirty="0"/>
          </a:p>
        </p:txBody>
      </p:sp>
      <p:sp>
        <p:nvSpPr>
          <p:cNvPr id="135" name="Decision 134"/>
          <p:cNvSpPr/>
          <p:nvPr/>
        </p:nvSpPr>
        <p:spPr>
          <a:xfrm>
            <a:off x="6513937" y="9159175"/>
            <a:ext cx="2676191" cy="8325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弧节点需要删除？</a:t>
            </a:r>
            <a:endParaRPr lang="en-US" sz="1801" dirty="0"/>
          </a:p>
        </p:txBody>
      </p:sp>
      <p:cxnSp>
        <p:nvCxnSpPr>
          <p:cNvPr id="136" name="Straight Arrow Connector 135"/>
          <p:cNvCxnSpPr>
            <a:stCxn id="130" idx="2"/>
            <a:endCxn id="135" idx="0"/>
          </p:cNvCxnSpPr>
          <p:nvPr/>
        </p:nvCxnSpPr>
        <p:spPr>
          <a:xfrm>
            <a:off x="7852033" y="8742332"/>
            <a:ext cx="0" cy="41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29" idx="0"/>
          </p:cNvCxnSpPr>
          <p:nvPr/>
        </p:nvCxnSpPr>
        <p:spPr>
          <a:xfrm flipH="1">
            <a:off x="7852032" y="9991759"/>
            <a:ext cx="1" cy="49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852031" y="10015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146" name="Elbow Connector 145"/>
          <p:cNvCxnSpPr>
            <a:stCxn id="135" idx="1"/>
            <a:endCxn id="130" idx="1"/>
          </p:cNvCxnSpPr>
          <p:nvPr/>
        </p:nvCxnSpPr>
        <p:spPr>
          <a:xfrm rot="10800000">
            <a:off x="6294349" y="8312585"/>
            <a:ext cx="219589" cy="1262882"/>
          </a:xfrm>
          <a:prstGeom prst="bentConnector3">
            <a:avLst>
              <a:gd name="adj1" fmla="val 2041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94348" y="92450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170" name="Elbow Connector 169"/>
          <p:cNvCxnSpPr>
            <a:stCxn id="99" idx="3"/>
            <a:endCxn id="130" idx="0"/>
          </p:cNvCxnSpPr>
          <p:nvPr/>
        </p:nvCxnSpPr>
        <p:spPr>
          <a:xfrm>
            <a:off x="6225044" y="7605475"/>
            <a:ext cx="1626989" cy="2773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30" idx="3"/>
            <a:endCxn id="93" idx="3"/>
          </p:cNvCxnSpPr>
          <p:nvPr/>
        </p:nvCxnSpPr>
        <p:spPr>
          <a:xfrm flipH="1" flipV="1">
            <a:off x="6349650" y="4885283"/>
            <a:ext cx="3060068" cy="3427302"/>
          </a:xfrm>
          <a:prstGeom prst="bentConnector3">
            <a:avLst>
              <a:gd name="adj1" fmla="val -74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9316582" y="80099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7839028" y="86888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cxnSp>
        <p:nvCxnSpPr>
          <p:cNvPr id="179" name="Elbow Connector 178"/>
          <p:cNvCxnSpPr>
            <a:stCxn id="129" idx="2"/>
            <a:endCxn id="130" idx="1"/>
          </p:cNvCxnSpPr>
          <p:nvPr/>
        </p:nvCxnSpPr>
        <p:spPr>
          <a:xfrm rot="5400000" flipH="1">
            <a:off x="5779546" y="8827387"/>
            <a:ext cx="2587288" cy="1557684"/>
          </a:xfrm>
          <a:prstGeom prst="bentConnector4">
            <a:avLst>
              <a:gd name="adj1" fmla="val -8836"/>
              <a:gd name="adj2" fmla="val 1146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71503" y="393589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（删除以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为弧头的弧）</a:t>
            </a:r>
            <a:endParaRPr lang="en-US" dirty="0"/>
          </a:p>
        </p:txBody>
      </p:sp>
      <p:cxnSp>
        <p:nvCxnSpPr>
          <p:cNvPr id="188" name="Straight Arrow Connector 187"/>
          <p:cNvCxnSpPr>
            <a:endCxn id="189" idx="0"/>
          </p:cNvCxnSpPr>
          <p:nvPr/>
        </p:nvCxnSpPr>
        <p:spPr>
          <a:xfrm>
            <a:off x="12225944" y="698830"/>
            <a:ext cx="2" cy="6409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Decision 188"/>
          <p:cNvSpPr/>
          <p:nvPr/>
        </p:nvSpPr>
        <p:spPr>
          <a:xfrm>
            <a:off x="10889914" y="1339770"/>
            <a:ext cx="2672063" cy="9440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当前顶点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弧链表非空？</a:t>
            </a:r>
            <a:endParaRPr lang="en-US" sz="1801" dirty="0"/>
          </a:p>
        </p:txBody>
      </p:sp>
      <p:sp>
        <p:nvSpPr>
          <p:cNvPr id="190" name="Rectangle 189"/>
          <p:cNvSpPr/>
          <p:nvPr/>
        </p:nvSpPr>
        <p:spPr>
          <a:xfrm>
            <a:off x="11064268" y="2754674"/>
            <a:ext cx="2323355" cy="41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删除链表</a:t>
            </a:r>
            <a:r>
              <a:rPr lang="zh-CN" altLang="en-US" sz="1801" smtClean="0"/>
              <a:t>第一个元素</a:t>
            </a:r>
            <a:endParaRPr lang="en-US" sz="1801" dirty="0"/>
          </a:p>
        </p:txBody>
      </p:sp>
      <p:cxnSp>
        <p:nvCxnSpPr>
          <p:cNvPr id="191" name="Straight Arrow Connector 190"/>
          <p:cNvCxnSpPr>
            <a:stCxn id="189" idx="2"/>
          </p:cNvCxnSpPr>
          <p:nvPr/>
        </p:nvCxnSpPr>
        <p:spPr>
          <a:xfrm>
            <a:off x="12225946" y="2283786"/>
            <a:ext cx="0" cy="47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1182556" y="3520320"/>
            <a:ext cx="2086776" cy="884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令原第一个元素指向的下一个地址为第一个元素的地址</a:t>
            </a:r>
            <a:endParaRPr lang="en-US" sz="1801" dirty="0"/>
          </a:p>
        </p:txBody>
      </p:sp>
      <p:cxnSp>
        <p:nvCxnSpPr>
          <p:cNvPr id="193" name="Straight Arrow Connector 192"/>
          <p:cNvCxnSpPr>
            <a:stCxn id="190" idx="2"/>
            <a:endCxn id="192" idx="0"/>
          </p:cNvCxnSpPr>
          <p:nvPr/>
        </p:nvCxnSpPr>
        <p:spPr>
          <a:xfrm flipH="1">
            <a:off x="12225944" y="3172309"/>
            <a:ext cx="2" cy="348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92" idx="2"/>
            <a:endCxn id="189" idx="1"/>
          </p:cNvCxnSpPr>
          <p:nvPr/>
        </p:nvCxnSpPr>
        <p:spPr>
          <a:xfrm rot="5400000" flipH="1">
            <a:off x="10261519" y="2440173"/>
            <a:ext cx="2592820" cy="1336030"/>
          </a:xfrm>
          <a:prstGeom prst="bentConnector4">
            <a:avLst>
              <a:gd name="adj1" fmla="val -8817"/>
              <a:gd name="adj2" fmla="val 117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2199402" y="22732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11689075" y="5338183"/>
            <a:ext cx="1073738" cy="319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vexnum</a:t>
            </a:r>
            <a:r>
              <a:rPr lang="en-US" altLang="zh-CN" sz="1801" dirty="0" smtClean="0"/>
              <a:t>--</a:t>
            </a:r>
            <a:endParaRPr lang="en-US" sz="1801" dirty="0"/>
          </a:p>
        </p:txBody>
      </p:sp>
      <p:cxnSp>
        <p:nvCxnSpPr>
          <p:cNvPr id="205" name="Elbow Connector 204"/>
          <p:cNvCxnSpPr>
            <a:stCxn id="189" idx="3"/>
            <a:endCxn id="204" idx="0"/>
          </p:cNvCxnSpPr>
          <p:nvPr/>
        </p:nvCxnSpPr>
        <p:spPr>
          <a:xfrm flipH="1">
            <a:off x="12225944" y="1811778"/>
            <a:ext cx="1336033" cy="3526405"/>
          </a:xfrm>
          <a:prstGeom prst="bentConnector4">
            <a:avLst>
              <a:gd name="adj1" fmla="val -48425"/>
              <a:gd name="adj2" fmla="val 933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2256972" y="78239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（删除以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为弧尾的弧）</a:t>
            </a:r>
            <a:endParaRPr lang="en-US" dirty="0"/>
          </a:p>
        </p:txBody>
      </p:sp>
      <p:sp>
        <p:nvSpPr>
          <p:cNvPr id="218" name="Decision 217"/>
          <p:cNvSpPr/>
          <p:nvPr/>
        </p:nvSpPr>
        <p:spPr>
          <a:xfrm>
            <a:off x="10746693" y="6285505"/>
            <a:ext cx="2958502" cy="58435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vex &lt; </a:t>
            </a:r>
            <a:r>
              <a:rPr lang="en-US" altLang="zh-CN" sz="1801" dirty="0" err="1" smtClean="0"/>
              <a:t>vexnum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219" name="Straight Arrow Connector 218"/>
          <p:cNvCxnSpPr>
            <a:stCxn id="204" idx="2"/>
            <a:endCxn id="218" idx="0"/>
          </p:cNvCxnSpPr>
          <p:nvPr/>
        </p:nvCxnSpPr>
        <p:spPr>
          <a:xfrm>
            <a:off x="12225944" y="5658121"/>
            <a:ext cx="0" cy="62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10724962" y="7295648"/>
            <a:ext cx="3001964" cy="403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vertices[vex] </a:t>
            </a:r>
            <a:r>
              <a:rPr lang="en-US" altLang="zh-CN" sz="1801" smtClean="0"/>
              <a:t>= vertices[vex+1]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8" idx="2"/>
            <a:endCxn id="222" idx="0"/>
          </p:cNvCxnSpPr>
          <p:nvPr/>
        </p:nvCxnSpPr>
        <p:spPr>
          <a:xfrm>
            <a:off x="12225944" y="6869863"/>
            <a:ext cx="0" cy="425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2219814" y="68911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endParaRPr lang="en-US" smtClean="0"/>
          </a:p>
        </p:txBody>
      </p:sp>
      <p:cxnSp>
        <p:nvCxnSpPr>
          <p:cNvPr id="231" name="Elbow Connector 230"/>
          <p:cNvCxnSpPr>
            <a:stCxn id="218" idx="3"/>
            <a:endCxn id="235" idx="0"/>
          </p:cNvCxnSpPr>
          <p:nvPr/>
        </p:nvCxnSpPr>
        <p:spPr>
          <a:xfrm flipH="1">
            <a:off x="12219814" y="6577684"/>
            <a:ext cx="1485381" cy="2029087"/>
          </a:xfrm>
          <a:prstGeom prst="bentConnector4">
            <a:avLst>
              <a:gd name="adj1" fmla="val -42105"/>
              <a:gd name="adj2" fmla="val 869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>
            <a:off x="11722857" y="8606771"/>
            <a:ext cx="993914" cy="4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sp>
        <p:nvSpPr>
          <p:cNvPr id="239" name="TextBox 238"/>
          <p:cNvSpPr txBox="1"/>
          <p:nvPr/>
        </p:nvSpPr>
        <p:spPr>
          <a:xfrm>
            <a:off x="13705195" y="62512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693343" y="566470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（删除顶点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13530271" y="14896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252" name="Elbow Connector 251"/>
          <p:cNvCxnSpPr>
            <a:stCxn id="222" idx="2"/>
            <a:endCxn id="218" idx="1"/>
          </p:cNvCxnSpPr>
          <p:nvPr/>
        </p:nvCxnSpPr>
        <p:spPr>
          <a:xfrm rot="5400000" flipH="1">
            <a:off x="10925738" y="6398640"/>
            <a:ext cx="1121161" cy="1479251"/>
          </a:xfrm>
          <a:prstGeom prst="bentConnector4">
            <a:avLst>
              <a:gd name="adj1" fmla="val -20390"/>
              <a:gd name="adj2" fmla="val 1169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8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7831243" y="197621"/>
            <a:ext cx="248594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ALGraph.DeleteArc</a:t>
            </a:r>
            <a:r>
              <a:rPr lang="en-US" altLang="zh-CN" sz="1801" dirty="0" smtClean="0"/>
              <a:t>(v, w)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630045" y="1163193"/>
            <a:ext cx="2888343" cy="68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调用</a:t>
            </a:r>
            <a:r>
              <a:rPr lang="en-US" altLang="zh-CN" sz="1801" dirty="0" err="1" smtClean="0"/>
              <a:t>ALGraph.LocateVex</a:t>
            </a:r>
            <a:r>
              <a:rPr lang="zh-CN" altLang="en-US" sz="1801" dirty="0" smtClean="0"/>
              <a:t>获取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、</a:t>
            </a:r>
            <a:r>
              <a:rPr lang="en-US" altLang="zh-CN" sz="1801" dirty="0" smtClean="0"/>
              <a:t>w</a:t>
            </a:r>
            <a:r>
              <a:rPr lang="zh-CN" altLang="en-US" sz="1801" dirty="0" smtClean="0"/>
              <a:t>在顶点数组中的位置</a:t>
            </a:r>
            <a:endParaRPr lang="en-US" sz="1801" dirty="0"/>
          </a:p>
        </p:txBody>
      </p:sp>
      <p:sp>
        <p:nvSpPr>
          <p:cNvPr id="36" name="Decision 35"/>
          <p:cNvSpPr/>
          <p:nvPr/>
        </p:nvSpPr>
        <p:spPr>
          <a:xfrm>
            <a:off x="7953745" y="2301438"/>
            <a:ext cx="2240942" cy="7199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查找成功？</a:t>
            </a:r>
            <a:endParaRPr lang="en-US" sz="1801" dirty="0"/>
          </a:p>
        </p:txBody>
      </p:sp>
      <p:cxnSp>
        <p:nvCxnSpPr>
          <p:cNvPr id="37" name="Straight Arrow Connector 36"/>
          <p:cNvCxnSpPr>
            <a:stCxn id="33" idx="2"/>
            <a:endCxn id="35" idx="0"/>
          </p:cNvCxnSpPr>
          <p:nvPr/>
        </p:nvCxnSpPr>
        <p:spPr>
          <a:xfrm flipH="1">
            <a:off x="9074217" y="714455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 flipH="1">
            <a:off x="9074216" y="1852700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7811566" y="4240997"/>
            <a:ext cx="2525298" cy="65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adjvex</a:t>
            </a:r>
            <a:endParaRPr lang="en-US" altLang="zh-CN" sz="1801" dirty="0" smtClean="0"/>
          </a:p>
          <a:p>
            <a:pPr algn="ctr"/>
            <a:r>
              <a:rPr lang="zh-CN" altLang="en-US" sz="1801" dirty="0" smtClean="0"/>
              <a:t>指向</a:t>
            </a:r>
            <a:r>
              <a:rPr lang="en-US" altLang="zh-CN" sz="1801" dirty="0" smtClean="0"/>
              <a:t>w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7791894" y="3457987"/>
            <a:ext cx="2564643" cy="345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arc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的第一条弧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6" idx="2"/>
            <a:endCxn id="45" idx="0"/>
          </p:cNvCxnSpPr>
          <p:nvPr/>
        </p:nvCxnSpPr>
        <p:spPr>
          <a:xfrm>
            <a:off x="9074216" y="3021381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44" idx="0"/>
          </p:cNvCxnSpPr>
          <p:nvPr/>
        </p:nvCxnSpPr>
        <p:spPr>
          <a:xfrm flipH="1">
            <a:off x="9074215" y="3803184"/>
            <a:ext cx="1" cy="437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4215" y="30201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64370" y="23341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57" name="Straight Arrow Connector 56"/>
          <p:cNvCxnSpPr>
            <a:stCxn id="44" idx="2"/>
            <a:endCxn id="77" idx="0"/>
          </p:cNvCxnSpPr>
          <p:nvPr/>
        </p:nvCxnSpPr>
        <p:spPr>
          <a:xfrm flipH="1">
            <a:off x="9074214" y="4893651"/>
            <a:ext cx="1" cy="514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89557" y="42397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2053851" y="5341262"/>
            <a:ext cx="1880150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的第一条弧为</a:t>
            </a:r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endParaRPr lang="en-US" sz="1801" dirty="0"/>
          </a:p>
        </p:txBody>
      </p:sp>
      <p:cxnSp>
        <p:nvCxnSpPr>
          <p:cNvPr id="64" name="Elbow Connector 63"/>
          <p:cNvCxnSpPr>
            <a:stCxn id="44" idx="3"/>
            <a:endCxn id="63" idx="0"/>
          </p:cNvCxnSpPr>
          <p:nvPr/>
        </p:nvCxnSpPr>
        <p:spPr>
          <a:xfrm>
            <a:off x="10336864" y="4567324"/>
            <a:ext cx="2657062" cy="773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2429411" y="6340221"/>
            <a:ext cx="1129031" cy="365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delete arc</a:t>
            </a:r>
            <a:endParaRPr lang="en-US" sz="1801" dirty="0"/>
          </a:p>
        </p:txBody>
      </p:sp>
      <p:cxnSp>
        <p:nvCxnSpPr>
          <p:cNvPr id="68" name="Straight Arrow Connector 67"/>
          <p:cNvCxnSpPr>
            <a:stCxn id="63" idx="2"/>
            <a:endCxn id="66" idx="0"/>
          </p:cNvCxnSpPr>
          <p:nvPr/>
        </p:nvCxnSpPr>
        <p:spPr>
          <a:xfrm>
            <a:off x="12993926" y="5937485"/>
            <a:ext cx="1" cy="40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2449871" y="7051675"/>
            <a:ext cx="1088110" cy="31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arcnum</a:t>
            </a:r>
            <a:r>
              <a:rPr lang="en-US" altLang="zh-CN" sz="1801" dirty="0" smtClean="0"/>
              <a:t>--</a:t>
            </a:r>
            <a:endParaRPr lang="en-US" sz="1801" dirty="0"/>
          </a:p>
        </p:txBody>
      </p:sp>
      <p:cxnSp>
        <p:nvCxnSpPr>
          <p:cNvPr id="73" name="Straight Arrow Connector 72"/>
          <p:cNvCxnSpPr>
            <a:stCxn id="66" idx="2"/>
            <a:endCxn id="72" idx="0"/>
          </p:cNvCxnSpPr>
          <p:nvPr/>
        </p:nvCxnSpPr>
        <p:spPr>
          <a:xfrm flipH="1">
            <a:off x="12993926" y="6705425"/>
            <a:ext cx="1" cy="34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Decision 76"/>
          <p:cNvSpPr/>
          <p:nvPr/>
        </p:nvSpPr>
        <p:spPr>
          <a:xfrm>
            <a:off x="6951736" y="5408471"/>
            <a:ext cx="4244955" cy="12196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endParaRPr lang="en-US" altLang="zh-CN" sz="1801" dirty="0" smtClean="0"/>
          </a:p>
          <a:p>
            <a:pPr algn="ctr"/>
            <a:r>
              <a:rPr lang="zh-CN" altLang="en-US" sz="1801" dirty="0" smtClean="0"/>
              <a:t>非空且</a:t>
            </a:r>
            <a:endParaRPr lang="en-US" altLang="zh-CN" sz="1801" dirty="0" smtClean="0"/>
          </a:p>
          <a:p>
            <a:pPr algn="ctr"/>
            <a:r>
              <a:rPr lang="en-US" altLang="zh-CN" sz="1801" dirty="0"/>
              <a:t>arc-&gt;</a:t>
            </a:r>
            <a:r>
              <a:rPr lang="en-US" altLang="zh-CN" sz="1801" dirty="0" err="1"/>
              <a:t>nextarc</a:t>
            </a:r>
            <a:r>
              <a:rPr lang="en-US" altLang="zh-CN" sz="1801" dirty="0"/>
              <a:t>-&gt;</a:t>
            </a:r>
            <a:r>
              <a:rPr lang="en-US" altLang="zh-CN" sz="1801" dirty="0" err="1"/>
              <a:t>adjvex</a:t>
            </a:r>
            <a:endParaRPr lang="en-US" altLang="zh-CN" sz="1801" dirty="0"/>
          </a:p>
          <a:p>
            <a:pPr algn="ctr"/>
            <a:r>
              <a:rPr lang="zh-CN" altLang="en-US" sz="1801" dirty="0" smtClean="0"/>
              <a:t>不指向</a:t>
            </a:r>
            <a:r>
              <a:rPr lang="en-US" altLang="zh-CN" sz="1801" dirty="0"/>
              <a:t>w 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85" name="TextBox 84"/>
          <p:cNvSpPr txBox="1"/>
          <p:nvPr/>
        </p:nvSpPr>
        <p:spPr>
          <a:xfrm>
            <a:off x="9074214" y="487822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99" name="Elbow Connector 98"/>
          <p:cNvCxnSpPr>
            <a:stCxn id="77" idx="2"/>
            <a:endCxn id="77" idx="1"/>
          </p:cNvCxnSpPr>
          <p:nvPr/>
        </p:nvCxnSpPr>
        <p:spPr>
          <a:xfrm rot="5400000" flipH="1">
            <a:off x="7708071" y="5261944"/>
            <a:ext cx="609808" cy="2122478"/>
          </a:xfrm>
          <a:prstGeom prst="bentConnector4">
            <a:avLst>
              <a:gd name="adj1" fmla="val -56231"/>
              <a:gd name="adj2" fmla="val 1148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074213" y="65759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106" name="Elbow Connector 105"/>
          <p:cNvCxnSpPr>
            <a:stCxn id="77" idx="3"/>
            <a:endCxn id="114" idx="0"/>
          </p:cNvCxnSpPr>
          <p:nvPr/>
        </p:nvCxnSpPr>
        <p:spPr>
          <a:xfrm flipH="1">
            <a:off x="9074213" y="6018279"/>
            <a:ext cx="2122478" cy="1484664"/>
          </a:xfrm>
          <a:prstGeom prst="bentConnector4">
            <a:avLst>
              <a:gd name="adj1" fmla="val -18175"/>
              <a:gd name="adj2" fmla="val 811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165910" y="56612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40945" y="8552329"/>
            <a:ext cx="2666534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arc_to_free</a:t>
            </a:r>
            <a:r>
              <a:rPr lang="en-US" altLang="zh-CN" sz="1801" dirty="0" smtClean="0"/>
              <a:t> = arc-&gt;</a:t>
            </a:r>
            <a:r>
              <a:rPr lang="en-US" altLang="zh-CN" sz="1801" dirty="0" err="1" smtClean="0"/>
              <a:t>nextarc</a:t>
            </a:r>
            <a:endParaRPr lang="en-US" sz="1801" dirty="0"/>
          </a:p>
        </p:txBody>
      </p:sp>
      <p:sp>
        <p:nvSpPr>
          <p:cNvPr id="114" name="Decision 113"/>
          <p:cNvSpPr/>
          <p:nvPr/>
        </p:nvSpPr>
        <p:spPr>
          <a:xfrm>
            <a:off x="7680246" y="7502943"/>
            <a:ext cx="2787933" cy="65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endParaRPr lang="en-US" altLang="zh-CN" sz="1801" dirty="0" smtClean="0"/>
          </a:p>
          <a:p>
            <a:pPr algn="ctr"/>
            <a:r>
              <a:rPr lang="zh-CN" altLang="en-US" sz="1801" dirty="0" smtClean="0"/>
              <a:t>为空指针？</a:t>
            </a:r>
            <a:endParaRPr lang="en-US" sz="1801" dirty="0"/>
          </a:p>
        </p:txBody>
      </p:sp>
      <p:sp>
        <p:nvSpPr>
          <p:cNvPr id="119" name="Rounded Rectangle 118"/>
          <p:cNvSpPr/>
          <p:nvPr/>
        </p:nvSpPr>
        <p:spPr>
          <a:xfrm>
            <a:off x="5188788" y="9213563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20" name="Elbow Connector 119"/>
          <p:cNvCxnSpPr>
            <a:stCxn id="114" idx="1"/>
            <a:endCxn id="119" idx="0"/>
          </p:cNvCxnSpPr>
          <p:nvPr/>
        </p:nvCxnSpPr>
        <p:spPr>
          <a:xfrm rot="10800000" flipV="1">
            <a:off x="5685746" y="7829269"/>
            <a:ext cx="1994501" cy="13842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36" idx="1"/>
            <a:endCxn id="119" idx="0"/>
          </p:cNvCxnSpPr>
          <p:nvPr/>
        </p:nvCxnSpPr>
        <p:spPr>
          <a:xfrm rot="10800000" flipV="1">
            <a:off x="5685745" y="2661409"/>
            <a:ext cx="2268000" cy="65521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86650" y="74866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114" idx="2"/>
            <a:endCxn id="113" idx="0"/>
          </p:cNvCxnSpPr>
          <p:nvPr/>
        </p:nvCxnSpPr>
        <p:spPr>
          <a:xfrm flipH="1">
            <a:off x="9074212" y="8155597"/>
            <a:ext cx="1" cy="396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059208" y="81165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7316586" y="9277895"/>
            <a:ext cx="3515252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arc-&gt;</a:t>
            </a:r>
            <a:r>
              <a:rPr lang="en-US" altLang="zh-CN" sz="1801" dirty="0" err="1" smtClean="0"/>
              <a:t>nextarc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arc_to_free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nextarc</a:t>
            </a:r>
            <a:endParaRPr lang="en-US" sz="1801" dirty="0"/>
          </a:p>
        </p:txBody>
      </p:sp>
      <p:cxnSp>
        <p:nvCxnSpPr>
          <p:cNvPr id="133" name="Straight Arrow Connector 132"/>
          <p:cNvCxnSpPr>
            <a:stCxn id="113" idx="2"/>
            <a:endCxn id="132" idx="0"/>
          </p:cNvCxnSpPr>
          <p:nvPr/>
        </p:nvCxnSpPr>
        <p:spPr>
          <a:xfrm>
            <a:off x="9074212" y="8909346"/>
            <a:ext cx="0" cy="368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8110063" y="9978575"/>
            <a:ext cx="1928298" cy="365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delete </a:t>
            </a:r>
            <a:r>
              <a:rPr lang="en-US" altLang="zh-CN" sz="1801" dirty="0" err="1" smtClean="0"/>
              <a:t>arc_to_free</a:t>
            </a:r>
            <a:endParaRPr lang="en-US" sz="1801" dirty="0"/>
          </a:p>
        </p:txBody>
      </p:sp>
      <p:cxnSp>
        <p:nvCxnSpPr>
          <p:cNvPr id="139" name="Straight Arrow Connector 138"/>
          <p:cNvCxnSpPr>
            <a:stCxn id="132" idx="2"/>
            <a:endCxn id="138" idx="0"/>
          </p:cNvCxnSpPr>
          <p:nvPr/>
        </p:nvCxnSpPr>
        <p:spPr>
          <a:xfrm>
            <a:off x="9074212" y="9634912"/>
            <a:ext cx="0" cy="34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8530157" y="10684298"/>
            <a:ext cx="1088110" cy="31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arcnum</a:t>
            </a:r>
            <a:r>
              <a:rPr lang="en-US" altLang="zh-CN" sz="1801" dirty="0" smtClean="0"/>
              <a:t>--</a:t>
            </a:r>
            <a:endParaRPr lang="en-US" sz="1801" dirty="0"/>
          </a:p>
        </p:txBody>
      </p:sp>
      <p:cxnSp>
        <p:nvCxnSpPr>
          <p:cNvPr id="144" name="Straight Arrow Connector 143"/>
          <p:cNvCxnSpPr>
            <a:stCxn id="138" idx="2"/>
            <a:endCxn id="143" idx="0"/>
          </p:cNvCxnSpPr>
          <p:nvPr/>
        </p:nvCxnSpPr>
        <p:spPr>
          <a:xfrm>
            <a:off x="9074212" y="10343779"/>
            <a:ext cx="0" cy="34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8577255" y="1156214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49" name="Straight Arrow Connector 148"/>
          <p:cNvCxnSpPr>
            <a:stCxn id="143" idx="2"/>
            <a:endCxn id="148" idx="0"/>
          </p:cNvCxnSpPr>
          <p:nvPr/>
        </p:nvCxnSpPr>
        <p:spPr>
          <a:xfrm>
            <a:off x="9074212" y="11002414"/>
            <a:ext cx="0" cy="559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72" idx="2"/>
            <a:endCxn id="148" idx="0"/>
          </p:cNvCxnSpPr>
          <p:nvPr/>
        </p:nvCxnSpPr>
        <p:spPr>
          <a:xfrm rot="5400000">
            <a:off x="8937892" y="7506111"/>
            <a:ext cx="4192355" cy="3919714"/>
          </a:xfrm>
          <a:prstGeom prst="bentConnector3">
            <a:avLst>
              <a:gd name="adj1" fmla="val 929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1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9308249" y="197621"/>
            <a:ext cx="2732006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ALGraph.DFSTraverse</a:t>
            </a:r>
            <a:r>
              <a:rPr lang="en-US" altLang="zh-CN" sz="1801" dirty="0" smtClean="0"/>
              <a:t>(visit)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9405165" y="1163193"/>
            <a:ext cx="2538173" cy="902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为大小为</a:t>
            </a:r>
            <a:r>
              <a:rPr lang="en-US" altLang="zh-CN" sz="1801" dirty="0" err="1" smtClean="0"/>
              <a:t>vexnum</a:t>
            </a:r>
            <a:r>
              <a:rPr lang="zh-CN" altLang="en-US" sz="1801" dirty="0" smtClean="0"/>
              <a:t>的布尔型数组，并初始化所有位为</a:t>
            </a:r>
            <a:r>
              <a:rPr lang="en-US" altLang="zh-CN" sz="1801" dirty="0" smtClean="0"/>
              <a:t>false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47" idx="2"/>
            <a:endCxn id="48" idx="0"/>
          </p:cNvCxnSpPr>
          <p:nvPr/>
        </p:nvCxnSpPr>
        <p:spPr>
          <a:xfrm>
            <a:off x="10674252" y="714455"/>
            <a:ext cx="0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Decision 51"/>
          <p:cNvSpPr/>
          <p:nvPr/>
        </p:nvSpPr>
        <p:spPr>
          <a:xfrm>
            <a:off x="8920970" y="2514600"/>
            <a:ext cx="3506561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结束？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8" idx="2"/>
            <a:endCxn id="52" idx="0"/>
          </p:cNvCxnSpPr>
          <p:nvPr/>
        </p:nvCxnSpPr>
        <p:spPr>
          <a:xfrm flipH="1">
            <a:off x="10674251" y="2065862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ecision 54"/>
          <p:cNvSpPr/>
          <p:nvPr/>
        </p:nvSpPr>
        <p:spPr>
          <a:xfrm>
            <a:off x="9169564" y="3822832"/>
            <a:ext cx="3009372" cy="8711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中当前顶点对应位为</a:t>
            </a:r>
            <a:r>
              <a:rPr lang="en-US" altLang="zh-CN" sz="1801" dirty="0" smtClean="0"/>
              <a:t>false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52" idx="2"/>
            <a:endCxn id="55" idx="0"/>
          </p:cNvCxnSpPr>
          <p:nvPr/>
        </p:nvCxnSpPr>
        <p:spPr>
          <a:xfrm flipH="1">
            <a:off x="10674250" y="3374094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192797" y="5110359"/>
            <a:ext cx="2962905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DFSTraverse_RecursionBlock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5" idx="2"/>
            <a:endCxn id="59" idx="0"/>
          </p:cNvCxnSpPr>
          <p:nvPr/>
        </p:nvCxnSpPr>
        <p:spPr>
          <a:xfrm>
            <a:off x="10674250" y="4693934"/>
            <a:ext cx="0" cy="416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74249" y="46864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74249" y="33307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67" name="Elbow Connector 66"/>
          <p:cNvCxnSpPr>
            <a:stCxn id="59" idx="1"/>
            <a:endCxn id="76" idx="2"/>
          </p:cNvCxnSpPr>
          <p:nvPr/>
        </p:nvCxnSpPr>
        <p:spPr>
          <a:xfrm rot="10800000">
            <a:off x="7756595" y="3685585"/>
            <a:ext cx="1436202" cy="1722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5" idx="1"/>
            <a:endCxn id="76" idx="2"/>
          </p:cNvCxnSpPr>
          <p:nvPr/>
        </p:nvCxnSpPr>
        <p:spPr>
          <a:xfrm rot="10800000">
            <a:off x="7756596" y="3685585"/>
            <a:ext cx="1412969" cy="5727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32162" y="39245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63416" y="3354412"/>
            <a:ext cx="1786357" cy="331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遍历下一个顶点</a:t>
            </a:r>
            <a:endParaRPr lang="en-US" sz="1801" dirty="0"/>
          </a:p>
        </p:txBody>
      </p:sp>
      <p:cxnSp>
        <p:nvCxnSpPr>
          <p:cNvPr id="79" name="Elbow Connector 78"/>
          <p:cNvCxnSpPr>
            <a:stCxn id="76" idx="0"/>
            <a:endCxn id="52" idx="1"/>
          </p:cNvCxnSpPr>
          <p:nvPr/>
        </p:nvCxnSpPr>
        <p:spPr>
          <a:xfrm rot="5400000" flipH="1" flipV="1">
            <a:off x="8133750" y="2567193"/>
            <a:ext cx="410065" cy="11643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12590561" y="4064187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4" name="Rounded Rectangle 83"/>
          <p:cNvSpPr/>
          <p:nvPr/>
        </p:nvSpPr>
        <p:spPr>
          <a:xfrm>
            <a:off x="10177292" y="63087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86" name="Elbow Connector 85"/>
          <p:cNvCxnSpPr>
            <a:stCxn id="52" idx="3"/>
            <a:endCxn id="166" idx="0"/>
          </p:cNvCxnSpPr>
          <p:nvPr/>
        </p:nvCxnSpPr>
        <p:spPr>
          <a:xfrm>
            <a:off x="12427531" y="2944347"/>
            <a:ext cx="659987" cy="4339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79133" y="25750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59" idx="2"/>
            <a:endCxn id="84" idx="0"/>
          </p:cNvCxnSpPr>
          <p:nvPr/>
        </p:nvCxnSpPr>
        <p:spPr>
          <a:xfrm flipH="1">
            <a:off x="10674249" y="5706582"/>
            <a:ext cx="1" cy="6021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74249" y="576112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3946345" y="197621"/>
            <a:ext cx="512454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</a:t>
            </a:r>
            <a:r>
              <a:rPr lang="en-US" altLang="zh-CN" sz="1801" dirty="0" smtClean="0"/>
              <a:t>._</a:t>
            </a:r>
            <a:r>
              <a:rPr lang="en-US" altLang="zh-CN" sz="1801" dirty="0" err="1" smtClean="0"/>
              <a:t>DFSTraverse_RecursionBlock</a:t>
            </a:r>
            <a:r>
              <a:rPr lang="en-US" altLang="zh-CN" sz="1801" dirty="0" smtClean="0"/>
              <a:t>(v, seen, visit)</a:t>
            </a:r>
            <a:endParaRPr lang="en-US" sz="1801" dirty="0"/>
          </a:p>
        </p:txBody>
      </p:sp>
      <p:sp>
        <p:nvSpPr>
          <p:cNvPr id="95" name="Rectangle 94"/>
          <p:cNvSpPr/>
          <p:nvPr/>
        </p:nvSpPr>
        <p:spPr>
          <a:xfrm>
            <a:off x="15741943" y="1097896"/>
            <a:ext cx="1533348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seen[v] = true</a:t>
            </a:r>
            <a:endParaRPr lang="en-US" sz="1801" dirty="0"/>
          </a:p>
        </p:txBody>
      </p:sp>
      <p:cxnSp>
        <p:nvCxnSpPr>
          <p:cNvPr id="96" name="Straight Arrow Connector 95"/>
          <p:cNvCxnSpPr>
            <a:stCxn id="94" idx="2"/>
            <a:endCxn id="95" idx="0"/>
          </p:cNvCxnSpPr>
          <p:nvPr/>
        </p:nvCxnSpPr>
        <p:spPr>
          <a:xfrm>
            <a:off x="16508617" y="714455"/>
            <a:ext cx="0" cy="38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5389095" y="1842384"/>
            <a:ext cx="2239044" cy="322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visit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95" idx="2"/>
            <a:endCxn id="100" idx="0"/>
          </p:cNvCxnSpPr>
          <p:nvPr/>
        </p:nvCxnSpPr>
        <p:spPr>
          <a:xfrm>
            <a:off x="16508617" y="1454913"/>
            <a:ext cx="0" cy="38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4877010" y="2582842"/>
            <a:ext cx="3263213" cy="39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deeper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的第一个邻接顶点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100" idx="2"/>
            <a:endCxn id="104" idx="0"/>
          </p:cNvCxnSpPr>
          <p:nvPr/>
        </p:nvCxnSpPr>
        <p:spPr>
          <a:xfrm>
            <a:off x="16508617" y="2165015"/>
            <a:ext cx="0" cy="41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Decision 110"/>
          <p:cNvSpPr/>
          <p:nvPr/>
        </p:nvSpPr>
        <p:spPr>
          <a:xfrm>
            <a:off x="15003930" y="3346389"/>
            <a:ext cx="3009372" cy="9135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deeper</a:t>
            </a:r>
            <a:r>
              <a:rPr lang="zh-CN" altLang="en-US" sz="1801" dirty="0" smtClean="0"/>
              <a:t>不为空指针？</a:t>
            </a:r>
            <a:endParaRPr lang="en-US" sz="1801" dirty="0"/>
          </a:p>
        </p:txBody>
      </p:sp>
      <p:cxnSp>
        <p:nvCxnSpPr>
          <p:cNvPr id="112" name="Straight Arrow Connector 111"/>
          <p:cNvCxnSpPr>
            <a:stCxn id="104" idx="2"/>
            <a:endCxn id="111" idx="0"/>
          </p:cNvCxnSpPr>
          <p:nvPr/>
        </p:nvCxnSpPr>
        <p:spPr>
          <a:xfrm flipH="1">
            <a:off x="16508616" y="2973954"/>
            <a:ext cx="1" cy="37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4832311" y="7106556"/>
            <a:ext cx="3352601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smtClean="0"/>
              <a:t>deeper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相对于当前</a:t>
            </a:r>
            <a:r>
              <a:rPr lang="en-US" altLang="zh-CN" sz="1801" dirty="0" smtClean="0"/>
              <a:t>deeper</a:t>
            </a:r>
            <a:r>
              <a:rPr lang="zh-CN" altLang="en-US" sz="1801" dirty="0" smtClean="0"/>
              <a:t>指向顶点的下一个邻接顶点</a:t>
            </a:r>
            <a:endParaRPr lang="en-US" sz="1801" dirty="0"/>
          </a:p>
        </p:txBody>
      </p:sp>
      <p:cxnSp>
        <p:nvCxnSpPr>
          <p:cNvPr id="116" name="Straight Arrow Connector 115"/>
          <p:cNvCxnSpPr>
            <a:stCxn id="111" idx="2"/>
            <a:endCxn id="121" idx="0"/>
          </p:cNvCxnSpPr>
          <p:nvPr/>
        </p:nvCxnSpPr>
        <p:spPr>
          <a:xfrm flipH="1">
            <a:off x="16508615" y="4259978"/>
            <a:ext cx="1" cy="48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508615" y="42218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1" name="Decision 120"/>
          <p:cNvSpPr/>
          <p:nvPr/>
        </p:nvSpPr>
        <p:spPr>
          <a:xfrm>
            <a:off x="15044707" y="4747031"/>
            <a:ext cx="2927816" cy="8530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deeper</a:t>
            </a:r>
            <a:r>
              <a:rPr lang="zh-CN" altLang="en-US" sz="1801" dirty="0" smtClean="0"/>
              <a:t>在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中对应位为</a:t>
            </a:r>
            <a:r>
              <a:rPr lang="en-US" altLang="zh-CN" sz="1801" dirty="0" smtClean="0"/>
              <a:t>true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124" name="Rectangle 123"/>
          <p:cNvSpPr/>
          <p:nvPr/>
        </p:nvSpPr>
        <p:spPr>
          <a:xfrm>
            <a:off x="15027162" y="6000923"/>
            <a:ext cx="2962905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DFSTraverse_RecursionBlock</a:t>
            </a:r>
            <a:endParaRPr lang="en-US" sz="1801" dirty="0"/>
          </a:p>
        </p:txBody>
      </p:sp>
      <p:cxnSp>
        <p:nvCxnSpPr>
          <p:cNvPr id="125" name="Straight Arrow Connector 124"/>
          <p:cNvCxnSpPr>
            <a:stCxn id="121" idx="2"/>
            <a:endCxn id="124" idx="0"/>
          </p:cNvCxnSpPr>
          <p:nvPr/>
        </p:nvCxnSpPr>
        <p:spPr>
          <a:xfrm>
            <a:off x="16508615" y="5600102"/>
            <a:ext cx="0" cy="40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508614" y="55670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4" idx="2"/>
            <a:endCxn id="115" idx="0"/>
          </p:cNvCxnSpPr>
          <p:nvPr/>
        </p:nvCxnSpPr>
        <p:spPr>
          <a:xfrm flipH="1">
            <a:off x="16508612" y="6597146"/>
            <a:ext cx="3" cy="509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1" idx="1"/>
            <a:endCxn id="115" idx="0"/>
          </p:cNvCxnSpPr>
          <p:nvPr/>
        </p:nvCxnSpPr>
        <p:spPr>
          <a:xfrm rot="10800000" flipH="1" flipV="1">
            <a:off x="15044706" y="5173566"/>
            <a:ext cx="1463905" cy="1932989"/>
          </a:xfrm>
          <a:prstGeom prst="bentConnector4">
            <a:avLst>
              <a:gd name="adj1" fmla="val -28304"/>
              <a:gd name="adj2" fmla="val 876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878724" y="48423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19154852" y="824437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4" idx="3"/>
            <a:endCxn id="140" idx="0"/>
          </p:cNvCxnSpPr>
          <p:nvPr/>
        </p:nvCxnSpPr>
        <p:spPr>
          <a:xfrm>
            <a:off x="17990067" y="6299035"/>
            <a:ext cx="1661742" cy="194534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8007611" y="592970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146" name="Rounded Rectangle 145"/>
          <p:cNvSpPr/>
          <p:nvPr/>
        </p:nvSpPr>
        <p:spPr>
          <a:xfrm>
            <a:off x="16011656" y="8353963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47" name="Elbow Connector 146"/>
          <p:cNvCxnSpPr>
            <a:stCxn id="111" idx="1"/>
            <a:endCxn id="146" idx="0"/>
          </p:cNvCxnSpPr>
          <p:nvPr/>
        </p:nvCxnSpPr>
        <p:spPr>
          <a:xfrm rot="10800000" flipH="1" flipV="1">
            <a:off x="15003929" y="3803183"/>
            <a:ext cx="1504683" cy="4550779"/>
          </a:xfrm>
          <a:prstGeom prst="bentConnector4">
            <a:avLst>
              <a:gd name="adj1" fmla="val -41780"/>
              <a:gd name="adj2" fmla="val 933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4740531" y="34579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cxnSp>
        <p:nvCxnSpPr>
          <p:cNvPr id="153" name="Elbow Connector 152"/>
          <p:cNvCxnSpPr>
            <a:stCxn id="100" idx="3"/>
            <a:endCxn id="140" idx="0"/>
          </p:cNvCxnSpPr>
          <p:nvPr/>
        </p:nvCxnSpPr>
        <p:spPr>
          <a:xfrm>
            <a:off x="17628139" y="2003700"/>
            <a:ext cx="2023670" cy="624067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7637458" y="164189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12433455" y="3378328"/>
            <a:ext cx="1308126" cy="34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delete seen</a:t>
            </a:r>
            <a:endParaRPr lang="en-US" sz="1801" dirty="0"/>
          </a:p>
        </p:txBody>
      </p:sp>
      <p:cxnSp>
        <p:nvCxnSpPr>
          <p:cNvPr id="170" name="Straight Arrow Connector 169"/>
          <p:cNvCxnSpPr>
            <a:stCxn id="166" idx="2"/>
            <a:endCxn id="82" idx="0"/>
          </p:cNvCxnSpPr>
          <p:nvPr/>
        </p:nvCxnSpPr>
        <p:spPr>
          <a:xfrm>
            <a:off x="13087518" y="3727745"/>
            <a:ext cx="0" cy="33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1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7274777" y="773867"/>
            <a:ext cx="3263213" cy="39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outer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的第一个邻接顶点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endCxn id="104" idx="0"/>
          </p:cNvCxnSpPr>
          <p:nvPr/>
        </p:nvCxnSpPr>
        <p:spPr>
          <a:xfrm>
            <a:off x="8906384" y="356040"/>
            <a:ext cx="0" cy="41782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Decision 110"/>
          <p:cNvSpPr/>
          <p:nvPr/>
        </p:nvSpPr>
        <p:spPr>
          <a:xfrm>
            <a:off x="7401697" y="1537414"/>
            <a:ext cx="3009372" cy="9135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outer</a:t>
            </a:r>
            <a:r>
              <a:rPr lang="zh-CN" altLang="en-US" sz="1801" dirty="0" smtClean="0"/>
              <a:t>不为空指针？</a:t>
            </a:r>
            <a:endParaRPr lang="en-US" sz="1801" dirty="0"/>
          </a:p>
        </p:txBody>
      </p:sp>
      <p:cxnSp>
        <p:nvCxnSpPr>
          <p:cNvPr id="112" name="Straight Arrow Connector 111"/>
          <p:cNvCxnSpPr>
            <a:stCxn id="104" idx="2"/>
            <a:endCxn id="111" idx="0"/>
          </p:cNvCxnSpPr>
          <p:nvPr/>
        </p:nvCxnSpPr>
        <p:spPr>
          <a:xfrm flipH="1">
            <a:off x="8906383" y="1164979"/>
            <a:ext cx="1" cy="37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410042" y="5297581"/>
            <a:ext cx="2992674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outer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v</a:t>
            </a:r>
            <a:r>
              <a:rPr lang="zh-CN" altLang="en-US" sz="1801" dirty="0" smtClean="0"/>
              <a:t>相对于当前</a:t>
            </a:r>
            <a:r>
              <a:rPr lang="en-US" altLang="zh-CN" sz="1801" dirty="0" smtClean="0"/>
              <a:t>outer</a:t>
            </a:r>
            <a:r>
              <a:rPr lang="zh-CN" altLang="en-US" sz="1801" dirty="0" smtClean="0"/>
              <a:t>指向顶点的下一个邻接顶点</a:t>
            </a:r>
            <a:endParaRPr lang="en-US" sz="1801" dirty="0"/>
          </a:p>
        </p:txBody>
      </p:sp>
      <p:cxnSp>
        <p:nvCxnSpPr>
          <p:cNvPr id="116" name="Straight Arrow Connector 115"/>
          <p:cNvCxnSpPr>
            <a:stCxn id="111" idx="2"/>
            <a:endCxn id="121" idx="0"/>
          </p:cNvCxnSpPr>
          <p:nvPr/>
        </p:nvCxnSpPr>
        <p:spPr>
          <a:xfrm flipH="1">
            <a:off x="8906382" y="2451003"/>
            <a:ext cx="1" cy="48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06382" y="24129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121" name="Decision 120"/>
          <p:cNvSpPr/>
          <p:nvPr/>
        </p:nvSpPr>
        <p:spPr>
          <a:xfrm>
            <a:off x="7442474" y="2938056"/>
            <a:ext cx="2927816" cy="8530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outer</a:t>
            </a:r>
            <a:r>
              <a:rPr lang="zh-CN" altLang="en-US" sz="1801" dirty="0" smtClean="0"/>
              <a:t>在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中对应位为</a:t>
            </a:r>
            <a:r>
              <a:rPr lang="en-US" altLang="zh-CN" sz="1801" dirty="0" smtClean="0"/>
              <a:t>true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sp>
        <p:nvSpPr>
          <p:cNvPr id="124" name="Rectangle 123"/>
          <p:cNvSpPr/>
          <p:nvPr/>
        </p:nvSpPr>
        <p:spPr>
          <a:xfrm>
            <a:off x="7659430" y="4191948"/>
            <a:ext cx="2493904" cy="59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visit</a:t>
            </a:r>
            <a:r>
              <a:rPr lang="zh-CN" altLang="en-US" sz="1801" dirty="0" smtClean="0"/>
              <a:t>，并设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对应位为</a:t>
            </a:r>
            <a:r>
              <a:rPr lang="en-US" altLang="zh-CN" sz="1801" dirty="0" smtClean="0"/>
              <a:t>true</a:t>
            </a:r>
            <a:endParaRPr lang="en-US" sz="1801" dirty="0"/>
          </a:p>
        </p:txBody>
      </p:sp>
      <p:cxnSp>
        <p:nvCxnSpPr>
          <p:cNvPr id="125" name="Straight Arrow Connector 124"/>
          <p:cNvCxnSpPr>
            <a:stCxn id="121" idx="2"/>
            <a:endCxn id="124" idx="0"/>
          </p:cNvCxnSpPr>
          <p:nvPr/>
        </p:nvCxnSpPr>
        <p:spPr>
          <a:xfrm>
            <a:off x="8906382" y="3791127"/>
            <a:ext cx="0" cy="40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906381" y="375812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4" idx="2"/>
            <a:endCxn id="115" idx="0"/>
          </p:cNvCxnSpPr>
          <p:nvPr/>
        </p:nvCxnSpPr>
        <p:spPr>
          <a:xfrm flipH="1">
            <a:off x="8906379" y="4788171"/>
            <a:ext cx="3" cy="509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1" idx="1"/>
            <a:endCxn id="115" idx="0"/>
          </p:cNvCxnSpPr>
          <p:nvPr/>
        </p:nvCxnSpPr>
        <p:spPr>
          <a:xfrm rot="10800000" flipH="1" flipV="1">
            <a:off x="7442473" y="3364591"/>
            <a:ext cx="1463905" cy="1932989"/>
          </a:xfrm>
          <a:prstGeom prst="bentConnector4">
            <a:avLst>
              <a:gd name="adj1" fmla="val -15616"/>
              <a:gd name="adj2" fmla="val 868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76491" y="30333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11095998" y="643208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4" idx="3"/>
            <a:endCxn id="140" idx="0"/>
          </p:cNvCxnSpPr>
          <p:nvPr/>
        </p:nvCxnSpPr>
        <p:spPr>
          <a:xfrm>
            <a:off x="10153334" y="4490060"/>
            <a:ext cx="1439621" cy="194202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161373" y="412072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cxnSp>
        <p:nvCxnSpPr>
          <p:cNvPr id="147" name="Elbow Connector 146"/>
          <p:cNvCxnSpPr>
            <a:stCxn id="111" idx="1"/>
            <a:endCxn id="106" idx="0"/>
          </p:cNvCxnSpPr>
          <p:nvPr/>
        </p:nvCxnSpPr>
        <p:spPr>
          <a:xfrm rot="10800000" flipV="1">
            <a:off x="5869055" y="1994208"/>
            <a:ext cx="1532643" cy="2093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138298" y="16490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258758" y="197621"/>
            <a:ext cx="2732006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ALGraph.BFSTraverse</a:t>
            </a:r>
            <a:r>
              <a:rPr lang="en-US" altLang="zh-CN" sz="1801" dirty="0" smtClean="0"/>
              <a:t>(visit)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1355674" y="1164979"/>
            <a:ext cx="2538173" cy="902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seen</a:t>
            </a:r>
            <a:r>
              <a:rPr lang="zh-CN" altLang="en-US" sz="1801" dirty="0" smtClean="0"/>
              <a:t>为大小为</a:t>
            </a:r>
            <a:r>
              <a:rPr lang="en-US" altLang="zh-CN" sz="1801" dirty="0" err="1" smtClean="0"/>
              <a:t>vexnum</a:t>
            </a:r>
            <a:r>
              <a:rPr lang="zh-CN" altLang="en-US" sz="1801" dirty="0" smtClean="0"/>
              <a:t>的布尔型数组，并初始化所有位为</a:t>
            </a:r>
            <a:r>
              <a:rPr lang="en-US" altLang="zh-CN" sz="1801" dirty="0" smtClean="0"/>
              <a:t>false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54" idx="2"/>
            <a:endCxn id="57" idx="0"/>
          </p:cNvCxnSpPr>
          <p:nvPr/>
        </p:nvCxnSpPr>
        <p:spPr>
          <a:xfrm>
            <a:off x="2624761" y="714455"/>
            <a:ext cx="0" cy="45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731581" y="2516504"/>
            <a:ext cx="1786357" cy="914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初始化用于存储</a:t>
            </a:r>
            <a:r>
              <a:rPr lang="zh-CN" altLang="en-US" sz="1801" smtClean="0"/>
              <a:t>当前遍历位置的队列</a:t>
            </a:r>
            <a:r>
              <a:rPr lang="en-US" altLang="zh-CN" sz="1801" dirty="0" smtClean="0"/>
              <a:t>outskirt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7" idx="2"/>
            <a:endCxn id="61" idx="0"/>
          </p:cNvCxnSpPr>
          <p:nvPr/>
        </p:nvCxnSpPr>
        <p:spPr>
          <a:xfrm flipH="1">
            <a:off x="2624760" y="2067648"/>
            <a:ext cx="1" cy="44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Decision 62"/>
          <p:cNvSpPr/>
          <p:nvPr/>
        </p:nvSpPr>
        <p:spPr>
          <a:xfrm>
            <a:off x="871479" y="3823818"/>
            <a:ext cx="3506561" cy="859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遍历</a:t>
            </a:r>
            <a:r>
              <a:rPr lang="en-US" altLang="zh-CN" sz="1801" dirty="0" err="1" smtClean="0"/>
              <a:t>ALGraph.vertices</a:t>
            </a:r>
            <a:r>
              <a:rPr lang="zh-CN" altLang="en-US" sz="1801" dirty="0" smtClean="0"/>
              <a:t>结束？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1120073" y="5132050"/>
            <a:ext cx="3009372" cy="8711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seen</a:t>
            </a:r>
            <a:r>
              <a:rPr lang="zh-CN" altLang="en-US" sz="1801" dirty="0" smtClean="0"/>
              <a:t>中当前顶点对应位为</a:t>
            </a:r>
            <a:r>
              <a:rPr lang="en-US" altLang="zh-CN" sz="1801" dirty="0" smtClean="0"/>
              <a:t>false</a:t>
            </a:r>
            <a:r>
              <a:rPr lang="zh-CN" altLang="en-US" sz="1801" dirty="0" smtClean="0"/>
              <a:t>？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63" idx="2"/>
            <a:endCxn id="64" idx="0"/>
          </p:cNvCxnSpPr>
          <p:nvPr/>
        </p:nvCxnSpPr>
        <p:spPr>
          <a:xfrm flipH="1">
            <a:off x="2624759" y="4683312"/>
            <a:ext cx="1" cy="44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24758" y="59957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24758" y="46399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72" name="Elbow Connector 71"/>
          <p:cNvCxnSpPr>
            <a:stCxn id="63" idx="1"/>
            <a:endCxn id="179" idx="0"/>
          </p:cNvCxnSpPr>
          <p:nvPr/>
        </p:nvCxnSpPr>
        <p:spPr>
          <a:xfrm rot="10800000" flipV="1">
            <a:off x="71905" y="4253565"/>
            <a:ext cx="799575" cy="38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7146" y="39423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61" idx="2"/>
            <a:endCxn id="63" idx="0"/>
          </p:cNvCxnSpPr>
          <p:nvPr/>
        </p:nvCxnSpPr>
        <p:spPr>
          <a:xfrm>
            <a:off x="2624760" y="3431403"/>
            <a:ext cx="0" cy="39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858084" y="6375147"/>
            <a:ext cx="1533348" cy="35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seen[v] = true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4" idx="2"/>
            <a:endCxn id="88" idx="0"/>
          </p:cNvCxnSpPr>
          <p:nvPr/>
        </p:nvCxnSpPr>
        <p:spPr>
          <a:xfrm flipH="1">
            <a:off x="2624758" y="6003152"/>
            <a:ext cx="1" cy="37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505236" y="7119635"/>
            <a:ext cx="2239044" cy="322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对当前顶点调用</a:t>
            </a:r>
            <a:r>
              <a:rPr lang="en-US" altLang="zh-CN" sz="1801" dirty="0" smtClean="0"/>
              <a:t>visit</a:t>
            </a:r>
            <a:endParaRPr lang="en-US" sz="1801" dirty="0"/>
          </a:p>
        </p:txBody>
      </p:sp>
      <p:cxnSp>
        <p:nvCxnSpPr>
          <p:cNvPr id="93" name="Straight Arrow Connector 92"/>
          <p:cNvCxnSpPr>
            <a:stCxn id="88" idx="2"/>
            <a:endCxn id="91" idx="0"/>
          </p:cNvCxnSpPr>
          <p:nvPr/>
        </p:nvCxnSpPr>
        <p:spPr>
          <a:xfrm>
            <a:off x="2624758" y="6732164"/>
            <a:ext cx="0" cy="38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02752" y="7860093"/>
            <a:ext cx="1844012" cy="39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顶点入队列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1" idx="2"/>
            <a:endCxn id="97" idx="0"/>
          </p:cNvCxnSpPr>
          <p:nvPr/>
        </p:nvCxnSpPr>
        <p:spPr>
          <a:xfrm>
            <a:off x="2624758" y="7442266"/>
            <a:ext cx="0" cy="41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461" y="6897297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？</a:t>
            </a:r>
            <a:endParaRPr lang="en-US" dirty="0"/>
          </a:p>
        </p:txBody>
      </p:sp>
      <p:cxnSp>
        <p:nvCxnSpPr>
          <p:cNvPr id="102" name="Elbow Connector 101"/>
          <p:cNvCxnSpPr>
            <a:stCxn id="64" idx="3"/>
            <a:endCxn id="106" idx="2"/>
          </p:cNvCxnSpPr>
          <p:nvPr/>
        </p:nvCxnSpPr>
        <p:spPr>
          <a:xfrm flipV="1">
            <a:off x="4129445" y="4419151"/>
            <a:ext cx="1739609" cy="1148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40528" y="52557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4975875" y="4087978"/>
            <a:ext cx="1786357" cy="331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遍历下一个顶点</a:t>
            </a:r>
            <a:endParaRPr lang="en-US" sz="1801" dirty="0"/>
          </a:p>
        </p:txBody>
      </p:sp>
      <p:sp>
        <p:nvSpPr>
          <p:cNvPr id="130" name="Decision 129"/>
          <p:cNvSpPr/>
          <p:nvPr/>
        </p:nvSpPr>
        <p:spPr>
          <a:xfrm>
            <a:off x="1259867" y="8655177"/>
            <a:ext cx="2730897" cy="8213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队列</a:t>
            </a:r>
            <a:r>
              <a:rPr lang="en-US" altLang="zh-CN" sz="1801" dirty="0" smtClean="0"/>
              <a:t>outskirt</a:t>
            </a:r>
            <a:r>
              <a:rPr lang="zh-CN" altLang="en-US" sz="1801" dirty="0" smtClean="0"/>
              <a:t>非空？</a:t>
            </a:r>
            <a:endParaRPr lang="en-US" sz="1801" dirty="0"/>
          </a:p>
        </p:txBody>
      </p:sp>
      <p:cxnSp>
        <p:nvCxnSpPr>
          <p:cNvPr id="131" name="Straight Arrow Connector 130"/>
          <p:cNvCxnSpPr>
            <a:stCxn id="97" idx="2"/>
            <a:endCxn id="130" idx="0"/>
          </p:cNvCxnSpPr>
          <p:nvPr/>
        </p:nvCxnSpPr>
        <p:spPr>
          <a:xfrm>
            <a:off x="2624758" y="8251205"/>
            <a:ext cx="558" cy="40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634098" y="9868088"/>
            <a:ext cx="1981320" cy="59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center</a:t>
            </a:r>
            <a:r>
              <a:rPr lang="zh-CN" altLang="en-US" sz="1801" dirty="0" smtClean="0"/>
              <a:t>为</a:t>
            </a:r>
            <a:r>
              <a:rPr lang="en-US" altLang="zh-CN" sz="1801" dirty="0" smtClean="0"/>
              <a:t>outskirt</a:t>
            </a:r>
            <a:r>
              <a:rPr lang="zh-CN" altLang="en-US" sz="1801" dirty="0" smtClean="0"/>
              <a:t>弹出的顶点</a:t>
            </a:r>
            <a:endParaRPr lang="en-US" sz="1801" dirty="0"/>
          </a:p>
        </p:txBody>
      </p:sp>
      <p:cxnSp>
        <p:nvCxnSpPr>
          <p:cNvPr id="133" name="Straight Arrow Connector 132"/>
          <p:cNvCxnSpPr>
            <a:stCxn id="130" idx="2"/>
            <a:endCxn id="132" idx="0"/>
          </p:cNvCxnSpPr>
          <p:nvPr/>
        </p:nvCxnSpPr>
        <p:spPr>
          <a:xfrm flipH="1">
            <a:off x="2624758" y="9476493"/>
            <a:ext cx="558" cy="39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04654" y="94210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cxnSp>
        <p:nvCxnSpPr>
          <p:cNvPr id="136" name="Elbow Connector 135"/>
          <p:cNvCxnSpPr>
            <a:stCxn id="130" idx="3"/>
            <a:endCxn id="106" idx="2"/>
          </p:cNvCxnSpPr>
          <p:nvPr/>
        </p:nvCxnSpPr>
        <p:spPr>
          <a:xfrm flipV="1">
            <a:off x="3990764" y="4419151"/>
            <a:ext cx="1878290" cy="46466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06275" y="87369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-425055" y="77627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52" name="Elbow Connector 151"/>
          <p:cNvCxnSpPr>
            <a:stCxn id="91" idx="1"/>
            <a:endCxn id="150" idx="0"/>
          </p:cNvCxnSpPr>
          <p:nvPr/>
        </p:nvCxnSpPr>
        <p:spPr>
          <a:xfrm rot="10800000" flipV="1">
            <a:off x="71902" y="7280951"/>
            <a:ext cx="1433334" cy="48177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2" idx="2"/>
          </p:cNvCxnSpPr>
          <p:nvPr/>
        </p:nvCxnSpPr>
        <p:spPr>
          <a:xfrm>
            <a:off x="2624758" y="10464259"/>
            <a:ext cx="0" cy="391595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-425055" y="534528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179" name="Rectangle 178"/>
          <p:cNvSpPr/>
          <p:nvPr/>
        </p:nvSpPr>
        <p:spPr>
          <a:xfrm>
            <a:off x="-582481" y="4639921"/>
            <a:ext cx="1308770" cy="336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delete seen</a:t>
            </a:r>
            <a:endParaRPr lang="en-US" sz="1801" dirty="0"/>
          </a:p>
        </p:txBody>
      </p:sp>
      <p:cxnSp>
        <p:nvCxnSpPr>
          <p:cNvPr id="180" name="Straight Arrow Connector 179"/>
          <p:cNvCxnSpPr/>
          <p:nvPr/>
        </p:nvCxnSpPr>
        <p:spPr>
          <a:xfrm flipH="1">
            <a:off x="71902" y="4976297"/>
            <a:ext cx="2" cy="368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06" idx="1"/>
            <a:endCxn id="63" idx="3"/>
          </p:cNvCxnSpPr>
          <p:nvPr/>
        </p:nvCxnSpPr>
        <p:spPr>
          <a:xfrm flipH="1">
            <a:off x="4378040" y="4253565"/>
            <a:ext cx="597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8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8" y="129358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31042" y="17789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79170" y="22297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9871" y="271961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5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600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6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2386" y="320946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7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1740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>
                <a:solidFill>
                  <a:schemeClr val="dk1"/>
                </a:solidFill>
              </a:rPr>
              <a:t>8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77556" y="3741057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smtClean="0">
                <a:solidFill>
                  <a:schemeClr val="dk1"/>
                </a:solidFill>
              </a:rPr>
              <a:t>9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0"/>
          </p:cNvCxnSpPr>
          <p:nvPr/>
        </p:nvCxnSpPr>
        <p:spPr>
          <a:xfrm flipH="1">
            <a:off x="1789792" y="1564587"/>
            <a:ext cx="368533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902045" y="2049908"/>
            <a:ext cx="335875" cy="1798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5"/>
          </p:cNvCxnSpPr>
          <p:nvPr/>
        </p:nvCxnSpPr>
        <p:spPr>
          <a:xfrm flipH="1" flipV="1">
            <a:off x="2350173" y="2500757"/>
            <a:ext cx="408448" cy="2188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0"/>
          </p:cNvCxnSpPr>
          <p:nvPr/>
        </p:nvCxnSpPr>
        <p:spPr>
          <a:xfrm flipH="1">
            <a:off x="2292350" y="2990616"/>
            <a:ext cx="354018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1" idx="0"/>
          </p:cNvCxnSpPr>
          <p:nvPr/>
        </p:nvCxnSpPr>
        <p:spPr>
          <a:xfrm>
            <a:off x="2870874" y="2990616"/>
            <a:ext cx="410262" cy="2188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2" idx="0"/>
          </p:cNvCxnSpPr>
          <p:nvPr/>
        </p:nvCxnSpPr>
        <p:spPr>
          <a:xfrm flipH="1">
            <a:off x="1780490" y="3480471"/>
            <a:ext cx="39960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0"/>
          </p:cNvCxnSpPr>
          <p:nvPr/>
        </p:nvCxnSpPr>
        <p:spPr>
          <a:xfrm>
            <a:off x="3393389" y="3480471"/>
            <a:ext cx="442917" cy="2605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98028" y="1461405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6475185" y="1946726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  <a:endParaRPr lang="en-US" sz="1801" dirty="0">
              <a:solidFill>
                <a:schemeClr val="dk1"/>
              </a:solidFill>
            </a:endParaRPr>
          </a:p>
        </p:txBody>
      </p:sp>
      <p:cxnSp>
        <p:nvCxnSpPr>
          <p:cNvPr id="20" name="Straight Arrow Connector 19"/>
          <p:cNvCxnSpPr>
            <a:stCxn id="17" idx="5"/>
            <a:endCxn id="19" idx="0"/>
          </p:cNvCxnSpPr>
          <p:nvPr/>
        </p:nvCxnSpPr>
        <p:spPr>
          <a:xfrm>
            <a:off x="6269031" y="1732408"/>
            <a:ext cx="364904" cy="2143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621740" y="570320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122386" y="570320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21740" y="7169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3122386" y="7169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3</a:t>
            </a:r>
          </a:p>
        </p:txBody>
      </p:sp>
      <p:cxnSp>
        <p:nvCxnSpPr>
          <p:cNvPr id="60" name="Straight Arrow Connector 59"/>
          <p:cNvCxnSpPr>
            <a:stCxn id="56" idx="6"/>
            <a:endCxn id="57" idx="2"/>
          </p:cNvCxnSpPr>
          <p:nvPr/>
        </p:nvCxnSpPr>
        <p:spPr>
          <a:xfrm>
            <a:off x="1939240" y="5861959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4"/>
            <a:endCxn id="58" idx="0"/>
          </p:cNvCxnSpPr>
          <p:nvPr/>
        </p:nvCxnSpPr>
        <p:spPr>
          <a:xfrm>
            <a:off x="1780490" y="6020709"/>
            <a:ext cx="0" cy="1148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6"/>
            <a:endCxn id="59" idx="2"/>
          </p:cNvCxnSpPr>
          <p:nvPr/>
        </p:nvCxnSpPr>
        <p:spPr>
          <a:xfrm>
            <a:off x="1939240" y="7328004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1"/>
            <a:endCxn id="56" idx="5"/>
          </p:cNvCxnSpPr>
          <p:nvPr/>
        </p:nvCxnSpPr>
        <p:spPr>
          <a:xfrm flipH="1" flipV="1">
            <a:off x="1892743" y="5974212"/>
            <a:ext cx="1276140" cy="1241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406455" y="570320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907101" y="570320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406455" y="7169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sp>
        <p:nvSpPr>
          <p:cNvPr id="86" name="Oval 85"/>
          <p:cNvSpPr/>
          <p:nvPr/>
        </p:nvSpPr>
        <p:spPr>
          <a:xfrm>
            <a:off x="6907101" y="7169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3</a:t>
            </a:r>
          </a:p>
        </p:txBody>
      </p:sp>
      <p:cxnSp>
        <p:nvCxnSpPr>
          <p:cNvPr id="87" name="Straight Arrow Connector 86"/>
          <p:cNvCxnSpPr>
            <a:stCxn id="83" idx="6"/>
            <a:endCxn id="84" idx="2"/>
          </p:cNvCxnSpPr>
          <p:nvPr/>
        </p:nvCxnSpPr>
        <p:spPr>
          <a:xfrm>
            <a:off x="5723955" y="5861959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4"/>
            <a:endCxn id="85" idx="0"/>
          </p:cNvCxnSpPr>
          <p:nvPr/>
        </p:nvCxnSpPr>
        <p:spPr>
          <a:xfrm>
            <a:off x="5565205" y="6020709"/>
            <a:ext cx="0" cy="1148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6"/>
            <a:endCxn id="86" idx="2"/>
          </p:cNvCxnSpPr>
          <p:nvPr/>
        </p:nvCxnSpPr>
        <p:spPr>
          <a:xfrm>
            <a:off x="5723955" y="7328004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1"/>
            <a:endCxn id="83" idx="5"/>
          </p:cNvCxnSpPr>
          <p:nvPr/>
        </p:nvCxnSpPr>
        <p:spPr>
          <a:xfrm flipH="1" flipV="1">
            <a:off x="5677458" y="5974212"/>
            <a:ext cx="1276140" cy="1241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644028" y="6436231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sp>
        <p:nvSpPr>
          <p:cNvPr id="101" name="Oval 100"/>
          <p:cNvSpPr/>
          <p:nvPr/>
        </p:nvSpPr>
        <p:spPr>
          <a:xfrm>
            <a:off x="1631042" y="847654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131688" y="8476549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631042" y="994259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05" name="Straight Arrow Connector 104"/>
          <p:cNvCxnSpPr>
            <a:stCxn id="101" idx="6"/>
            <a:endCxn id="102" idx="2"/>
          </p:cNvCxnSpPr>
          <p:nvPr/>
        </p:nvCxnSpPr>
        <p:spPr>
          <a:xfrm>
            <a:off x="1948542" y="8635299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1" idx="4"/>
            <a:endCxn id="103" idx="0"/>
          </p:cNvCxnSpPr>
          <p:nvPr/>
        </p:nvCxnSpPr>
        <p:spPr>
          <a:xfrm>
            <a:off x="1789792" y="8794049"/>
            <a:ext cx="0" cy="1148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131691" y="994037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406455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907101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406455" y="9940373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17" name="Straight Arrow Connector 116"/>
          <p:cNvCxnSpPr>
            <a:stCxn id="114" idx="6"/>
            <a:endCxn id="115" idx="2"/>
          </p:cNvCxnSpPr>
          <p:nvPr/>
        </p:nvCxnSpPr>
        <p:spPr>
          <a:xfrm>
            <a:off x="5723955" y="8633078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4" idx="4"/>
            <a:endCxn id="116" idx="0"/>
          </p:cNvCxnSpPr>
          <p:nvPr/>
        </p:nvCxnSpPr>
        <p:spPr>
          <a:xfrm>
            <a:off x="5565205" y="8791828"/>
            <a:ext cx="0" cy="1148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907101" y="993594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cxnSp>
        <p:nvCxnSpPr>
          <p:cNvPr id="124" name="Straight Arrow Connector 123"/>
          <p:cNvCxnSpPr>
            <a:stCxn id="115" idx="4"/>
            <a:endCxn id="119" idx="0"/>
          </p:cNvCxnSpPr>
          <p:nvPr/>
        </p:nvCxnSpPr>
        <p:spPr>
          <a:xfrm>
            <a:off x="7065851" y="8791828"/>
            <a:ext cx="0" cy="1144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720864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0221510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0221510" y="993594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30" name="Straight Arrow Connector 129"/>
          <p:cNvCxnSpPr>
            <a:stCxn id="127" idx="6"/>
            <a:endCxn id="128" idx="2"/>
          </p:cNvCxnSpPr>
          <p:nvPr/>
        </p:nvCxnSpPr>
        <p:spPr>
          <a:xfrm>
            <a:off x="9038364" y="8633078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5"/>
            <a:endCxn id="129" idx="1"/>
          </p:cNvCxnSpPr>
          <p:nvPr/>
        </p:nvCxnSpPr>
        <p:spPr>
          <a:xfrm>
            <a:off x="8991867" y="8745331"/>
            <a:ext cx="1276140" cy="123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8720864" y="994259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cxnSp>
        <p:nvCxnSpPr>
          <p:cNvPr id="133" name="Straight Arrow Connector 132"/>
          <p:cNvCxnSpPr>
            <a:stCxn id="128" idx="3"/>
            <a:endCxn id="132" idx="7"/>
          </p:cNvCxnSpPr>
          <p:nvPr/>
        </p:nvCxnSpPr>
        <p:spPr>
          <a:xfrm flipH="1">
            <a:off x="8991867" y="8745331"/>
            <a:ext cx="1276140" cy="124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7" idx="4"/>
            <a:endCxn id="132" idx="0"/>
          </p:cNvCxnSpPr>
          <p:nvPr/>
        </p:nvCxnSpPr>
        <p:spPr>
          <a:xfrm>
            <a:off x="8879614" y="8791828"/>
            <a:ext cx="0" cy="1150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1717773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218419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218419" y="993594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56" name="Straight Arrow Connector 155"/>
          <p:cNvCxnSpPr>
            <a:stCxn id="153" idx="6"/>
            <a:endCxn id="154" idx="2"/>
          </p:cNvCxnSpPr>
          <p:nvPr/>
        </p:nvCxnSpPr>
        <p:spPr>
          <a:xfrm>
            <a:off x="12035273" y="8633078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1717773" y="994259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cxnSp>
        <p:nvCxnSpPr>
          <p:cNvPr id="159" name="Straight Arrow Connector 158"/>
          <p:cNvCxnSpPr>
            <a:stCxn id="154" idx="3"/>
            <a:endCxn id="158" idx="7"/>
          </p:cNvCxnSpPr>
          <p:nvPr/>
        </p:nvCxnSpPr>
        <p:spPr>
          <a:xfrm flipH="1">
            <a:off x="11988776" y="8745331"/>
            <a:ext cx="1276140" cy="124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3" idx="4"/>
            <a:endCxn id="158" idx="0"/>
          </p:cNvCxnSpPr>
          <p:nvPr/>
        </p:nvCxnSpPr>
        <p:spPr>
          <a:xfrm>
            <a:off x="11876523" y="8791828"/>
            <a:ext cx="0" cy="1150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14448062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4448062" y="9937254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1</a:t>
            </a:r>
            <a:endParaRPr lang="en-US" sz="1801" dirty="0">
              <a:solidFill>
                <a:schemeClr val="dk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5948708" y="9935942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2</a:t>
            </a:r>
          </a:p>
        </p:txBody>
      </p:sp>
      <p:cxnSp>
        <p:nvCxnSpPr>
          <p:cNvPr id="170" name="Straight Arrow Connector 169"/>
          <p:cNvCxnSpPr>
            <a:stCxn id="167" idx="4"/>
            <a:endCxn id="168" idx="0"/>
          </p:cNvCxnSpPr>
          <p:nvPr/>
        </p:nvCxnSpPr>
        <p:spPr>
          <a:xfrm>
            <a:off x="14606812" y="8791828"/>
            <a:ext cx="0" cy="1145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15948708" y="8474328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4</a:t>
            </a:r>
          </a:p>
        </p:txBody>
      </p:sp>
      <p:cxnSp>
        <p:nvCxnSpPr>
          <p:cNvPr id="172" name="Straight Arrow Connector 171"/>
          <p:cNvCxnSpPr>
            <a:stCxn id="168" idx="7"/>
            <a:endCxn id="171" idx="3"/>
          </p:cNvCxnSpPr>
          <p:nvPr/>
        </p:nvCxnSpPr>
        <p:spPr>
          <a:xfrm flipV="1">
            <a:off x="14719065" y="8745331"/>
            <a:ext cx="1276140" cy="1238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7" idx="6"/>
            <a:endCxn id="171" idx="2"/>
          </p:cNvCxnSpPr>
          <p:nvPr/>
        </p:nvCxnSpPr>
        <p:spPr>
          <a:xfrm>
            <a:off x="14765562" y="8633078"/>
            <a:ext cx="11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3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420" y="4420201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8" y="6385154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50919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8"/>
            <a:ext cx="311923" cy="39343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3" y="3998530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</a:t>
            </a:r>
            <a:r>
              <a:rPr lang="zh-CN" altLang="en-US" sz="1801" dirty="0" smtClean="0"/>
              <a:t>的图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18730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销毁图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1" y="5154878"/>
            <a:ext cx="18227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获取顶点位置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2" y="5733051"/>
            <a:ext cx="160676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获取顶点值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修改顶点值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400"/>
            <a:ext cx="340044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获取某顶点的第一个邻接顶点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5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获取某顶点相对另一顶点的下一个邻接顶点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21" y="8260691"/>
            <a:ext cx="133398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插入顶点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842118"/>
            <a:ext cx="1354234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删除顶点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149922" y="3998530"/>
            <a:ext cx="124799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插入弧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7149921" y="4576702"/>
            <a:ext cx="124799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删除弧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7149918" y="5154875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深度优先遍历图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149920" y="5733049"/>
            <a:ext cx="216842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广度优先遍历图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149917" y="6311225"/>
            <a:ext cx="2356320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将图保存到文件中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149916" y="6888835"/>
            <a:ext cx="2168431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从文件中读取图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149915" y="8020694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149915" y="7443084"/>
            <a:ext cx="1687841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切换工作图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3545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9" y="727544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486399" y="357809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(&amp;L,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9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5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55362" y="2922107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sp>
        <p:nvSpPr>
          <p:cNvPr id="3" name="Diamond 2"/>
          <p:cNvSpPr/>
          <p:nvPr/>
        </p:nvSpPr>
        <p:spPr>
          <a:xfrm>
            <a:off x="5431730" y="4552125"/>
            <a:ext cx="2753143" cy="1133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/>
              <a:t>是否还有剩余容量？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8558" y="4790662"/>
            <a:ext cx="3061250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重新分配</a:t>
            </a:r>
            <a:r>
              <a:rPr lang="zh-CN" altLang="en-US" sz="1801" dirty="0"/>
              <a:t>大小为</a:t>
            </a:r>
            <a:r>
              <a:rPr lang="en-US" altLang="zh-CN" sz="1801" dirty="0"/>
              <a:t> L-&gt;</a:t>
            </a:r>
            <a:r>
              <a:rPr lang="en-US" altLang="zh-CN" sz="1801" dirty="0" err="1"/>
              <a:t>list_size</a:t>
            </a:r>
            <a:r>
              <a:rPr lang="en-US" altLang="zh-CN" sz="1801" dirty="0"/>
              <a:t> + LIST_INC_SIZE </a:t>
            </a:r>
            <a:r>
              <a:rPr lang="zh-CN" altLang="en-US" sz="1801" dirty="0"/>
              <a:t>单位的空间</a:t>
            </a:r>
            <a:endParaRPr lang="en-US" sz="1801" dirty="0"/>
          </a:p>
        </p:txBody>
      </p:sp>
      <p:sp>
        <p:nvSpPr>
          <p:cNvPr id="8" name="Diamond 7"/>
          <p:cNvSpPr/>
          <p:nvPr/>
        </p:nvSpPr>
        <p:spPr>
          <a:xfrm>
            <a:off x="2266120" y="6047963"/>
            <a:ext cx="2266122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空间分配成功？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5"/>
            <a:ext cx="2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2" y="2464905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2" y="40949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2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5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9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5" y="5118656"/>
            <a:ext cx="501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2" y="5446647"/>
            <a:ext cx="2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80" y="6323770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/>
              <a:t> </a:t>
            </a:r>
            <a:r>
              <a:rPr lang="en-US" altLang="zh-CN" sz="1801" dirty="0" err="1"/>
              <a:t>bak_ptr</a:t>
            </a:r>
            <a:r>
              <a:rPr lang="en-US" altLang="zh-CN" sz="1801" dirty="0"/>
              <a:t> = L-&gt;length - 1</a:t>
            </a:r>
            <a:endParaRPr lang="en-US" sz="1801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1" y="6532494"/>
            <a:ext cx="947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2" y="5685186"/>
            <a:ext cx="2" cy="6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8" y="749410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bak_ptr</a:t>
            </a:r>
            <a:r>
              <a:rPr lang="en-US" sz="1801" dirty="0"/>
              <a:t> &gt;= </a:t>
            </a:r>
            <a:r>
              <a:rPr lang="en-US" sz="1801" dirty="0" err="1"/>
              <a:t>i</a:t>
            </a:r>
            <a:r>
              <a:rPr lang="en-US" sz="1801" dirty="0"/>
              <a:t> - 1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15487" y="852405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301" y="6741222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302" y="816002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6" y="782706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10" y="690024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206669" y="926577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2" y="10214942"/>
            <a:ext cx="1368916" cy="62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将 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 存放在 </a:t>
            </a:r>
            <a:r>
              <a:rPr lang="en-US" altLang="zh-CN" sz="1801" dirty="0" err="1"/>
              <a:t>i</a:t>
            </a:r>
            <a:r>
              <a:rPr lang="en-US" altLang="zh-CN" sz="1801" dirty="0"/>
              <a:t> </a:t>
            </a:r>
            <a:r>
              <a:rPr lang="mr-IN" altLang="zh-CN" sz="1801" dirty="0"/>
              <a:t>–</a:t>
            </a:r>
            <a:r>
              <a:rPr lang="en-US" altLang="zh-CN" sz="1801" dirty="0"/>
              <a:t> 1</a:t>
            </a:r>
            <a:r>
              <a:rPr lang="zh-CN" altLang="en-US" sz="1801" dirty="0"/>
              <a:t> 处</a:t>
            </a:r>
            <a:endParaRPr lang="en-US" sz="1801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8" y="11976478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4" y="318142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5" y="41032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3" y="616316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6119517" y="11224198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L-</a:t>
            </a:r>
            <a:r>
              <a:rPr lang="en-US" altLang="zh-CN" sz="1801"/>
              <a:t>&gt;length++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6" y="10839473"/>
            <a:ext cx="4325" cy="38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5" y="11593185"/>
            <a:ext cx="0" cy="38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1" y="648419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ListDelete</a:t>
            </a:r>
            <a:r>
              <a:rPr lang="en-US" altLang="zh-CN" sz="1801" dirty="0"/>
              <a:t>(&amp;L,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11854" y="178905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35485" y="180892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1" y="-284114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4" y="13517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2" y="765313"/>
            <a:ext cx="2236614" cy="11447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2" y="2395332"/>
            <a:ext cx="2460242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4" y="5694444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i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sp>
        <p:nvSpPr>
          <p:cNvPr id="55" name="Diamond 54"/>
          <p:cNvSpPr/>
          <p:nvPr/>
        </p:nvSpPr>
        <p:spPr>
          <a:xfrm>
            <a:off x="5028591" y="670285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</a:t>
            </a:r>
            <a:r>
              <a:rPr lang="zh-CN" altLang="en-US" sz="1801" dirty="0"/>
              <a:t> </a:t>
            </a:r>
            <a:r>
              <a:rPr lang="en-US" altLang="zh-CN" sz="1801" dirty="0"/>
              <a:t>&lt;</a:t>
            </a:r>
            <a:r>
              <a:rPr lang="en-US" sz="1801" dirty="0"/>
              <a:t> L-&gt;length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6741" y="773280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3" y="6006689"/>
            <a:ext cx="5609" cy="69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5" y="736877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8" y="703581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5" y="610899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4" y="811049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1" y="7035818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4" y="39598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30" y="134907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8" y="2068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7" y="298270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1" y="736969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7" y="66664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5548463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要删除的</a:t>
            </a:r>
            <a:r>
              <a:rPr lang="zh-CN" altLang="en-US" sz="1801"/>
              <a:t>元素值带出：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/>
              <a:t>e = L-&gt;</a:t>
            </a:r>
            <a:r>
              <a:rPr lang="en-US" altLang="zh-CN" sz="1801" dirty="0" err="1"/>
              <a:t>elem</a:t>
            </a:r>
            <a:r>
              <a:rPr lang="en-US" altLang="zh-CN" sz="1801" dirty="0"/>
              <a:t>[key - 1]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3"/>
            <a:ext cx="2143759" cy="6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修改记录的表长：</a:t>
            </a:r>
            <a:endParaRPr lang="en-US" altLang="zh-CN" sz="1801" dirty="0"/>
          </a:p>
          <a:p>
            <a:pPr algn="ctr"/>
            <a:r>
              <a:rPr lang="en-US" altLang="zh-CN" sz="1801" dirty="0"/>
              <a:t>L-&gt;length--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2" y="2981743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2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3" y="5240792"/>
            <a:ext cx="2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2" y="9523955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是否可以分配更</a:t>
            </a:r>
            <a:r>
              <a:rPr lang="zh-CN" altLang="en-US" sz="1801"/>
              <a:t>小的空间？</a:t>
            </a:r>
            <a:endParaRPr lang="en-US" sz="1801" dirty="0"/>
          </a:p>
        </p:txBody>
      </p:sp>
      <p:sp>
        <p:nvSpPr>
          <p:cNvPr id="82" name="Diamond 81"/>
          <p:cNvSpPr/>
          <p:nvPr/>
        </p:nvSpPr>
        <p:spPr>
          <a:xfrm>
            <a:off x="5446490" y="11090348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分配新空间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7" y="10696774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6" y="11865730"/>
            <a:ext cx="2" cy="45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3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5" y="11902879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分配成功</a:t>
            </a:r>
            <a:endParaRPr lang="en-US" sz="1801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3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2" y="97410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30" y="1069677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分配失败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的元素是否是线性表中的第一个元素？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pre_e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 </a:t>
            </a:r>
            <a:r>
              <a:rPr lang="mr-IN" altLang="zh-CN" sz="1801" dirty="0"/>
              <a:t>-</a:t>
            </a:r>
            <a:r>
              <a:rPr lang="en-US" altLang="zh-CN" sz="1801" dirty="0"/>
              <a:t> 2]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的元素是否是线性表中的最后一个元素？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next_e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next_e</a:t>
            </a:r>
            <a:r>
              <a:rPr lang="en-US" altLang="zh-CN" sz="1801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765986" y="4325810"/>
            <a:ext cx="3939605" cy="4784713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2825325" y="971423"/>
            <a:ext cx="1791473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DestroyList</a:t>
            </a:r>
            <a:r>
              <a:rPr lang="en-US" altLang="zh-CN" sz="1801" dirty="0"/>
              <a:t>(&amp;L)</a:t>
            </a:r>
            <a:endParaRPr lang="en-US" sz="1801" dirty="0"/>
          </a:p>
        </p:txBody>
      </p:sp>
      <p:cxnSp>
        <p:nvCxnSpPr>
          <p:cNvPr id="23" name="Elbow Connector 22"/>
          <p:cNvCxnSpPr>
            <a:stCxn id="33" idx="1"/>
            <a:endCxn id="37" idx="0"/>
          </p:cNvCxnSpPr>
          <p:nvPr/>
        </p:nvCxnSpPr>
        <p:spPr>
          <a:xfrm rot="10800000" flipV="1">
            <a:off x="1384552" y="3188159"/>
            <a:ext cx="1167042" cy="6857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00891" y="3991093"/>
            <a:ext cx="2031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/>
              <a:t>遍历清空链表）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2940114" y="1841651"/>
            <a:ext cx="1561894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cur = *L</a:t>
            </a:r>
            <a:endParaRPr lang="en-US" sz="1801" dirty="0"/>
          </a:p>
        </p:txBody>
      </p:sp>
      <p:cxnSp>
        <p:nvCxnSpPr>
          <p:cNvPr id="29" name="Straight Arrow Connector 28"/>
          <p:cNvCxnSpPr>
            <a:stCxn id="4" idx="2"/>
            <a:endCxn id="27" idx="0"/>
          </p:cNvCxnSpPr>
          <p:nvPr/>
        </p:nvCxnSpPr>
        <p:spPr>
          <a:xfrm flipH="1">
            <a:off x="3721060" y="1488256"/>
            <a:ext cx="2" cy="35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ecision 32"/>
          <p:cNvSpPr/>
          <p:nvPr/>
        </p:nvSpPr>
        <p:spPr>
          <a:xfrm>
            <a:off x="2551592" y="2639232"/>
            <a:ext cx="2338935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cur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3721060" y="2279772"/>
            <a:ext cx="2" cy="3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7593" y="1004548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2585025" y="4580932"/>
            <a:ext cx="2272069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</a:t>
            </a:r>
            <a:r>
              <a:rPr lang="en-US" altLang="zh-CN" sz="1801" dirty="0" err="1"/>
              <a:t>nxt</a:t>
            </a:r>
            <a:r>
              <a:rPr lang="en-US" altLang="zh-CN" sz="1801" dirty="0"/>
              <a:t> = cur-&gt;next</a:t>
            </a:r>
            <a:endParaRPr lang="en-US" sz="1801" dirty="0"/>
          </a:p>
        </p:txBody>
      </p:sp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721060" y="3737083"/>
            <a:ext cx="0" cy="8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2344489" y="5346668"/>
            <a:ext cx="2753142" cy="787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nxt</a:t>
            </a:r>
            <a:r>
              <a:rPr lang="en-US" sz="1801" dirty="0"/>
              <a:t> != NULL?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3721060" y="5019052"/>
            <a:ext cx="2" cy="32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65701" y="6495167"/>
            <a:ext cx="1110718" cy="43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free(cur)</a:t>
            </a:r>
            <a:endParaRPr lang="en-US" sz="1801" dirty="0"/>
          </a:p>
        </p:txBody>
      </p:sp>
      <p:cxnSp>
        <p:nvCxnSpPr>
          <p:cNvPr id="51" name="Straight Arrow Connector 50"/>
          <p:cNvCxnSpPr>
            <a:stCxn id="44" idx="2"/>
            <a:endCxn id="50" idx="0"/>
          </p:cNvCxnSpPr>
          <p:nvPr/>
        </p:nvCxnSpPr>
        <p:spPr>
          <a:xfrm flipH="1">
            <a:off x="3721060" y="6133892"/>
            <a:ext cx="2" cy="36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09265" y="7282393"/>
            <a:ext cx="1623589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cur = </a:t>
            </a:r>
            <a:r>
              <a:rPr lang="en-US" sz="1801" dirty="0" err="1"/>
              <a:t>nxt</a:t>
            </a:r>
            <a:r>
              <a:rPr lang="en-US" sz="1801" dirty="0"/>
              <a:t>, </a:t>
            </a:r>
          </a:p>
          <a:p>
            <a:pPr algn="ctr"/>
            <a:r>
              <a:rPr lang="en-US" sz="1801" dirty="0" err="1"/>
              <a:t>nxt</a:t>
            </a:r>
            <a:r>
              <a:rPr lang="en-US" sz="1801" dirty="0"/>
              <a:t> = </a:t>
            </a:r>
            <a:r>
              <a:rPr lang="en-US" sz="1801" dirty="0" err="1"/>
              <a:t>nxt</a:t>
            </a:r>
            <a:r>
              <a:rPr lang="en-US" sz="1801" dirty="0"/>
              <a:t>-&gt;next</a:t>
            </a:r>
          </a:p>
        </p:txBody>
      </p:sp>
      <p:cxnSp>
        <p:nvCxnSpPr>
          <p:cNvPr id="54" name="Straight Arrow Connector 53"/>
          <p:cNvCxnSpPr>
            <a:stCxn id="50" idx="2"/>
            <a:endCxn id="53" idx="0"/>
          </p:cNvCxnSpPr>
          <p:nvPr/>
        </p:nvCxnSpPr>
        <p:spPr>
          <a:xfrm flipH="1">
            <a:off x="3721059" y="6932345"/>
            <a:ext cx="2" cy="35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4" idx="3"/>
          </p:cNvCxnSpPr>
          <p:nvPr/>
        </p:nvCxnSpPr>
        <p:spPr>
          <a:xfrm flipV="1">
            <a:off x="4532854" y="5740281"/>
            <a:ext cx="564777" cy="1833171"/>
          </a:xfrm>
          <a:prstGeom prst="bentConnector3">
            <a:avLst>
              <a:gd name="adj1" fmla="val 1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6571" y="8349861"/>
            <a:ext cx="1288978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释放表尾：</a:t>
            </a:r>
            <a:endParaRPr lang="en-US" altLang="zh-CN" sz="1801" dirty="0"/>
          </a:p>
          <a:p>
            <a:pPr algn="ctr"/>
            <a:r>
              <a:rPr lang="en-US" sz="1801" dirty="0"/>
              <a:t>free(cur)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54360" y="2865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5" name="TextBox 74"/>
          <p:cNvSpPr txBox="1"/>
          <p:nvPr/>
        </p:nvSpPr>
        <p:spPr>
          <a:xfrm>
            <a:off x="3708910" y="3707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Rectangle 77"/>
          <p:cNvSpPr/>
          <p:nvPr/>
        </p:nvSpPr>
        <p:spPr>
          <a:xfrm>
            <a:off x="3165701" y="9438140"/>
            <a:ext cx="1110718" cy="36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*L = NULL</a:t>
            </a:r>
            <a:endParaRPr lang="en-US" sz="1801" dirty="0"/>
          </a:p>
        </p:txBody>
      </p:sp>
      <p:cxnSp>
        <p:nvCxnSpPr>
          <p:cNvPr id="80" name="Elbow Connector 79"/>
          <p:cNvCxnSpPr>
            <a:stCxn id="44" idx="1"/>
            <a:endCxn id="61" idx="0"/>
          </p:cNvCxnSpPr>
          <p:nvPr/>
        </p:nvCxnSpPr>
        <p:spPr>
          <a:xfrm rot="10800000" flipH="1" flipV="1">
            <a:off x="2344489" y="5740279"/>
            <a:ext cx="1376571" cy="2609579"/>
          </a:xfrm>
          <a:prstGeom prst="bentConnector4">
            <a:avLst>
              <a:gd name="adj1" fmla="val -23871"/>
              <a:gd name="adj2" fmla="val 909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21058" y="60679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6" name="TextBox 85"/>
          <p:cNvSpPr txBox="1"/>
          <p:nvPr/>
        </p:nvSpPr>
        <p:spPr>
          <a:xfrm>
            <a:off x="2129370" y="53944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1" idx="2"/>
            <a:endCxn id="78" idx="0"/>
          </p:cNvCxnSpPr>
          <p:nvPr/>
        </p:nvCxnSpPr>
        <p:spPr>
          <a:xfrm>
            <a:off x="3721060" y="8931978"/>
            <a:ext cx="0" cy="5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225832" y="10155070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78" idx="2"/>
            <a:endCxn id="94" idx="0"/>
          </p:cNvCxnSpPr>
          <p:nvPr/>
        </p:nvCxnSpPr>
        <p:spPr>
          <a:xfrm>
            <a:off x="3721060" y="9798985"/>
            <a:ext cx="1730" cy="35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23632" y="4876715"/>
            <a:ext cx="2548395" cy="198129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23" name="Elbow Connector 22"/>
          <p:cNvCxnSpPr>
            <a:stCxn id="35" idx="1"/>
            <a:endCxn id="65" idx="0"/>
          </p:cNvCxnSpPr>
          <p:nvPr/>
        </p:nvCxnSpPr>
        <p:spPr>
          <a:xfrm rot="10800000" flipV="1">
            <a:off x="1667833" y="2259478"/>
            <a:ext cx="705563" cy="5973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5" idx="0"/>
          </p:cNvCxnSpPr>
          <p:nvPr/>
        </p:nvCxnSpPr>
        <p:spPr>
          <a:xfrm>
            <a:off x="3407178" y="1448183"/>
            <a:ext cx="0" cy="3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910221" y="834261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68" idx="2"/>
            <a:endCxn id="94" idx="0"/>
          </p:cNvCxnSpPr>
          <p:nvPr/>
        </p:nvCxnSpPr>
        <p:spPr>
          <a:xfrm flipH="1">
            <a:off x="3407180" y="7971395"/>
            <a:ext cx="3383" cy="37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71025" y="931349"/>
            <a:ext cx="227230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GetElem</a:t>
            </a:r>
            <a:r>
              <a:rPr lang="en-US" altLang="zh-CN" sz="1801" dirty="0"/>
              <a:t>(L,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2373394" y="1777574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158382" y="3142208"/>
            <a:ext cx="2497592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位序值</a:t>
            </a:r>
            <a:r>
              <a:rPr lang="en-US" altLang="zh-CN" sz="1801" dirty="0"/>
              <a:t>key</a:t>
            </a:r>
            <a:r>
              <a:rPr lang="zh-CN" altLang="en-US" sz="1801" dirty="0"/>
              <a:t>是否合法？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2756752" y="5991705"/>
            <a:ext cx="1300852" cy="66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= L-&gt;next,</a:t>
            </a:r>
          </a:p>
          <a:p>
            <a:pPr algn="ctr"/>
            <a:r>
              <a:rPr lang="en-US" sz="1801" dirty="0" err="1"/>
              <a:t>idx</a:t>
            </a:r>
            <a:r>
              <a:rPr lang="en-US" sz="1801" dirty="0"/>
              <a:t>--</a:t>
            </a:r>
          </a:p>
        </p:txBody>
      </p: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3407178" y="2741378"/>
            <a:ext cx="0" cy="40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2586959" y="5061917"/>
            <a:ext cx="1640438" cy="60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idx</a:t>
            </a:r>
            <a:r>
              <a:rPr lang="en-US" altLang="zh-CN" sz="1801" dirty="0"/>
              <a:t> &gt; 0?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3407177" y="4240060"/>
            <a:ext cx="2" cy="82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9" idx="0"/>
          </p:cNvCxnSpPr>
          <p:nvPr/>
        </p:nvCxnSpPr>
        <p:spPr>
          <a:xfrm>
            <a:off x="3407176" y="5670906"/>
            <a:ext cx="0" cy="32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3" idx="3"/>
          </p:cNvCxnSpPr>
          <p:nvPr/>
        </p:nvCxnSpPr>
        <p:spPr>
          <a:xfrm flipV="1">
            <a:off x="4057602" y="5366414"/>
            <a:ext cx="169793" cy="959281"/>
          </a:xfrm>
          <a:prstGeom prst="bentConnector3">
            <a:avLst>
              <a:gd name="adj1" fmla="val 2346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8050" y="4540338"/>
            <a:ext cx="35141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指向目标节点）</a:t>
            </a:r>
            <a:endParaRPr lang="en-US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1889885" y="335239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59" name="TextBox 58"/>
          <p:cNvSpPr txBox="1"/>
          <p:nvPr/>
        </p:nvSpPr>
        <p:spPr>
          <a:xfrm>
            <a:off x="3377434" y="26967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3395869" y="418125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31472" y="19258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3" name="TextBox 62"/>
          <p:cNvSpPr txBox="1"/>
          <p:nvPr/>
        </p:nvSpPr>
        <p:spPr>
          <a:xfrm>
            <a:off x="3392682" y="562995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4" name="TextBox 63"/>
          <p:cNvSpPr txBox="1"/>
          <p:nvPr/>
        </p:nvSpPr>
        <p:spPr>
          <a:xfrm>
            <a:off x="2314465" y="50324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1170873" y="82330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66" name="Elbow Connector 65"/>
          <p:cNvCxnSpPr>
            <a:stCxn id="38" idx="1"/>
            <a:endCxn id="65" idx="0"/>
          </p:cNvCxnSpPr>
          <p:nvPr/>
        </p:nvCxnSpPr>
        <p:spPr>
          <a:xfrm rot="10800000" flipV="1">
            <a:off x="1667831" y="3691134"/>
            <a:ext cx="490550" cy="4541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05865" y="7373427"/>
            <a:ext cx="1409391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69" name="Elbow Connector 68"/>
          <p:cNvCxnSpPr>
            <a:stCxn id="43" idx="1"/>
            <a:endCxn id="68" idx="0"/>
          </p:cNvCxnSpPr>
          <p:nvPr/>
        </p:nvCxnSpPr>
        <p:spPr>
          <a:xfrm rot="10800000" flipH="1" flipV="1">
            <a:off x="2586957" y="5366413"/>
            <a:ext cx="823605" cy="2007014"/>
          </a:xfrm>
          <a:prstGeom prst="bentConnector4">
            <a:avLst>
              <a:gd name="adj1" fmla="val -72860"/>
              <a:gd name="adj2" fmla="val 87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3360</Words>
  <Application>Microsoft Macintosh PowerPoint</Application>
  <PresentationFormat>Custom</PresentationFormat>
  <Paragraphs>756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Mangal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387</cp:revision>
  <dcterms:created xsi:type="dcterms:W3CDTF">2017-11-16T10:47:40Z</dcterms:created>
  <dcterms:modified xsi:type="dcterms:W3CDTF">2018-01-04T06:18:49Z</dcterms:modified>
</cp:coreProperties>
</file>