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Arjun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8530d4922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8530d4922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8530d4922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8530d492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8530d4922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8530d4922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8530d4922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8530d4922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8530d4922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8530d4922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8530d4922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8530d4922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ab30ba39e_6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ab30ba39e_6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ab30ba39e_6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ab30ba39e_6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ab30ba39e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ab30ba39e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8530d4922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8530d4922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aa9c3b8a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aa9c3b8a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Arjun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ab30ba39e_6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ab30ba39e_6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aa9c3b8a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aa9c3b8a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Dietrich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aa9c3b8a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aa9c3b8a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Arjun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aa9c3b8a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aa9c3b8a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Arjun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8530d4922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8530d4922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aa9c3b8a6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aa9c3b8a6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Dietrich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aa9c3b8a6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aa9c3b8a6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Dietrich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8530d4922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8530d492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hyperlink" Target="https://github.com/sme1d1/Foveated_Rendering" TargetMode="External"/><Relationship Id="rId4" Type="http://schemas.openxmlformats.org/officeDocument/2006/relationships/hyperlink" Target="https://github.com/sme1d1/Foveated_Rendering/wiki/Increment3---Code-Re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hyperlink" Target="https://youtu.be/sk8KLYn9ua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Foveated Rendering</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Fovea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25" y="500925"/>
            <a:ext cx="3127500" cy="18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Image from Polar to Cartesian</a:t>
            </a:r>
            <a:endParaRPr/>
          </a:p>
        </p:txBody>
      </p:sp>
      <p:sp>
        <p:nvSpPr>
          <p:cNvPr id="132" name="Google Shape;132;p22"/>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Finally, the image must be transformed back to the cartesian coordinate system for use in the model.</a:t>
            </a:r>
            <a:endParaRPr/>
          </a:p>
        </p:txBody>
      </p:sp>
      <p:pic>
        <p:nvPicPr>
          <p:cNvPr id="133" name="Google Shape;133;p22"/>
          <p:cNvPicPr preferRelativeResize="0"/>
          <p:nvPr/>
        </p:nvPicPr>
        <p:blipFill>
          <a:blip r:embed="rId3">
            <a:alphaModFix/>
          </a:blip>
          <a:stretch>
            <a:fillRect/>
          </a:stretch>
        </p:blipFill>
        <p:spPr>
          <a:xfrm>
            <a:off x="4572000" y="1019350"/>
            <a:ext cx="3581400" cy="1962150"/>
          </a:xfrm>
          <a:prstGeom prst="rect">
            <a:avLst/>
          </a:prstGeom>
          <a:noFill/>
          <a:ln>
            <a:noFill/>
          </a:ln>
        </p:spPr>
      </p:pic>
      <p:pic>
        <p:nvPicPr>
          <p:cNvPr id="134" name="Google Shape;134;p22"/>
          <p:cNvPicPr preferRelativeResize="0"/>
          <p:nvPr/>
        </p:nvPicPr>
        <p:blipFill>
          <a:blip r:embed="rId4">
            <a:alphaModFix/>
          </a:blip>
          <a:stretch>
            <a:fillRect/>
          </a:stretch>
        </p:blipFill>
        <p:spPr>
          <a:xfrm>
            <a:off x="4106700" y="3759150"/>
            <a:ext cx="4701250" cy="36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Preparation</a:t>
            </a:r>
            <a:endParaRPr/>
          </a:p>
        </p:txBody>
      </p:sp>
      <p:sp>
        <p:nvSpPr>
          <p:cNvPr id="140" name="Google Shape;140;p23"/>
          <p:cNvSpPr txBox="1"/>
          <p:nvPr>
            <p:ph idx="4294967295" type="subTitle"/>
          </p:nvPr>
        </p:nvSpPr>
        <p:spPr>
          <a:xfrm>
            <a:off x="311725" y="1505150"/>
            <a:ext cx="2859600" cy="228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Once the dataset has been imported and sparse versions of each image have been created, they are normalized by dividing by 255.0. The </a:t>
            </a:r>
            <a:r>
              <a:rPr lang="en" sz="1400">
                <a:solidFill>
                  <a:schemeClr val="dk1"/>
                </a:solidFill>
              </a:rPr>
              <a:t>database is then split into 75%/25% training/testing batches and reshaped into a single array.</a:t>
            </a:r>
            <a:endParaRPr sz="1400">
              <a:solidFill>
                <a:schemeClr val="dk1"/>
              </a:solidFill>
            </a:endParaRPr>
          </a:p>
        </p:txBody>
      </p:sp>
      <p:pic>
        <p:nvPicPr>
          <p:cNvPr id="141" name="Google Shape;141;p23"/>
          <p:cNvPicPr preferRelativeResize="0"/>
          <p:nvPr/>
        </p:nvPicPr>
        <p:blipFill>
          <a:blip r:embed="rId3">
            <a:alphaModFix/>
          </a:blip>
          <a:stretch>
            <a:fillRect/>
          </a:stretch>
        </p:blipFill>
        <p:spPr>
          <a:xfrm>
            <a:off x="3320975" y="1505149"/>
            <a:ext cx="5641025" cy="306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Encoder</a:t>
            </a:r>
            <a:endParaRPr/>
          </a:p>
        </p:txBody>
      </p:sp>
      <p:sp>
        <p:nvSpPr>
          <p:cNvPr id="147" name="Google Shape;147;p24"/>
          <p:cNvSpPr txBox="1"/>
          <p:nvPr>
            <p:ph idx="4294967295" type="subTitle"/>
          </p:nvPr>
        </p:nvSpPr>
        <p:spPr>
          <a:xfrm>
            <a:off x="311725" y="1505150"/>
            <a:ext cx="2859600" cy="30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A compression factor of 4 was used for the input images to compress them from a size of 12288 to 3072 pixels. </a:t>
            </a:r>
            <a:endParaRPr sz="1100">
              <a:solidFill>
                <a:schemeClr val="dk1"/>
              </a:solidFill>
            </a:endParaRPr>
          </a:p>
          <a:p>
            <a:pPr indent="0" lvl="0" marL="0" rtl="0" algn="l">
              <a:spcBef>
                <a:spcPts val="1200"/>
              </a:spcBef>
              <a:spcAft>
                <a:spcPts val="0"/>
              </a:spcAft>
              <a:buNone/>
            </a:pPr>
            <a:r>
              <a:rPr lang="en" sz="1100">
                <a:solidFill>
                  <a:schemeClr val="dk1"/>
                </a:solidFill>
              </a:rPr>
              <a:t>The encoder has an initial input of 1024 neurons in a Dense layer and bottlenecks to a Dense layer with 512 neurons. </a:t>
            </a:r>
            <a:endParaRPr sz="1100">
              <a:solidFill>
                <a:schemeClr val="dk1"/>
              </a:solidFill>
            </a:endParaRPr>
          </a:p>
          <a:p>
            <a:pPr indent="0" lvl="0" marL="0" rtl="0" algn="l">
              <a:spcBef>
                <a:spcPts val="1200"/>
              </a:spcBef>
              <a:spcAft>
                <a:spcPts val="1200"/>
              </a:spcAft>
              <a:buNone/>
            </a:pPr>
            <a:r>
              <a:rPr lang="en" sz="1100">
                <a:solidFill>
                  <a:schemeClr val="dk1"/>
                </a:solidFill>
                <a:highlight>
                  <a:srgbClr val="FFFFFF"/>
                </a:highlight>
              </a:rPr>
              <a:t>Each hidden layer also includes a batch normalization and uses Leaky Relu activation. Batch normalization greatly improved our image color range and contrast output and also decreased training time (the model stabilizes around 80 epochs).</a:t>
            </a:r>
            <a:endParaRPr sz="1100">
              <a:solidFill>
                <a:schemeClr val="dk1"/>
              </a:solidFill>
              <a:highlight>
                <a:srgbClr val="FFFFFF"/>
              </a:highlight>
            </a:endParaRPr>
          </a:p>
        </p:txBody>
      </p:sp>
      <p:pic>
        <p:nvPicPr>
          <p:cNvPr id="148" name="Google Shape;148;p24"/>
          <p:cNvPicPr preferRelativeResize="0"/>
          <p:nvPr/>
        </p:nvPicPr>
        <p:blipFill>
          <a:blip r:embed="rId3">
            <a:alphaModFix/>
          </a:blip>
          <a:stretch>
            <a:fillRect/>
          </a:stretch>
        </p:blipFill>
        <p:spPr>
          <a:xfrm>
            <a:off x="3444590" y="1505162"/>
            <a:ext cx="5318909" cy="347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Decoder</a:t>
            </a:r>
            <a:endParaRPr/>
          </a:p>
        </p:txBody>
      </p:sp>
      <p:sp>
        <p:nvSpPr>
          <p:cNvPr id="154" name="Google Shape;154;p25"/>
          <p:cNvSpPr txBox="1"/>
          <p:nvPr>
            <p:ph idx="4294967295" type="subTitle"/>
          </p:nvPr>
        </p:nvSpPr>
        <p:spPr>
          <a:xfrm>
            <a:off x="311725" y="1505150"/>
            <a:ext cx="2859600" cy="30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The decoder was created with a single Dense layer that takes the last layer of the encoder as input.</a:t>
            </a:r>
            <a:endParaRPr sz="1100">
              <a:solidFill>
                <a:schemeClr val="dk1"/>
              </a:solidFill>
            </a:endParaRPr>
          </a:p>
          <a:p>
            <a:pPr indent="0" lvl="0" marL="0" rtl="0" algn="l">
              <a:spcBef>
                <a:spcPts val="1200"/>
              </a:spcBef>
              <a:spcAft>
                <a:spcPts val="0"/>
              </a:spcAft>
              <a:buNone/>
            </a:pPr>
            <a:r>
              <a:rPr lang="en" sz="1100">
                <a:solidFill>
                  <a:schemeClr val="dk1"/>
                </a:solidFill>
              </a:rPr>
              <a:t>Decoder complexity was experimented with, however the images that were generated had less clarity.</a:t>
            </a:r>
            <a:endParaRPr sz="1100">
              <a:solidFill>
                <a:schemeClr val="dk1"/>
              </a:solidFill>
            </a:endParaRPr>
          </a:p>
          <a:p>
            <a:pPr indent="0" lvl="0" marL="0" rtl="0" algn="l">
              <a:spcBef>
                <a:spcPts val="1200"/>
              </a:spcBef>
              <a:spcAft>
                <a:spcPts val="0"/>
              </a:spcAft>
              <a:buNone/>
            </a:pPr>
            <a:r>
              <a:rPr lang="en" sz="1100">
                <a:solidFill>
                  <a:schemeClr val="dk1"/>
                </a:solidFill>
              </a:rPr>
              <a:t>Finally, the model was trained with 100 epochs and a batch size of 2048</a:t>
            </a:r>
            <a:endParaRPr sz="1100">
              <a:solidFill>
                <a:schemeClr val="dk1"/>
              </a:solidFill>
            </a:endParaRPr>
          </a:p>
          <a:p>
            <a:pPr indent="0" lvl="0" marL="0" rtl="0" algn="l">
              <a:spcBef>
                <a:spcPts val="1200"/>
              </a:spcBef>
              <a:spcAft>
                <a:spcPts val="1200"/>
              </a:spcAft>
              <a:buNone/>
            </a:pPr>
            <a:r>
              <a:rPr lang="en" sz="1100">
                <a:solidFill>
                  <a:schemeClr val="dk1"/>
                </a:solidFill>
              </a:rPr>
              <a:t>Later, after experimentation with batch sizes, it was foua batch size of 128 yielded images which were less blurry and thus more similar to the source image</a:t>
            </a:r>
            <a:endParaRPr sz="1100">
              <a:solidFill>
                <a:schemeClr val="dk1"/>
              </a:solidFill>
            </a:endParaRPr>
          </a:p>
        </p:txBody>
      </p:sp>
      <p:pic>
        <p:nvPicPr>
          <p:cNvPr id="155" name="Google Shape;155;p25"/>
          <p:cNvPicPr preferRelativeResize="0"/>
          <p:nvPr/>
        </p:nvPicPr>
        <p:blipFill>
          <a:blip r:embed="rId3">
            <a:alphaModFix/>
          </a:blip>
          <a:stretch>
            <a:fillRect/>
          </a:stretch>
        </p:blipFill>
        <p:spPr>
          <a:xfrm>
            <a:off x="3517275" y="1424025"/>
            <a:ext cx="5422800" cy="341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237200" y="4420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Loss Plot</a:t>
            </a:r>
            <a:endParaRPr/>
          </a:p>
        </p:txBody>
      </p:sp>
      <p:pic>
        <p:nvPicPr>
          <p:cNvPr id="161" name="Google Shape;161;p26"/>
          <p:cNvPicPr preferRelativeResize="0"/>
          <p:nvPr/>
        </p:nvPicPr>
        <p:blipFill>
          <a:blip r:embed="rId3">
            <a:alphaModFix/>
          </a:blip>
          <a:stretch>
            <a:fillRect/>
          </a:stretch>
        </p:blipFill>
        <p:spPr>
          <a:xfrm>
            <a:off x="529672" y="1719900"/>
            <a:ext cx="3938926" cy="3010350"/>
          </a:xfrm>
          <a:prstGeom prst="rect">
            <a:avLst/>
          </a:prstGeom>
          <a:noFill/>
          <a:ln>
            <a:noFill/>
          </a:ln>
        </p:spPr>
      </p:pic>
      <p:pic>
        <p:nvPicPr>
          <p:cNvPr id="162" name="Google Shape;162;p26"/>
          <p:cNvPicPr preferRelativeResize="0"/>
          <p:nvPr/>
        </p:nvPicPr>
        <p:blipFill>
          <a:blip r:embed="rId4">
            <a:alphaModFix/>
          </a:blip>
          <a:stretch>
            <a:fillRect/>
          </a:stretch>
        </p:blipFill>
        <p:spPr>
          <a:xfrm>
            <a:off x="6115075" y="1719900"/>
            <a:ext cx="2316175" cy="2692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68" name="Google Shape;168;p27"/>
          <p:cNvPicPr preferRelativeResize="0"/>
          <p:nvPr/>
        </p:nvPicPr>
        <p:blipFill>
          <a:blip r:embed="rId3">
            <a:alphaModFix/>
          </a:blip>
          <a:stretch>
            <a:fillRect/>
          </a:stretch>
        </p:blipFill>
        <p:spPr>
          <a:xfrm>
            <a:off x="1463238" y="1761551"/>
            <a:ext cx="6217574" cy="277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3114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Conclusions/Future Work</a:t>
            </a:r>
            <a:endParaRPr/>
          </a:p>
        </p:txBody>
      </p:sp>
      <p:sp>
        <p:nvSpPr>
          <p:cNvPr id="174" name="Google Shape;174;p28"/>
          <p:cNvSpPr txBox="1"/>
          <p:nvPr>
            <p:ph idx="1" type="body"/>
          </p:nvPr>
        </p:nvSpPr>
        <p:spPr>
          <a:xfrm>
            <a:off x="228775" y="1422800"/>
            <a:ext cx="8520600" cy="3076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100">
                <a:solidFill>
                  <a:srgbClr val="000000"/>
                </a:solidFill>
                <a:latin typeface="Arial"/>
                <a:ea typeface="Arial"/>
                <a:cs typeface="Arial"/>
                <a:sym typeface="Arial"/>
              </a:rPr>
              <a:t>Overall, the results are decent. The output images could be </a:t>
            </a:r>
            <a:r>
              <a:rPr lang="en" sz="1100">
                <a:solidFill>
                  <a:srgbClr val="000000"/>
                </a:solidFill>
                <a:latin typeface="Arial"/>
                <a:ea typeface="Arial"/>
                <a:cs typeface="Arial"/>
                <a:sym typeface="Arial"/>
              </a:rPr>
              <a:t>more</a:t>
            </a:r>
            <a:r>
              <a:rPr lang="en" sz="1100">
                <a:solidFill>
                  <a:srgbClr val="000000"/>
                </a:solidFill>
                <a:latin typeface="Arial"/>
                <a:ea typeface="Arial"/>
                <a:cs typeface="Arial"/>
                <a:sym typeface="Arial"/>
              </a:rPr>
              <a:t> clear, and we think results could be improved in several ways: </a:t>
            </a:r>
            <a:endParaRPr sz="1100">
              <a:solidFill>
                <a:srgbClr val="000000"/>
              </a:solidFill>
              <a:latin typeface="Arial"/>
              <a:ea typeface="Arial"/>
              <a:cs typeface="Arial"/>
              <a:sym typeface="Arial"/>
            </a:endParaRPr>
          </a:p>
          <a:p>
            <a:pPr indent="45720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 larger dataset is always helpful.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use of a Generative Adversarial Network may produce better results, especially when combined with machine learning in-painting techniques.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terms of Future Work, the model could be combined with an AI Eye Tracking system to render only the portion of the image the user is looking at in full resolution. The following Shadertoy [Meng, https://www.shadertoy.com/view/lsdfWn] is a good representation of the full scope of Foveated Rendering, although it uses a different method than machine learning.</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20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3114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work distribution</a:t>
            </a:r>
            <a:endParaRPr/>
          </a:p>
        </p:txBody>
      </p:sp>
      <p:sp>
        <p:nvSpPr>
          <p:cNvPr id="180" name="Google Shape;180;p29"/>
          <p:cNvSpPr txBox="1"/>
          <p:nvPr>
            <p:ph idx="1" type="body"/>
          </p:nvPr>
        </p:nvSpPr>
        <p:spPr>
          <a:xfrm>
            <a:off x="252475" y="1908425"/>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t>ARJUN: Research and GitHub Maintenance</a:t>
            </a:r>
            <a:endParaRPr sz="2900"/>
          </a:p>
          <a:p>
            <a:pPr indent="0" lvl="0" marL="0" rtl="0" algn="l">
              <a:spcBef>
                <a:spcPts val="1200"/>
              </a:spcBef>
              <a:spcAft>
                <a:spcPts val="0"/>
              </a:spcAft>
              <a:buNone/>
            </a:pPr>
            <a:r>
              <a:rPr lang="en" sz="2900"/>
              <a:t>DIETRICH: Image transformation and sampling</a:t>
            </a:r>
            <a:endParaRPr sz="2900"/>
          </a:p>
          <a:p>
            <a:pPr indent="0" lvl="0" marL="0" rtl="0" algn="l">
              <a:spcBef>
                <a:spcPts val="1200"/>
              </a:spcBef>
              <a:spcAft>
                <a:spcPts val="1200"/>
              </a:spcAft>
              <a:buNone/>
            </a:pPr>
            <a:r>
              <a:rPr lang="en" sz="2900"/>
              <a:t>SCOTT: GAN and Autoencoder research and development</a:t>
            </a:r>
            <a:endParaRPr sz="2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50" y="831175"/>
            <a:ext cx="53349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GITHUB</a:t>
            </a:r>
            <a:endParaRPr/>
          </a:p>
        </p:txBody>
      </p:sp>
      <p:sp>
        <p:nvSpPr>
          <p:cNvPr id="186" name="Google Shape;186;p30"/>
          <p:cNvSpPr txBox="1"/>
          <p:nvPr>
            <p:ph idx="1" type="body"/>
          </p:nvPr>
        </p:nvSpPr>
        <p:spPr>
          <a:xfrm>
            <a:off x="311700" y="2121425"/>
            <a:ext cx="8417700" cy="183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500">
                <a:solidFill>
                  <a:schemeClr val="lt1"/>
                </a:solidFill>
              </a:rPr>
              <a:t>GITHUB: </a:t>
            </a:r>
            <a:r>
              <a:rPr lang="en" sz="2500" u="sng">
                <a:solidFill>
                  <a:schemeClr val="hlink"/>
                </a:solidFill>
                <a:hlinkClick r:id="rId3"/>
              </a:rPr>
              <a:t>https://github.com/sme1d1/Foveated_Rendering</a:t>
            </a:r>
            <a:endParaRPr sz="2500">
              <a:solidFill>
                <a:schemeClr val="lt1"/>
              </a:solidFill>
            </a:endParaRPr>
          </a:p>
          <a:p>
            <a:pPr indent="0" lvl="0" marL="0" rtl="0" algn="l">
              <a:lnSpc>
                <a:spcPct val="100000"/>
              </a:lnSpc>
              <a:spcBef>
                <a:spcPts val="0"/>
              </a:spcBef>
              <a:spcAft>
                <a:spcPts val="0"/>
              </a:spcAft>
              <a:buNone/>
            </a:pPr>
            <a:r>
              <a:t/>
            </a:r>
            <a:endParaRPr sz="2500">
              <a:solidFill>
                <a:schemeClr val="lt1"/>
              </a:solidFill>
            </a:endParaRPr>
          </a:p>
          <a:p>
            <a:pPr indent="0" lvl="0" marL="0" rtl="0" algn="l">
              <a:lnSpc>
                <a:spcPct val="100000"/>
              </a:lnSpc>
              <a:spcBef>
                <a:spcPts val="0"/>
              </a:spcBef>
              <a:spcAft>
                <a:spcPts val="0"/>
              </a:spcAft>
              <a:buNone/>
            </a:pPr>
            <a:r>
              <a:rPr lang="en" sz="2500">
                <a:solidFill>
                  <a:schemeClr val="lt1"/>
                </a:solidFill>
              </a:rPr>
              <a:t>Increment 3 Wiki: </a:t>
            </a:r>
            <a:endParaRPr sz="2500">
              <a:solidFill>
                <a:schemeClr val="lt1"/>
              </a:solidFill>
            </a:endParaRPr>
          </a:p>
          <a:p>
            <a:pPr indent="0" lvl="0" marL="0" rtl="0" algn="l">
              <a:lnSpc>
                <a:spcPct val="100000"/>
              </a:lnSpc>
              <a:spcBef>
                <a:spcPts val="0"/>
              </a:spcBef>
              <a:spcAft>
                <a:spcPts val="0"/>
              </a:spcAft>
              <a:buNone/>
            </a:pPr>
            <a:r>
              <a:rPr lang="en" sz="1800" u="sng">
                <a:solidFill>
                  <a:schemeClr val="hlink"/>
                </a:solidFill>
                <a:hlinkClick r:id="rId4"/>
              </a:rPr>
              <a:t>https://github.com/sme1d1/Foveated_Rendering/wiki/Increment3---Code-Review</a:t>
            </a:r>
            <a:endParaRPr sz="18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50" y="831175"/>
            <a:ext cx="53349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VIDEO</a:t>
            </a:r>
            <a:endParaRPr/>
          </a:p>
        </p:txBody>
      </p:sp>
      <p:sp>
        <p:nvSpPr>
          <p:cNvPr id="192" name="Google Shape;192;p31"/>
          <p:cNvSpPr txBox="1"/>
          <p:nvPr>
            <p:ph idx="1" type="body"/>
          </p:nvPr>
        </p:nvSpPr>
        <p:spPr>
          <a:xfrm>
            <a:off x="1488050" y="2425500"/>
            <a:ext cx="7105500" cy="127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500" u="sng">
                <a:solidFill>
                  <a:schemeClr val="hlink"/>
                </a:solidFill>
                <a:hlinkClick r:id="rId3"/>
              </a:rPr>
              <a:t>https://youtu.be/sk8KLYn9ua0</a:t>
            </a:r>
            <a:endParaRPr sz="25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Team Members	</a:t>
            </a:r>
            <a:endParaRPr sz="3500"/>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444500" lvl="0" marL="457200" rtl="0" algn="l">
              <a:spcBef>
                <a:spcPts val="0"/>
              </a:spcBef>
              <a:spcAft>
                <a:spcPts val="0"/>
              </a:spcAft>
              <a:buClr>
                <a:schemeClr val="accent1"/>
              </a:buClr>
              <a:buSzPts val="3400"/>
              <a:buFont typeface="Arial"/>
              <a:buChar char="●"/>
            </a:pPr>
            <a:r>
              <a:rPr lang="en" sz="3400">
                <a:solidFill>
                  <a:schemeClr val="accent1"/>
                </a:solidFill>
                <a:latin typeface="Arial"/>
                <a:ea typeface="Arial"/>
                <a:cs typeface="Arial"/>
                <a:sym typeface="Arial"/>
              </a:rPr>
              <a:t>Dietrich Kruse</a:t>
            </a:r>
            <a:endParaRPr sz="3400">
              <a:solidFill>
                <a:schemeClr val="accent1"/>
              </a:solidFill>
              <a:latin typeface="Arial"/>
              <a:ea typeface="Arial"/>
              <a:cs typeface="Arial"/>
              <a:sym typeface="Arial"/>
            </a:endParaRPr>
          </a:p>
          <a:p>
            <a:pPr indent="-444500" lvl="0" marL="457200" rtl="0" algn="l">
              <a:spcBef>
                <a:spcPts val="0"/>
              </a:spcBef>
              <a:spcAft>
                <a:spcPts val="0"/>
              </a:spcAft>
              <a:buClr>
                <a:schemeClr val="accent1"/>
              </a:buClr>
              <a:buSzPts val="3400"/>
              <a:buFont typeface="Arial"/>
              <a:buChar char="●"/>
            </a:pPr>
            <a:r>
              <a:rPr lang="en" sz="3400">
                <a:solidFill>
                  <a:schemeClr val="accent1"/>
                </a:solidFill>
                <a:latin typeface="Arial"/>
                <a:ea typeface="Arial"/>
                <a:cs typeface="Arial"/>
                <a:sym typeface="Arial"/>
              </a:rPr>
              <a:t>Mallikarjun Edara</a:t>
            </a:r>
            <a:endParaRPr sz="3400">
              <a:solidFill>
                <a:schemeClr val="accent1"/>
              </a:solidFill>
              <a:latin typeface="Arial"/>
              <a:ea typeface="Arial"/>
              <a:cs typeface="Arial"/>
              <a:sym typeface="Arial"/>
            </a:endParaRPr>
          </a:p>
          <a:p>
            <a:pPr indent="-444500" lvl="0" marL="457200" rtl="0" algn="l">
              <a:spcBef>
                <a:spcPts val="0"/>
              </a:spcBef>
              <a:spcAft>
                <a:spcPts val="0"/>
              </a:spcAft>
              <a:buClr>
                <a:schemeClr val="accent1"/>
              </a:buClr>
              <a:buSzPts val="3400"/>
              <a:buFont typeface="Arial"/>
              <a:buChar char="●"/>
            </a:pPr>
            <a:r>
              <a:rPr lang="en" sz="3400">
                <a:solidFill>
                  <a:schemeClr val="accent1"/>
                </a:solidFill>
                <a:latin typeface="Arial"/>
                <a:ea typeface="Arial"/>
                <a:cs typeface="Arial"/>
                <a:sym typeface="Arial"/>
              </a:rPr>
              <a:t>Scott McElfresh</a:t>
            </a:r>
            <a:endParaRPr sz="3400">
              <a:solidFill>
                <a:schemeClr val="accen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492525" y="2985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98" name="Google Shape;198;p32"/>
          <p:cNvSpPr txBox="1"/>
          <p:nvPr/>
        </p:nvSpPr>
        <p:spPr>
          <a:xfrm>
            <a:off x="-291050" y="721325"/>
            <a:ext cx="9144000" cy="5432100"/>
          </a:xfrm>
          <a:prstGeom prst="rect">
            <a:avLst/>
          </a:prstGeom>
          <a:noFill/>
          <a:ln>
            <a:noFill/>
          </a:ln>
        </p:spPr>
        <p:txBody>
          <a:bodyPr anchorCtr="0" anchor="t" bIns="91425" lIns="91425" spcFirstLastPara="1" rIns="91425" wrap="square" tIns="91425">
            <a:spAutoFit/>
          </a:bodyPr>
          <a:lstStyle/>
          <a:p>
            <a:pPr indent="-457200" lvl="0" marL="457200" rtl="0" algn="l">
              <a:lnSpc>
                <a:spcPct val="200000"/>
              </a:lnSpc>
              <a:spcBef>
                <a:spcPts val="1200"/>
              </a:spcBef>
              <a:spcAft>
                <a:spcPts val="0"/>
              </a:spcAft>
              <a:buNone/>
            </a:pPr>
            <a:r>
              <a:t/>
            </a:r>
            <a:endParaRPr sz="1100"/>
          </a:p>
          <a:p>
            <a:pPr indent="-190500" lvl="0" marL="990600" rtl="0" algn="l">
              <a:lnSpc>
                <a:spcPct val="162500"/>
              </a:lnSpc>
              <a:spcBef>
                <a:spcPts val="1200"/>
              </a:spcBef>
              <a:spcAft>
                <a:spcPts val="0"/>
              </a:spcAft>
              <a:buNone/>
            </a:pPr>
            <a:r>
              <a:rPr lang="en" sz="1000">
                <a:solidFill>
                  <a:srgbClr val="777777"/>
                </a:solidFill>
              </a:rPr>
              <a:t>Brownlee Jason. 2019</a:t>
            </a:r>
            <a:r>
              <a:rPr lang="en" sz="1000">
                <a:solidFill>
                  <a:srgbClr val="777777"/>
                </a:solidFill>
              </a:rPr>
              <a:t>. How to develop a generative adversarial network for an minst handwritten digits from scratch in keras</a:t>
            </a:r>
            <a:r>
              <a:rPr lang="en" sz="1000">
                <a:solidFill>
                  <a:srgbClr val="777777"/>
                </a:solidFill>
              </a:rPr>
              <a:t>. </a:t>
            </a:r>
            <a:r>
              <a:rPr lang="en" sz="1000">
                <a:solidFill>
                  <a:srgbClr val="777777"/>
                </a:solidFill>
              </a:rPr>
              <a:t>Am J Ve</a:t>
            </a:r>
            <a:r>
              <a:rPr lang="en" sz="1000">
                <a:solidFill>
                  <a:srgbClr val="777777"/>
                </a:solidFill>
              </a:rPr>
              <a:t>t Res. 62(11):1812–1817.</a:t>
            </a:r>
            <a:endParaRPr sz="1000">
              <a:solidFill>
                <a:srgbClr val="777777"/>
              </a:solidFill>
            </a:endParaRPr>
          </a:p>
          <a:p>
            <a:pPr indent="-190500" lvl="0" marL="990600" rtl="0" algn="l">
              <a:lnSpc>
                <a:spcPct val="162500"/>
              </a:lnSpc>
              <a:spcBef>
                <a:spcPts val="500"/>
              </a:spcBef>
              <a:spcAft>
                <a:spcPts val="0"/>
              </a:spcAft>
              <a:buNone/>
            </a:pPr>
            <a:r>
              <a:rPr lang="en" sz="1000">
                <a:solidFill>
                  <a:srgbClr val="777777"/>
                </a:solidFill>
              </a:rPr>
              <a:t>(Jason Brownlee 2019)</a:t>
            </a:r>
            <a:endParaRPr sz="1000"/>
          </a:p>
          <a:p>
            <a:pPr indent="-190500" lvl="0" marL="990600" rtl="0" algn="l">
              <a:lnSpc>
                <a:spcPct val="162500"/>
              </a:lnSpc>
              <a:spcBef>
                <a:spcPts val="500"/>
              </a:spcBef>
              <a:spcAft>
                <a:spcPts val="0"/>
              </a:spcAft>
              <a:buNone/>
            </a:pPr>
            <a:r>
              <a:rPr lang="en" sz="1000">
                <a:solidFill>
                  <a:srgbClr val="777777"/>
                </a:solidFill>
              </a:rPr>
              <a:t>Cheuk Yiu Ip, Adil M¸David L, Amitabh V. 2009. </a:t>
            </a:r>
            <a:r>
              <a:rPr lang="en" sz="1000">
                <a:solidFill>
                  <a:srgbClr val="777777"/>
                </a:solidFill>
              </a:rPr>
              <a:t>PixelPie: Maximal Poisson-disk Sampling with Rasterization</a:t>
            </a:r>
            <a:r>
              <a:rPr lang="en" sz="1000"/>
              <a:t>.</a:t>
            </a:r>
            <a:r>
              <a:rPr lang="en" sz="1000">
                <a:solidFill>
                  <a:srgbClr val="777777"/>
                </a:solidFill>
              </a:rPr>
              <a:t>Nvidia Research</a:t>
            </a:r>
            <a:r>
              <a:rPr lang="en" sz="1000">
                <a:solidFill>
                  <a:srgbClr val="777777"/>
                </a:solidFill>
              </a:rPr>
              <a:t>. 9(1):49–58.</a:t>
            </a:r>
            <a:endParaRPr sz="1000">
              <a:solidFill>
                <a:srgbClr val="777777"/>
              </a:solidFill>
            </a:endParaRPr>
          </a:p>
          <a:p>
            <a:pPr indent="-190500" lvl="0" marL="990600" rtl="0" algn="l">
              <a:lnSpc>
                <a:spcPct val="162500"/>
              </a:lnSpc>
              <a:spcBef>
                <a:spcPts val="500"/>
              </a:spcBef>
              <a:spcAft>
                <a:spcPts val="0"/>
              </a:spcAft>
              <a:buNone/>
            </a:pPr>
            <a:r>
              <a:rPr lang="en" sz="1000">
                <a:solidFill>
                  <a:srgbClr val="777777"/>
                </a:solidFill>
              </a:rPr>
              <a:t>(Cheuk et al. 2009)</a:t>
            </a:r>
            <a:endParaRPr sz="1000">
              <a:solidFill>
                <a:srgbClr val="777777"/>
              </a:solidFill>
            </a:endParaRPr>
          </a:p>
          <a:p>
            <a:pPr indent="-190500" lvl="0" marL="990600" rtl="0" algn="l">
              <a:lnSpc>
                <a:spcPct val="162500"/>
              </a:lnSpc>
              <a:spcBef>
                <a:spcPts val="500"/>
              </a:spcBef>
              <a:spcAft>
                <a:spcPts val="0"/>
              </a:spcAft>
              <a:buNone/>
            </a:pPr>
            <a:r>
              <a:rPr lang="en" sz="1000">
                <a:solidFill>
                  <a:srgbClr val="777777"/>
                </a:solidFill>
              </a:rPr>
              <a:t>Brownlee Jason. 2019.A Gentle introduction to Generative Adversarial Networks(GANs). Am J Vet Res. 62(11):1812–1817.</a:t>
            </a:r>
            <a:endParaRPr sz="1000">
              <a:solidFill>
                <a:srgbClr val="777777"/>
              </a:solidFill>
            </a:endParaRPr>
          </a:p>
          <a:p>
            <a:pPr indent="-190500" lvl="0" marL="990600" rtl="0" algn="l">
              <a:lnSpc>
                <a:spcPct val="162500"/>
              </a:lnSpc>
              <a:spcBef>
                <a:spcPts val="500"/>
              </a:spcBef>
              <a:spcAft>
                <a:spcPts val="0"/>
              </a:spcAft>
              <a:buNone/>
            </a:pPr>
            <a:r>
              <a:rPr lang="en" sz="1000">
                <a:solidFill>
                  <a:srgbClr val="777777"/>
                </a:solidFill>
              </a:rPr>
              <a:t>(Jason Brownlee 2019)</a:t>
            </a:r>
            <a:endParaRPr sz="1000">
              <a:solidFill>
                <a:srgbClr val="777777"/>
              </a:solidFill>
            </a:endParaRPr>
          </a:p>
          <a:p>
            <a:pPr indent="-190500" lvl="0" marL="990600" rtl="0" algn="l">
              <a:lnSpc>
                <a:spcPct val="162500"/>
              </a:lnSpc>
              <a:spcBef>
                <a:spcPts val="500"/>
              </a:spcBef>
              <a:spcAft>
                <a:spcPts val="0"/>
              </a:spcAft>
              <a:buNone/>
            </a:pPr>
            <a:r>
              <a:rPr lang="en" sz="1000">
                <a:solidFill>
                  <a:srgbClr val="777777"/>
                </a:solidFill>
              </a:rPr>
              <a:t>Brownlee Jason. 2019.How to Train a Progressive Growing GAN in Keras for Synthesizing Faces. Am J Vet Res. 62(11):1812–1817.</a:t>
            </a:r>
            <a:endParaRPr sz="1000">
              <a:solidFill>
                <a:srgbClr val="777777"/>
              </a:solidFill>
            </a:endParaRPr>
          </a:p>
          <a:p>
            <a:pPr indent="-190500" lvl="0" marL="990600" rtl="0" algn="l">
              <a:lnSpc>
                <a:spcPct val="162500"/>
              </a:lnSpc>
              <a:spcBef>
                <a:spcPts val="500"/>
              </a:spcBef>
              <a:spcAft>
                <a:spcPts val="0"/>
              </a:spcAft>
              <a:buNone/>
            </a:pPr>
            <a:r>
              <a:rPr lang="en" sz="1000">
                <a:solidFill>
                  <a:srgbClr val="777777"/>
                </a:solidFill>
              </a:rPr>
              <a:t>(Jason Brownlee 2019)</a:t>
            </a:r>
            <a:endParaRPr sz="1000">
              <a:solidFill>
                <a:srgbClr val="777777"/>
              </a:solidFill>
            </a:endParaRPr>
          </a:p>
          <a:p>
            <a:pPr indent="-190500" lvl="0" marL="990600" rtl="0" algn="l">
              <a:lnSpc>
                <a:spcPct val="162500"/>
              </a:lnSpc>
              <a:spcBef>
                <a:spcPts val="500"/>
              </a:spcBef>
              <a:spcAft>
                <a:spcPts val="0"/>
              </a:spcAft>
              <a:buNone/>
            </a:pPr>
            <a:r>
              <a:rPr lang="en" sz="1000">
                <a:solidFill>
                  <a:srgbClr val="777777"/>
                </a:solidFill>
              </a:rPr>
              <a:t>Anton S. K, Anton S, Thomas L , Mikhail O, Todd G, and Gizem R.DeepFovea: Neural Reconstruction for Foveated Rendering and Video Compression using Learned Statistics of Natural Videos.Facebook Reality Labs</a:t>
            </a:r>
            <a:endParaRPr sz="1000">
              <a:solidFill>
                <a:srgbClr val="777777"/>
              </a:solidFill>
            </a:endParaRPr>
          </a:p>
          <a:p>
            <a:pPr indent="-190500" lvl="0" marL="990600" rtl="0" algn="l">
              <a:lnSpc>
                <a:spcPct val="162500"/>
              </a:lnSpc>
              <a:spcBef>
                <a:spcPts val="500"/>
              </a:spcBef>
              <a:spcAft>
                <a:spcPts val="0"/>
              </a:spcAft>
              <a:buNone/>
            </a:pPr>
            <a:r>
              <a:rPr lang="en" sz="1000">
                <a:solidFill>
                  <a:srgbClr val="777777"/>
                </a:solidFill>
              </a:rPr>
              <a:t>(Anton et al.2019)</a:t>
            </a:r>
            <a:endParaRPr sz="1000">
              <a:solidFill>
                <a:srgbClr val="777777"/>
              </a:solidFill>
            </a:endParaRPr>
          </a:p>
          <a:p>
            <a:pPr indent="-190500" lvl="0" marL="990600" rtl="0" algn="l">
              <a:lnSpc>
                <a:spcPct val="162500"/>
              </a:lnSpc>
              <a:spcBef>
                <a:spcPts val="500"/>
              </a:spcBef>
              <a:spcAft>
                <a:spcPts val="0"/>
              </a:spcAft>
              <a:buNone/>
            </a:pPr>
            <a:r>
              <a:rPr lang="en" sz="1000">
                <a:solidFill>
                  <a:srgbClr val="777777"/>
                </a:solidFill>
              </a:rPr>
              <a:t>Meng, Xiaoxu. 2018. Kernel Foveated Rendering. University of Maryland, College Park</a:t>
            </a:r>
            <a:endParaRPr sz="1000">
              <a:solidFill>
                <a:srgbClr val="777777"/>
              </a:solidFill>
            </a:endParaRPr>
          </a:p>
          <a:p>
            <a:pPr indent="-190500" lvl="0" marL="990600" rtl="0" algn="l">
              <a:lnSpc>
                <a:spcPct val="162500"/>
              </a:lnSpc>
              <a:spcBef>
                <a:spcPts val="500"/>
              </a:spcBef>
              <a:spcAft>
                <a:spcPts val="0"/>
              </a:spcAft>
              <a:buNone/>
            </a:pPr>
            <a:r>
              <a:t/>
            </a:r>
            <a:endParaRPr sz="1000">
              <a:solidFill>
                <a:srgbClr val="777777"/>
              </a:solidFill>
            </a:endParaRPr>
          </a:p>
          <a:p>
            <a:pPr indent="-190500" lvl="0" marL="990600" rtl="0" algn="l">
              <a:lnSpc>
                <a:spcPct val="162500"/>
              </a:lnSpc>
              <a:spcBef>
                <a:spcPts val="500"/>
              </a:spcBef>
              <a:spcAft>
                <a:spcPts val="0"/>
              </a:spcAft>
              <a:buNone/>
            </a:pPr>
            <a:r>
              <a:t/>
            </a:r>
            <a:endParaRPr sz="1000">
              <a:solidFill>
                <a:srgbClr val="777777"/>
              </a:solidFill>
            </a:endParaRPr>
          </a:p>
          <a:p>
            <a:pPr indent="-190500" lvl="0" marL="990600" rtl="0" algn="l">
              <a:lnSpc>
                <a:spcPct val="162500"/>
              </a:lnSpc>
              <a:spcBef>
                <a:spcPts val="500"/>
              </a:spcBef>
              <a:spcAft>
                <a:spcPts val="500"/>
              </a:spcAft>
              <a:buNone/>
            </a:pPr>
            <a:r>
              <a:t/>
            </a:r>
            <a:endParaRPr b="1" sz="1100" u="sng">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nvSpPr>
        <p:spPr>
          <a:xfrm>
            <a:off x="224400" y="1428325"/>
            <a:ext cx="86952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There is a considerable amount of r</a:t>
            </a:r>
            <a:r>
              <a:rPr lang="en" sz="1700">
                <a:latin typeface="Roboto"/>
                <a:ea typeface="Roboto"/>
                <a:cs typeface="Roboto"/>
                <a:sym typeface="Roboto"/>
              </a:rPr>
              <a:t>esearch being done to reduce the computational cost of rendering, especially in video games. For instance, Nvidia released their Deep Learning Super Sampling (DLSS) technology in 2020.</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DLSS uses machine learning to upsample a low resolution frame to a higher resolution like 4k or 8k. Nvidia boasts insane performance increases (+70% in Call of Duty: Warzone) when using DLSS.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In terms of VR/AR/XR, the devices must render the same image twice (one for each eye) per frame. High performance PC’s have the capabilities to render these, but for XR to reach mass adoption standalone devices will need to be able to render the same level of graphics without connection to a computer.</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Team Fovea focused on a technique called Foveated Rendering to increase rendering performance.</a:t>
            </a:r>
            <a:endParaRPr sz="1700">
              <a:latin typeface="Roboto"/>
              <a:ea typeface="Roboto"/>
              <a:cs typeface="Roboto"/>
              <a:sym typeface="Roboto"/>
            </a:endParaRPr>
          </a:p>
        </p:txBody>
      </p:sp>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582325" y="1468000"/>
            <a:ext cx="79794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Our eyes only render </a:t>
            </a:r>
            <a:r>
              <a:rPr lang="en" sz="1800">
                <a:latin typeface="Roboto"/>
                <a:ea typeface="Roboto"/>
                <a:cs typeface="Roboto"/>
                <a:sym typeface="Roboto"/>
              </a:rPr>
              <a:t>what the center of the retina, or the fovea, is pointed at in full resolution. The rest of your vision is mostly generated by the brain.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Foveated rendering is a technique that applies the same theory to the rendering process, reducing the rendering workload.</a:t>
            </a:r>
            <a:endParaRPr sz="1800">
              <a:latin typeface="Roboto"/>
              <a:ea typeface="Roboto"/>
              <a:cs typeface="Roboto"/>
              <a:sym typeface="Roboto"/>
            </a:endParaRPr>
          </a:p>
        </p:txBody>
      </p:sp>
      <p:pic>
        <p:nvPicPr>
          <p:cNvPr id="83" name="Google Shape;83;p16"/>
          <p:cNvPicPr preferRelativeResize="0"/>
          <p:nvPr/>
        </p:nvPicPr>
        <p:blipFill>
          <a:blip r:embed="rId3">
            <a:alphaModFix/>
          </a:blip>
          <a:stretch>
            <a:fillRect/>
          </a:stretch>
        </p:blipFill>
        <p:spPr>
          <a:xfrm>
            <a:off x="1681450" y="3175225"/>
            <a:ext cx="3641125" cy="1584950"/>
          </a:xfrm>
          <a:prstGeom prst="rect">
            <a:avLst/>
          </a:prstGeom>
          <a:noFill/>
          <a:ln>
            <a:noFill/>
          </a:ln>
        </p:spPr>
      </p:pic>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Foveated Rendering?</a:t>
            </a:r>
            <a:endParaRPr/>
          </a:p>
        </p:txBody>
      </p:sp>
      <p:pic>
        <p:nvPicPr>
          <p:cNvPr id="85" name="Google Shape;85;p16"/>
          <p:cNvPicPr preferRelativeResize="0"/>
          <p:nvPr/>
        </p:nvPicPr>
        <p:blipFill>
          <a:blip r:embed="rId4">
            <a:alphaModFix/>
          </a:blip>
          <a:stretch>
            <a:fillRect/>
          </a:stretch>
        </p:blipFill>
        <p:spPr>
          <a:xfrm>
            <a:off x="5959909" y="3182747"/>
            <a:ext cx="1562316" cy="156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313050" y="248100"/>
            <a:ext cx="85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1" name="Google Shape;91;p17"/>
          <p:cNvSpPr txBox="1"/>
          <p:nvPr/>
        </p:nvSpPr>
        <p:spPr>
          <a:xfrm>
            <a:off x="313050" y="4134875"/>
            <a:ext cx="8092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300">
              <a:latin typeface="Roboto"/>
              <a:ea typeface="Roboto"/>
              <a:cs typeface="Roboto"/>
              <a:sym typeface="Roboto"/>
            </a:endParaRPr>
          </a:p>
        </p:txBody>
      </p:sp>
      <p:sp>
        <p:nvSpPr>
          <p:cNvPr id="92" name="Google Shape;92;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it work?</a:t>
            </a:r>
            <a:endParaRPr/>
          </a:p>
        </p:txBody>
      </p:sp>
      <p:sp>
        <p:nvSpPr>
          <p:cNvPr id="93" name="Google Shape;93;p17"/>
          <p:cNvSpPr txBox="1"/>
          <p:nvPr>
            <p:ph idx="1" type="body"/>
          </p:nvPr>
        </p:nvSpPr>
        <p:spPr>
          <a:xfrm>
            <a:off x="311700" y="1505700"/>
            <a:ext cx="8517900" cy="30762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AutoNum type="arabicPeriod"/>
            </a:pPr>
            <a:r>
              <a:rPr lang="en" sz="1600">
                <a:solidFill>
                  <a:srgbClr val="000000"/>
                </a:solidFill>
              </a:rPr>
              <a:t>Original Image</a:t>
            </a:r>
            <a:endParaRPr sz="1600">
              <a:solidFill>
                <a:srgbClr val="000000"/>
              </a:solidFill>
            </a:endParaRPr>
          </a:p>
          <a:p>
            <a:pPr indent="-330200" lvl="0" marL="457200" rtl="0" algn="l">
              <a:lnSpc>
                <a:spcPct val="100000"/>
              </a:lnSpc>
              <a:spcBef>
                <a:spcPts val="0"/>
              </a:spcBef>
              <a:spcAft>
                <a:spcPts val="0"/>
              </a:spcAft>
              <a:buClr>
                <a:srgbClr val="000000"/>
              </a:buClr>
              <a:buSzPts val="1600"/>
              <a:buAutoNum type="arabicPeriod"/>
            </a:pPr>
            <a:r>
              <a:rPr lang="en" sz="1600">
                <a:solidFill>
                  <a:srgbClr val="000000"/>
                </a:solidFill>
              </a:rPr>
              <a:t>Generate a sparse density pixel distribution centered around a specific point (center of screen for this project). </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AutoNum type="arabicPeriod"/>
            </a:pPr>
            <a:r>
              <a:rPr lang="en" sz="1600">
                <a:solidFill>
                  <a:srgbClr val="000000"/>
                </a:solidFill>
              </a:rPr>
              <a:t>Train autoencoder on sparse images vs. original images</a:t>
            </a:r>
            <a:endParaRPr sz="1600">
              <a:solidFill>
                <a:srgbClr val="000000"/>
              </a:solidFill>
            </a:endParaRPr>
          </a:p>
          <a:p>
            <a:pPr indent="-330200" lvl="0" marL="457200" rtl="0" algn="l">
              <a:lnSpc>
                <a:spcPct val="100000"/>
              </a:lnSpc>
              <a:spcBef>
                <a:spcPts val="0"/>
              </a:spcBef>
              <a:spcAft>
                <a:spcPts val="0"/>
              </a:spcAft>
              <a:buClr>
                <a:srgbClr val="000000"/>
              </a:buClr>
              <a:buSzPts val="1600"/>
              <a:buAutoNum type="arabicPeriod"/>
            </a:pPr>
            <a:r>
              <a:rPr lang="en" sz="1600">
                <a:solidFill>
                  <a:srgbClr val="000000"/>
                </a:solidFill>
              </a:rPr>
              <a:t>Predict output image from sparse input</a:t>
            </a:r>
            <a:endParaRPr/>
          </a:p>
        </p:txBody>
      </p:sp>
      <p:pic>
        <p:nvPicPr>
          <p:cNvPr id="94" name="Google Shape;94;p17"/>
          <p:cNvPicPr preferRelativeResize="0"/>
          <p:nvPr/>
        </p:nvPicPr>
        <p:blipFill>
          <a:blip r:embed="rId3">
            <a:alphaModFix/>
          </a:blip>
          <a:stretch>
            <a:fillRect/>
          </a:stretch>
        </p:blipFill>
        <p:spPr>
          <a:xfrm>
            <a:off x="2784700" y="2400663"/>
            <a:ext cx="3571875" cy="1019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00" name="Google Shape;100;p18"/>
          <p:cNvSpPr txBox="1"/>
          <p:nvPr>
            <p:ph idx="4294967295" type="body"/>
          </p:nvPr>
        </p:nvSpPr>
        <p:spPr>
          <a:xfrm>
            <a:off x="521975" y="1276325"/>
            <a:ext cx="7982100" cy="12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team used the cat directory of the Animal Faces library from Kaggle.</a:t>
            </a:r>
            <a:endParaRPr/>
          </a:p>
          <a:p>
            <a:pPr indent="0" lvl="0" marL="0" rtl="0" algn="l">
              <a:spcBef>
                <a:spcPts val="1200"/>
              </a:spcBef>
              <a:spcAft>
                <a:spcPts val="1200"/>
              </a:spcAft>
              <a:buNone/>
            </a:pPr>
            <a:r>
              <a:rPr lang="en"/>
              <a:t>https://www.kaggle.com/andrewmvd/animal-faces</a:t>
            </a:r>
            <a:endParaRPr/>
          </a:p>
        </p:txBody>
      </p:sp>
      <p:pic>
        <p:nvPicPr>
          <p:cNvPr id="101" name="Google Shape;101;p18"/>
          <p:cNvPicPr preferRelativeResize="0"/>
          <p:nvPr/>
        </p:nvPicPr>
        <p:blipFill>
          <a:blip r:embed="rId3">
            <a:alphaModFix/>
          </a:blip>
          <a:stretch>
            <a:fillRect/>
          </a:stretch>
        </p:blipFill>
        <p:spPr>
          <a:xfrm>
            <a:off x="472738" y="2835900"/>
            <a:ext cx="8198523" cy="117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Conversion</a:t>
            </a:r>
            <a:endParaRPr/>
          </a:p>
        </p:txBody>
      </p:sp>
      <p:sp>
        <p:nvSpPr>
          <p:cNvPr id="107" name="Google Shape;107;p19"/>
          <p:cNvSpPr txBox="1"/>
          <p:nvPr>
            <p:ph idx="1" type="body"/>
          </p:nvPr>
        </p:nvSpPr>
        <p:spPr>
          <a:xfrm>
            <a:off x="311725" y="1615700"/>
            <a:ext cx="3234000" cy="324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accent3"/>
                </a:solidFill>
              </a:rPr>
              <a:t>To generate our compressed image, we first perform a Log-Polar conversion on our image from our image cartesian coordinates. This simulates a fovea at the center of our image.</a:t>
            </a:r>
            <a:endParaRPr sz="1600">
              <a:solidFill>
                <a:schemeClr val="accent3"/>
              </a:solidFill>
            </a:endParaRPr>
          </a:p>
        </p:txBody>
      </p:sp>
      <p:pic>
        <p:nvPicPr>
          <p:cNvPr id="108" name="Google Shape;108;p19"/>
          <p:cNvPicPr preferRelativeResize="0"/>
          <p:nvPr/>
        </p:nvPicPr>
        <p:blipFill>
          <a:blip r:embed="rId3">
            <a:alphaModFix/>
          </a:blip>
          <a:stretch>
            <a:fillRect/>
          </a:stretch>
        </p:blipFill>
        <p:spPr>
          <a:xfrm>
            <a:off x="3971075" y="290325"/>
            <a:ext cx="4629150" cy="1600200"/>
          </a:xfrm>
          <a:prstGeom prst="rect">
            <a:avLst/>
          </a:prstGeom>
          <a:noFill/>
          <a:ln>
            <a:noFill/>
          </a:ln>
        </p:spPr>
      </p:pic>
      <p:pic>
        <p:nvPicPr>
          <p:cNvPr id="109" name="Google Shape;109;p19"/>
          <p:cNvPicPr preferRelativeResize="0"/>
          <p:nvPr/>
        </p:nvPicPr>
        <p:blipFill>
          <a:blip r:embed="rId4">
            <a:alphaModFix/>
          </a:blip>
          <a:stretch>
            <a:fillRect/>
          </a:stretch>
        </p:blipFill>
        <p:spPr>
          <a:xfrm>
            <a:off x="314238" y="3770150"/>
            <a:ext cx="3228975" cy="1085850"/>
          </a:xfrm>
          <a:prstGeom prst="rect">
            <a:avLst/>
          </a:prstGeom>
          <a:noFill/>
          <a:ln>
            <a:noFill/>
          </a:ln>
        </p:spPr>
      </p:pic>
      <p:pic>
        <p:nvPicPr>
          <p:cNvPr id="110" name="Google Shape;110;p19"/>
          <p:cNvPicPr preferRelativeResize="0"/>
          <p:nvPr/>
        </p:nvPicPr>
        <p:blipFill>
          <a:blip r:embed="rId5">
            <a:alphaModFix/>
          </a:blip>
          <a:stretch>
            <a:fillRect/>
          </a:stretch>
        </p:blipFill>
        <p:spPr>
          <a:xfrm>
            <a:off x="4338300" y="2403475"/>
            <a:ext cx="4029075" cy="211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Pixel Density Distribution</a:t>
            </a:r>
            <a:endParaRPr/>
          </a:p>
        </p:txBody>
      </p:sp>
      <p:sp>
        <p:nvSpPr>
          <p:cNvPr id="116" name="Google Shape;116;p20"/>
          <p:cNvSpPr txBox="1"/>
          <p:nvPr>
            <p:ph idx="1" type="body"/>
          </p:nvPr>
        </p:nvSpPr>
        <p:spPr>
          <a:xfrm>
            <a:off x="311725" y="1795450"/>
            <a:ext cx="3234900" cy="268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accent3"/>
                </a:solidFill>
              </a:rPr>
              <a:t>After the Log-Polar conversion, the pixel density distribution will be created using an </a:t>
            </a:r>
            <a:r>
              <a:rPr lang="en" sz="1600">
                <a:solidFill>
                  <a:schemeClr val="accent3"/>
                </a:solidFill>
              </a:rPr>
              <a:t>inverse </a:t>
            </a:r>
            <a:r>
              <a:rPr lang="en" sz="1600">
                <a:solidFill>
                  <a:schemeClr val="accent3"/>
                </a:solidFill>
              </a:rPr>
              <a:t>exponential distribution</a:t>
            </a:r>
            <a:r>
              <a:rPr lang="en" sz="1600">
                <a:solidFill>
                  <a:schemeClr val="accent3"/>
                </a:solidFill>
              </a:rPr>
              <a:t> to assign density values to each column of the warped image.</a:t>
            </a:r>
            <a:endParaRPr sz="1600">
              <a:solidFill>
                <a:schemeClr val="accent3"/>
              </a:solidFill>
            </a:endParaRPr>
          </a:p>
        </p:txBody>
      </p:sp>
      <p:pic>
        <p:nvPicPr>
          <p:cNvPr id="117" name="Google Shape;117;p20"/>
          <p:cNvPicPr preferRelativeResize="0"/>
          <p:nvPr/>
        </p:nvPicPr>
        <p:blipFill>
          <a:blip r:embed="rId3">
            <a:alphaModFix/>
          </a:blip>
          <a:stretch>
            <a:fillRect/>
          </a:stretch>
        </p:blipFill>
        <p:spPr>
          <a:xfrm>
            <a:off x="5198013" y="3167825"/>
            <a:ext cx="2904625" cy="1067125"/>
          </a:xfrm>
          <a:prstGeom prst="rect">
            <a:avLst/>
          </a:prstGeom>
          <a:noFill/>
          <a:ln>
            <a:noFill/>
          </a:ln>
        </p:spPr>
      </p:pic>
      <p:pic>
        <p:nvPicPr>
          <p:cNvPr id="118" name="Google Shape;118;p20"/>
          <p:cNvPicPr preferRelativeResize="0"/>
          <p:nvPr/>
        </p:nvPicPr>
        <p:blipFill>
          <a:blip r:embed="rId4">
            <a:alphaModFix/>
          </a:blip>
          <a:stretch>
            <a:fillRect/>
          </a:stretch>
        </p:blipFill>
        <p:spPr>
          <a:xfrm>
            <a:off x="5086575" y="500926"/>
            <a:ext cx="3127500" cy="2252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Applying Distribution to Image</a:t>
            </a:r>
            <a:endParaRPr/>
          </a:p>
        </p:txBody>
      </p:sp>
      <p:sp>
        <p:nvSpPr>
          <p:cNvPr id="124" name="Google Shape;124;p21"/>
          <p:cNvSpPr txBox="1"/>
          <p:nvPr>
            <p:ph idx="1" type="body"/>
          </p:nvPr>
        </p:nvSpPr>
        <p:spPr>
          <a:xfrm>
            <a:off x="311725" y="2074250"/>
            <a:ext cx="3127500" cy="229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Once the density distribution has been calculated, it is applied to the image by looping through each column of the warped image and setting a certain number of </a:t>
            </a:r>
            <a:r>
              <a:rPr lang="en"/>
              <a:t>pixels to a new color (originally white).</a:t>
            </a:r>
            <a:endParaRPr/>
          </a:p>
          <a:p>
            <a:pPr indent="0" lvl="0" marL="0" rtl="0" algn="l">
              <a:spcBef>
                <a:spcPts val="1200"/>
              </a:spcBef>
              <a:spcAft>
                <a:spcPts val="0"/>
              </a:spcAft>
              <a:buNone/>
            </a:pPr>
            <a:r>
              <a:rPr lang="en"/>
              <a:t>Image prediction/generation was incorporating the white into the generated images. To account for this, a random color from the image color space was applied to the selected pixel distribution.</a:t>
            </a:r>
            <a:endParaRPr/>
          </a:p>
          <a:p>
            <a:pPr indent="0" lvl="0" marL="0" rtl="0" algn="l">
              <a:spcBef>
                <a:spcPts val="1200"/>
              </a:spcBef>
              <a:spcAft>
                <a:spcPts val="1200"/>
              </a:spcAft>
              <a:buNone/>
            </a:pPr>
            <a:r>
              <a:t/>
            </a:r>
            <a:endParaRPr/>
          </a:p>
        </p:txBody>
      </p:sp>
      <p:pic>
        <p:nvPicPr>
          <p:cNvPr id="125" name="Google Shape;125;p21"/>
          <p:cNvPicPr preferRelativeResize="0"/>
          <p:nvPr/>
        </p:nvPicPr>
        <p:blipFill>
          <a:blip r:embed="rId3">
            <a:alphaModFix/>
          </a:blip>
          <a:stretch>
            <a:fillRect/>
          </a:stretch>
        </p:blipFill>
        <p:spPr>
          <a:xfrm>
            <a:off x="4342175" y="346425"/>
            <a:ext cx="4005625" cy="2455262"/>
          </a:xfrm>
          <a:prstGeom prst="rect">
            <a:avLst/>
          </a:prstGeom>
          <a:noFill/>
          <a:ln>
            <a:noFill/>
          </a:ln>
        </p:spPr>
      </p:pic>
      <p:pic>
        <p:nvPicPr>
          <p:cNvPr id="126" name="Google Shape;126;p21"/>
          <p:cNvPicPr preferRelativeResize="0"/>
          <p:nvPr/>
        </p:nvPicPr>
        <p:blipFill>
          <a:blip r:embed="rId4">
            <a:alphaModFix/>
          </a:blip>
          <a:stretch>
            <a:fillRect/>
          </a:stretch>
        </p:blipFill>
        <p:spPr>
          <a:xfrm>
            <a:off x="4511425" y="2996651"/>
            <a:ext cx="3667125" cy="184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