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c8c9ba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c8c9ba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Seropositive cattle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5b83c5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5b83c5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b83c51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5b83c51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b83c5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b83c5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c8c9ba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c8c9ba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c8c9ba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c8c9ba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c8c9ba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c8c9ba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c8c9ba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c8c9ba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c8c9ba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c8c9ba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758051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758051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5b83c5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5b83c5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5b83c5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5b83c5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758051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758051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5b83c5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5b83c5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5b83c5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5b83c5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5c488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5c488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5b83c51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5b83c51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5b83c51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5b83c51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objectives were: (1) to fit vaccination parameters to data on the first 3 years of the national brucellosis livestock-vaccination campaign in Mongolia and (2) to simulate the brucellosis epidemic with and without specified interventions.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5b83c5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5b83c5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get data on goat transmission due to lack of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d283e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5d283e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c8c9ba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c8c9ba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5b83c5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5b83c5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c8c9ba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c8c9ba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in humans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c8c9ba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c8c9ba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Seropositive sheep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Animal-Human Transmission Model of Brucellosis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 634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Kumbier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 Mecham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13" y="152400"/>
            <a:ext cx="76023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34100" y="-8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AUTHOR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34100" y="48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Vaccine intervention was most effective when proportion of infectious sheep was 0.2-0.8 and of cattle was 0.1-0.85.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Proportion of protection (PP) necessary to disrupt transmission was 0.46 for sheep &amp; 0.66 for cattle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Model simulations showed peak seropositivity in years 2020-2030 for sheep and humans, and 2030-2040 for cattle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Assuming stable sheep, cattle, human population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human cases were infected with B. melitensis, contracted from sheep, which explains the similar peaks between sheep &amp;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‘Test &amp; cull’ strategy was comparably effective in decreasing transmission compared to mass vaccination (at a proportion of 40% tested-and-culled)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for cattle, this strategy was even more effective than vaccination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neither mass vaccination nor test-and-cull strategies led to brucellosis elimination in cattle over a 10-year period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44100" y="-205275"/>
            <a:ext cx="9765900" cy="12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Appropriate for the author’s research question?</a:t>
            </a:r>
            <a:endParaRPr sz="3000"/>
          </a:p>
        </p:txBody>
      </p:sp>
      <p:sp>
        <p:nvSpPr>
          <p:cNvPr id="121" name="Google Shape;121;p24"/>
          <p:cNvSpPr txBox="1"/>
          <p:nvPr/>
        </p:nvSpPr>
        <p:spPr>
          <a:xfrm>
            <a:off x="365800" y="1008750"/>
            <a:ext cx="87783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Yes -- research question was to: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get a comprehensive picture of demographic and transmission dynamics among cattle, sheep, and human populations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simulate effectiveness of vaccine interventions and test-and-cull interventions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model was successful in identifying necessary parameters to achieve peak transmission disruption → potential policy directions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Mass-vaccination more effective in preventing transmission from sheep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Test-and-cull more effective in preventing transmission from cattle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963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OUR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75" y="780225"/>
            <a:ext cx="4471650" cy="35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0436"/>
            <a:ext cx="4726775" cy="34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75" y="780225"/>
            <a:ext cx="4471650" cy="35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670" y="754963"/>
            <a:ext cx="4571268" cy="36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70436"/>
            <a:ext cx="4726775" cy="34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436"/>
            <a:ext cx="4726775" cy="34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25" y="817772"/>
            <a:ext cx="4351774" cy="35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500"/>
            <a:ext cx="5098874" cy="321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74" y="939938"/>
            <a:ext cx="4130825" cy="326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960062"/>
            <a:ext cx="5064424" cy="32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050" y="916538"/>
            <a:ext cx="414795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MODIFIED MODEL:</a:t>
            </a:r>
            <a:endParaRPr/>
          </a:p>
        </p:txBody>
      </p:sp>
      <p:sp>
        <p:nvSpPr>
          <p:cNvPr id="163" name="Google Shape;163;p31"/>
          <p:cNvSpPr txBox="1"/>
          <p:nvPr/>
        </p:nvSpPr>
        <p:spPr>
          <a:xfrm>
            <a:off x="524025" y="1075600"/>
            <a:ext cx="74877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Taking into account transmission between sheep and cattle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Added two new transmission terms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sheep → cattle transmission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cattle → sheep transmission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contact rates arbitrarily chosen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625" y="1365502"/>
            <a:ext cx="4801374" cy="3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21" y="2697388"/>
            <a:ext cx="4151200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 Health Organization reported that livestock vaccination programs are the only truly effective strategy in preventing brucellosis transmission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knowledge of transmission patterns could increase feasibility of these programs by improving cost-effectiveness &amp; reducing time/resources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this paper, brucellosis transmission models only considered singular livestock species and only studied livestock-livestock transmission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aims to assess both livestock-livestock and livestock-human transmission, and include multiple livestock species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MODIFIED MODEL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258225" y="534675"/>
            <a:ext cx="45645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PARAMETERS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𝜏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0.25 [loss of vaccination immunity in sheep]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𝜏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0.142 [loss of vaccination immunity in cattle]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[sheep immunity-loss constant]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 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[cattle immunity-loss constant]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0.811 [birth rate of sheep]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0.273 [birth rate of cattle]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0.018 [birth rate of humans]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0.65/1 [vaccine efficacy of Rev1]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s19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0.65/1 [vaccine efficacy of S19]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0.78 [mortality rate of sheep];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0.226 [mortality rate of cattle];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0.003 [mortality rate of humans];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𝜂 = 0.325 [prevalence-dependent decrease of sheep/cattle birth]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ẟ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0.106 [excess sheep mortality due to snowstorm]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ẟ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0.221 [excess cattle mortality due to snowstorm]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𝛾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0.66 [proportion of infectious seropositive sheep]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𝛾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0.8 [proportion of infectious seropositive cattle]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1.56e-7 [sheep contact rate]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1.127e-8 [sheep-human contact rate]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3.49e-7 [cattle contact rate]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2.11e-9 [cattle-human contact rate]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5218350" y="2128775"/>
            <a:ext cx="31968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INITIAL CONDITIONS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</a:t>
            </a:r>
            <a:r>
              <a:rPr baseline="-25000" lang="en" sz="1100"/>
              <a:t>0</a:t>
            </a:r>
            <a:r>
              <a:rPr lang="en" sz="1100"/>
              <a:t> = 15069770 [# susceptible sheep];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r>
              <a:rPr baseline="-25000" lang="en" sz="1100"/>
              <a:t>o</a:t>
            </a:r>
            <a:r>
              <a:rPr lang="en" sz="1100"/>
              <a:t> = 121530 [# seropositive sheep];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</a:t>
            </a:r>
            <a:r>
              <a:rPr baseline="-25000" lang="en" sz="1100"/>
              <a:t>o</a:t>
            </a:r>
            <a:r>
              <a:rPr lang="en" sz="1100"/>
              <a:t> = 0 [# immune sheep];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</a:t>
            </a:r>
            <a:r>
              <a:rPr baseline="-25000" lang="en" sz="1100"/>
              <a:t>o </a:t>
            </a:r>
            <a:r>
              <a:rPr lang="en" sz="1100"/>
              <a:t>= 3776780 [# susceptible cattle];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</a:t>
            </a:r>
            <a:r>
              <a:rPr baseline="-25000" lang="en" sz="1100"/>
              <a:t>o </a:t>
            </a:r>
            <a:r>
              <a:rPr lang="en" sz="1100"/>
              <a:t>= 48018 [# seropositive cattle];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</a:t>
            </a:r>
            <a:r>
              <a:rPr baseline="-25000" lang="en" sz="1100"/>
              <a:t>o </a:t>
            </a:r>
            <a:r>
              <a:rPr lang="en" sz="1100"/>
              <a:t>= 0 [# immune cattle];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o</a:t>
            </a:r>
            <a:r>
              <a:rPr lang="en" sz="1100"/>
              <a:t> = 2446400 [# susceptible humans];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r>
              <a:rPr baseline="-25000" lang="en" sz="1100"/>
              <a:t>o</a:t>
            </a:r>
            <a:r>
              <a:rPr lang="en" sz="1100"/>
              <a:t> = 1482 [# reported cases];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o</a:t>
            </a:r>
            <a:r>
              <a:rPr lang="en" sz="1100"/>
              <a:t> = 0 [# registered cases];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5218350" y="534675"/>
            <a:ext cx="35181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ys</a:t>
            </a:r>
            <a:r>
              <a:rPr lang="en" sz="1100"/>
              <a:t> = 0/0.5/0.8 [young sheep vaccination coverage]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yc</a:t>
            </a:r>
            <a:r>
              <a:rPr lang="en" sz="1100"/>
              <a:t> = 0/0.5/0.8 [young cattle vaccination coverage]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as</a:t>
            </a:r>
            <a:r>
              <a:rPr lang="en" sz="1100"/>
              <a:t> = 0/0.5/0.8 [adult sheep vaccination coverage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ac </a:t>
            </a:r>
            <a:r>
              <a:rPr lang="en" sz="1100"/>
              <a:t>= 0/0.5/0.8 [adult cattle vaccination coverage]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φ</a:t>
            </a:r>
            <a:r>
              <a:rPr baseline="-25000" lang="en" sz="1100"/>
              <a:t>s</a:t>
            </a:r>
            <a:r>
              <a:rPr lang="en" sz="1100"/>
              <a:t> = 0/0.4 [proportion of sheep test-and-culled]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φ</a:t>
            </a:r>
            <a:r>
              <a:rPr baseline="-25000" lang="en" sz="1100"/>
              <a:t>c</a:t>
            </a:r>
            <a:r>
              <a:rPr lang="en" sz="1100"/>
              <a:t> = 0/0.4 [proportion of cattle test-and-culled]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λ= 0.5 [end of registry constant];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 = 1 [registry];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9" name="Google Shape;179;p33"/>
          <p:cNvSpPr txBox="1"/>
          <p:nvPr>
            <p:ph idx="2" type="body"/>
          </p:nvPr>
        </p:nvSpPr>
        <p:spPr>
          <a:xfrm>
            <a:off x="4694375" y="556050"/>
            <a:ext cx="4157100" cy="4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does not take into account geographical differences or age dependency of disease prevalence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data to study goats, yaks, or camels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large time-steps may reduce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vaccinated livestock may be overestimated compared to reality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projections assume that livestock populations will remain relatively stable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ENCOUNTERED</a:t>
            </a:r>
            <a:endParaRPr/>
          </a:p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the initial conditions for susceptible sheep &amp; cattle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Replicating the original model was more successful when simulated for shorter time-periods (i.e. replication became less accurate the further out the model ran)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small errors in the paper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Conclusion</a:t>
            </a:r>
            <a:endParaRPr sz="10000"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&amp; BROADER IMPACTS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01575" y="757275"/>
            <a:ext cx="8123100" cy="20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Our model shows that mass vaccination of livestock indeed expedites the halt of brucellosis transmission, similar to the authors’ findings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Public health relevance: this model helps to identify the smallest proportion of sheep/cattle necessary to immunize in order to halt transmission to humans → saves time and resources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Compensating livestock owners to immunize their animals, or to make up the losses for culled seropositive animals, may be most effective way to ensure compliance 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2881600" y="6546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RESEARCH QUESTION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its significance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443975"/>
            <a:ext cx="3837000" cy="3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Estimate demographic and transmission parameters between livestock and from livestock to humans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Birth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Mortality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Contact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Susceptibility/Immunity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Analyze cost-effectiveness &amp; feasibility of a nationwide livestock mass-vaccination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9675" y="-529675"/>
            <a:ext cx="8411100" cy="1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OVERVIEW</a:t>
            </a:r>
            <a:endParaRPr sz="4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75" y="631875"/>
            <a:ext cx="6240927" cy="44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77100" y="109350"/>
            <a:ext cx="8526000" cy="4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STRUCTURE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Deterministic &amp; stochastic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to SIRS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Sheep/Cattle Compartments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Susceptibles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Seropositives (combines ‘Infectious’ and ‘Recovered’ due to lack of data)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Immunized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Human Compartments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Susceptibles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Reported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Registered Cases (taking Mongolian health policy into account)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Takes into account culling of seropositive livestock &amp; registration/end of registration of human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Accounts for transmission from sheep-to-humans and cattle-to-humans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35125" y="415625"/>
            <a:ext cx="82779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SIMULATIONS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Intervention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32% Proportion of Protection (PP) - c = 0.5; v = 0.65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52% PP - c = 0.8; v = 0.65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80% PP - c = 0.8; v = 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PP = cv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Where v = vaccine-related reduction in transmission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And c = total vaccination coverage (simulated at 50% and 80%)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40% Proportion of seropositivity-tested and culled sheep and cattle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50" y="152400"/>
            <a:ext cx="67217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0" y="152400"/>
            <a:ext cx="76657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