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3CC1B5-9D37-4EFD-9983-3E931AC5F602}">
  <a:tblStyle styleId="{563CC1B5-9D37-4EFD-9983-3E931AC5F6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3032216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44069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307799"/>
            <a:ext cx="9162288" cy="570357"/>
            <a:chOff x="200" y="6287643"/>
            <a:chExt cx="9144000" cy="570357"/>
          </a:xfrm>
        </p:grpSpPr>
        <p:sp>
          <p:nvSpPr>
            <p:cNvPr id="11" name="Google Shape;11;p1"/>
            <p:cNvSpPr/>
            <p:nvPr/>
          </p:nvSpPr>
          <p:spPr>
            <a:xfrm>
              <a:off x="200" y="6287643"/>
              <a:ext cx="9144000" cy="570357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93B3D7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SPH-condensed.png" id="12" name="Google Shape;12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00789" y="6355649"/>
              <a:ext cx="1380505" cy="458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80624"/>
            <a:ext cx="91439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</a:t>
            </a:r>
            <a:b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Epidemiologic data analysis in R</a:t>
            </a:r>
            <a:b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Kelly M. Bakulski, Ph.D.</a:t>
            </a:r>
            <a:br>
              <a:rPr b="0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Research Assistant Professor</a:t>
            </a:r>
            <a:br>
              <a:rPr b="0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Epidemiology</a:t>
            </a:r>
            <a:endParaRPr b="0" i="0" sz="2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430981" y="348308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January 10, 2018</a:t>
            </a:r>
            <a:endParaRPr b="0" i="0" sz="2800" u="none" cap="none" strike="noStrik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data with R</a:t>
            </a:r>
            <a:endParaRPr b="0" i="0" sz="2800" u="none" cap="none" strike="noStrik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0" y="6307799"/>
            <a:ext cx="9162288" cy="570357"/>
            <a:chOff x="200" y="6287643"/>
            <a:chExt cx="9144000" cy="570357"/>
          </a:xfrm>
        </p:grpSpPr>
        <p:sp>
          <p:nvSpPr>
            <p:cNvPr id="89" name="Google Shape;89;p13"/>
            <p:cNvSpPr/>
            <p:nvPr/>
          </p:nvSpPr>
          <p:spPr>
            <a:xfrm>
              <a:off x="200" y="6287643"/>
              <a:ext cx="9144000" cy="570357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93B3D7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PH-condensed.png" id="90" name="Google Shape;9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35025" y="6368521"/>
              <a:ext cx="1380505" cy="4581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Banner2.png"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74" y="4587645"/>
            <a:ext cx="8145393" cy="170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Helvetica Neue"/>
              <a:buNone/>
            </a:pPr>
            <a:r>
              <a:rPr b="0" i="0" lang="en-US" sz="3959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Review: Remember to give the object you’re reading a name</a:t>
            </a:r>
            <a:endParaRPr b="0" i="0" sz="3959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282207" y="1600200"/>
            <a:ext cx="88617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library(sas7bdat)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read.sas7bdat("nhanes3.sas7bdat")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Versus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nhanes3b &lt;-read.sas7bdat("nhanes3.sas7bdat")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names(nhanes3b)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2"/>
          <p:cNvSpPr/>
          <p:nvPr/>
        </p:nvSpPr>
        <p:spPr>
          <a:xfrm rot="-2753598">
            <a:off x="2247343" y="3285390"/>
            <a:ext cx="1753713" cy="705452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Saving data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201577" y="1600200"/>
            <a:ext cx="87685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you read an external dataset, helpful to save as an R dataset for future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save(nhanes3, file="nhanes3.rda")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load("nhanes3.rda")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Helvetica Neue"/>
              <a:buNone/>
            </a:pPr>
            <a:r>
              <a:rPr b="0" i="0" lang="en-US" sz="3959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 data for use in another program</a:t>
            </a:r>
            <a:endParaRPr b="0" i="0" sz="3959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403153" y="1600199"/>
            <a:ext cx="853927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write.table(nhanes3, file="nhanes3.txt")</a:t>
            </a:r>
            <a:endParaRPr/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write.csv(nhanes3, file="nhanes3.csv")</a:t>
            </a:r>
            <a:endParaRPr/>
          </a:p>
          <a:p>
            <a:pPr indent="-1778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Helvetica Neue"/>
              <a:buNone/>
            </a:pPr>
            <a:r>
              <a:rPr b="0" i="0" lang="en-US" sz="3959" u="sng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</a:t>
            </a:r>
            <a:r>
              <a:rPr b="0" i="0" lang="en-US" sz="3959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 you load an object, check it out!</a:t>
            </a:r>
            <a:endParaRPr b="0" i="0" sz="3959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310126"/>
            <a:ext cx="8229600" cy="4816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F81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want to know: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type of object?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big is it? Length? Dimensions? Rows? Columns?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it’s features have names? Column names? Row names?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does the top corner look like? Top row? Bottom?</a:t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exploring functions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457200" y="5079253"/>
            <a:ext cx="8229600" cy="104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can run these on the entire dataset or on an individual variable. </a:t>
            </a:r>
            <a:endParaRPr b="1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8" name="Google Shape;198;p26"/>
          <p:cNvGraphicFramePr/>
          <p:nvPr/>
        </p:nvGraphicFramePr>
        <p:xfrm>
          <a:off x="999902" y="1163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{563CC1B5-9D37-4EFD-9983-3E931AC5F602}</a:tableStyleId>
              </a:tblPr>
              <a:tblGrid>
                <a:gridCol w="2867050"/>
                <a:gridCol w="4518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Function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Purpose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Summarize object structure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attributes()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Lists</a:t>
                      </a:r>
                      <a:r>
                        <a:rPr lang="en-US" sz="2400"/>
                        <a:t> object attributes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Class of object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Length of object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dim()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Dimensions of object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nrow()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Number of rows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ncol()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Number</a:t>
                      </a:r>
                      <a:r>
                        <a:rPr lang="en-US" sz="2400"/>
                        <a:t> of columns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0" y="45399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Helvetica Neue"/>
              <a:buNone/>
            </a:pPr>
            <a:r>
              <a:rPr b="0" i="0" lang="en-US" sz="3959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out the names of your variables, subjects</a:t>
            </a:r>
            <a:endParaRPr b="0" i="0" sz="3959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6" name="Google Shape;206;p27"/>
          <p:cNvGraphicFramePr/>
          <p:nvPr/>
        </p:nvGraphicFramePr>
        <p:xfrm>
          <a:off x="879166" y="18747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{563CC1B5-9D37-4EFD-9983-3E931AC5F602}</a:tableStyleId>
              </a:tblPr>
              <a:tblGrid>
                <a:gridCol w="2867050"/>
                <a:gridCol w="4518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Function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Purpose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names()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Object names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dimnames()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Vector</a:t>
                      </a:r>
                      <a:r>
                        <a:rPr lang="en-US" sz="2400"/>
                        <a:t> of names for each dimension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rownames()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Names of rows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colnames()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Names of columns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row.names()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Names</a:t>
                      </a:r>
                      <a:r>
                        <a:rPr lang="en-US" sz="2400"/>
                        <a:t> of rows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dictionaries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7-03-03 at 1.50.30 PM.png"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053" y="846543"/>
            <a:ext cx="8080223" cy="542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practices: Data dictionaries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Explains variable names, definitions, and units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SAS: data label and proc format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R, typically stored out of the program (excel, word, pdf)</a:t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Indexing data objects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457200" y="1143000"/>
            <a:ext cx="8533098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Reminder: use </a:t>
            </a:r>
            <a:r>
              <a:rPr b="0" i="0" lang="en-US" sz="2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looking inside an object. Numbers are positional.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object[4] #shows contents of position 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object[3:7] #shows contents of positions 3 through 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Matrices: </a:t>
            </a:r>
            <a:r>
              <a:rPr b="0" i="0" lang="en-US" sz="2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object[row,column]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for this class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457200" y="1320800"/>
            <a:ext cx="8229600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examine association between blood lead levels and blood pressure and hypertension in general US adults.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(pdfs on Canvas)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 Hond et al., The relationship between blood pressure and blood lead in NHANES III. J Human Hypertension 2002;16:563-568.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Vupputuri et al. Blood lead level is associated with elevated blood pressure in Blacks. Hypertension 2003;41:463-468.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 includes 5,064 adults (20 or older) randomly selected from NHANES-III and is created for this class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simplicity, only White and Black people included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Various confounding factors: such as education, smoking, and serum and dietary calcium variables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Attendance logistics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Pass/fail class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Emphasis on learning to code, not on numeric grade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 should attend all class sessions</a:t>
            </a:r>
            <a:endParaRPr/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need to notify if circumstances change and sustained absences (2+)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sessions, each session is 14% of class time, and attendance at each is ~4% of your grade</a:t>
            </a:r>
            <a:endParaRPr/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 at a section of the data set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head(nhanes3) #first 6 lines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nhanes3[1:6,] #equivalent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you have a cumbersome # of columns?</a:t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library(abind)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acorn(nhanes3)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nhanes3[1:6,1:5]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sng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</a:t>
            </a: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variable, check it out!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457200" y="1310126"/>
            <a:ext cx="8229600" cy="4816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want to know: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type of variable? Categorical? Numeric?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distribution in our population? (Univariate)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it compare to my other variables (Bivariate)</a:t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Looking at a single column at a time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457199" y="1143000"/>
            <a:ext cx="8492783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use the numeric indexing: </a:t>
            </a:r>
            <a:r>
              <a:rPr b="0" i="0" lang="en-US" sz="2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nhanes3[,4]</a:t>
            </a: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but tricky to remember the index number of every column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use the variable name: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Format: dataframe$variable</a:t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000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nhanes3$age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Attach the dataset and use only the variable names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attach(nhanes3)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age</a:t>
            </a:r>
            <a:endParaRPr/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variables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b="0" i="0" lang="en-US" sz="2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typeof(variable)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b="0" i="0" lang="en-US" sz="24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Logical: TRUE, FALSE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b="0" i="0" lang="en-US" sz="24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Numeric: 4, 12.7, 37.89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b="0" i="0" lang="en-US" sz="24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Integer: 1, 3, 10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b="0" i="0" lang="en-US" sz="24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Character: “a”, “positive”, “female”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b="0" i="0" lang="en-US" sz="24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Factor: Specific levels, Ex. 0,1,2 or “male”, “female”</a:t>
            </a:r>
            <a:endParaRPr b="0" i="0" sz="248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Helvetica Neue"/>
              <a:buNone/>
            </a:pPr>
            <a:r>
              <a:rPr b="0" i="0" lang="en-US" sz="3959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numeric data exploring commands</a:t>
            </a:r>
            <a:endParaRPr b="0" i="0" sz="3959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76" name="Google Shape;276;p36"/>
          <p:cNvGraphicFramePr/>
          <p:nvPr/>
        </p:nvGraphicFramePr>
        <p:xfrm>
          <a:off x="316094" y="13042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{563CC1B5-9D37-4EFD-9983-3E931AC5F602}</a:tableStyleId>
              </a:tblPr>
              <a:tblGrid>
                <a:gridCol w="2445500"/>
                <a:gridCol w="62413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Function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Purpose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summary()</a:t>
                      </a:r>
                      <a:endParaRPr sz="2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5-number summary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mode()</a:t>
                      </a:r>
                      <a:endParaRPr sz="2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Mode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mean()</a:t>
                      </a:r>
                      <a:endParaRPr sz="2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Mean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median()</a:t>
                      </a:r>
                      <a:endParaRPr sz="2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Median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sd()</a:t>
                      </a:r>
                      <a:endParaRPr sz="2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Standard deviation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quantile()</a:t>
                      </a:r>
                      <a:endParaRPr sz="2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Default, 0, 25, 50, 75,</a:t>
                      </a:r>
                      <a:r>
                        <a:rPr lang="en-US" sz="2800"/>
                        <a:t> 100%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IQR()</a:t>
                      </a:r>
                      <a:endParaRPr sz="2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Interquartile range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summ()</a:t>
                      </a:r>
                      <a:endParaRPr sz="2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Basic</a:t>
                      </a:r>
                      <a:r>
                        <a:rPr lang="en-US" sz="2800"/>
                        <a:t> statistics of a data frame or variable</a:t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7" name="Google Shape;27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a random sample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181419" y="1600200"/>
            <a:ext cx="925234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Function: sample(x, size, replace=FALSE)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samp&lt;- sample(seqn,100)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samp&lt;- sample(seqn,100, replace=T)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a numeric variable into a factor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sex1 &lt;- as.factor(sex)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your numeric vector has many, many values?</a:t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Helvetica Neue"/>
              <a:buNone/>
            </a:pPr>
            <a:r>
              <a:rPr b="0" i="0" lang="en-US" sz="3959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Split numerical into categorical variable</a:t>
            </a:r>
            <a:endParaRPr b="0" i="0" sz="3959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268222" y="1600200"/>
            <a:ext cx="887577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F81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long, but intuitive way: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agecat &lt;- age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agecat[age&lt;30] &lt;- "20’s"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agecat[age&gt;=30 &amp; age&lt;40] &lt;- "30’s"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agecat[age&gt;=40 &amp; age&lt;50] &lt;- "40’s”</a:t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agecat[age&gt;=50] &lt;- “50’s"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Helvetica Neue"/>
              <a:buNone/>
            </a:pPr>
            <a:r>
              <a:rPr b="0" i="0" lang="en-US" sz="3959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Split numeric variables into categories</a:t>
            </a:r>
            <a:endParaRPr b="0" i="0" sz="3959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241891" y="1350436"/>
            <a:ext cx="8902109" cy="50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960"/>
              <a:buFont typeface="Arial"/>
              <a:buNone/>
            </a:pPr>
            <a:r>
              <a:rPr b="1" i="0" lang="en-US" sz="2960" u="none" cap="none" strike="noStrike">
                <a:solidFill>
                  <a:srgbClr val="4F81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functions</a:t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Split by equally spaced interval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AGE5a &lt;- cut(age, 5)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Split by specified intervals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AGE5b&lt;-cut(age, breaks=c(19,40,50,60,70,90))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Split by equal sized categories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AGE5c&lt;-cut(age, quantile(age, c(0,.2,.4,.6,.8,1)), include.lowest=T)</a:t>
            </a:r>
            <a:endParaRPr b="0" i="0" sz="296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Helvetica Neue"/>
              <a:buNone/>
            </a:pPr>
            <a:r>
              <a:rPr b="0" i="0" lang="en-US" sz="3959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categorical variable exploring commands</a:t>
            </a:r>
            <a:endParaRPr b="0" i="0" sz="3959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18" name="Google Shape;318;p41"/>
          <p:cNvGraphicFramePr/>
          <p:nvPr/>
        </p:nvGraphicFramePr>
        <p:xfrm>
          <a:off x="457200" y="1344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{563CC1B5-9D37-4EFD-9983-3E931AC5F602}</a:tableStyleId>
              </a:tblPr>
              <a:tblGrid>
                <a:gridCol w="2788175"/>
                <a:gridCol w="54414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Function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Purpose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table()</a:t>
                      </a:r>
                      <a:endParaRPr sz="2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Frequencies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tab1()</a:t>
                      </a:r>
                      <a:endParaRPr sz="2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One-way table with bar chart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tabpct()</a:t>
                      </a:r>
                      <a:endParaRPr sz="2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Two-way cross-tabulation with mosaic plot</a:t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homework mistakes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 both code and your answers in a Word or PDF file.</a:t>
            </a:r>
            <a:endParaRPr/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Boiling pt of water in F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CORRECT: </a:t>
            </a:r>
            <a:r>
              <a:rPr b="0" i="0" lang="en-US" sz="259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9/5</a:t>
            </a:r>
            <a:r>
              <a:rPr b="0" i="0" lang="en-US" sz="259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*100+32 = </a:t>
            </a:r>
            <a:r>
              <a:rPr b="0" i="0" lang="en-US" sz="259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212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INCORRECT: </a:t>
            </a:r>
            <a:r>
              <a:rPr b="0" i="0" lang="en-US" sz="259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5/9</a:t>
            </a:r>
            <a:r>
              <a:rPr b="0" i="0" lang="en-US" sz="259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*100+32=</a:t>
            </a:r>
            <a:r>
              <a:rPr b="0" i="0" lang="en-US" sz="259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87.56</a:t>
            </a:r>
            <a:endParaRPr/>
          </a:p>
          <a:p>
            <a:pPr indent="-12128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baseline="3000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+….+100</a:t>
            </a:r>
            <a:r>
              <a:rPr b="0" baseline="3000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CORRECT: sum(z</a:t>
            </a:r>
            <a:r>
              <a:rPr b="0" i="0" lang="en-US" sz="259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^2</a:t>
            </a:r>
            <a:r>
              <a:rPr b="0" i="0" lang="en-US" sz="259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</a:t>
            </a:r>
            <a:r>
              <a:rPr b="0" i="0" lang="en-US" sz="259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338,350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INCORRECT: sum(z</a:t>
            </a:r>
            <a:r>
              <a:rPr b="0" i="0" lang="en-US" sz="259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*2</a:t>
            </a:r>
            <a:r>
              <a:rPr b="0" i="0" lang="en-US" sz="259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</a:t>
            </a:r>
            <a:r>
              <a:rPr b="0" i="0" lang="en-US" sz="259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10,100</a:t>
            </a:r>
            <a:endParaRPr b="0" i="0" sz="2590" u="none" cap="none" strike="noStrike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Helvetica Neue"/>
              <a:buNone/>
            </a:pPr>
            <a:r>
              <a:rPr b="0" i="0" lang="en-US" sz="3959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a categorical variable into numeric</a:t>
            </a:r>
            <a:endParaRPr b="0" i="0" sz="3959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F81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 the other way: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Turns a categorical variable into an ordinal variable (for regression)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numeric &lt;-unclass(categorical)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sex2 &lt;- as.numeric(sex1)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observations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457200" y="1143000"/>
            <a:ext cx="86868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commands: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c(), which(), ==, &gt;, &lt;,-, subset()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index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subs &lt;- nhanes3[1:10, c(2, 6, 13,20)]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value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young &lt;- nhanes3[age&lt;60,]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white &lt;- nhanes3[race==“white”,]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value combinations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male.black&lt;- nhanes3[sex==“male” &amp; -white,]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Helvetica Neue"/>
              <a:buNone/>
            </a:pPr>
            <a:r>
              <a:rPr b="0" i="0" lang="en-US" sz="3959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Reminder: Quit and save your work when you’re done</a:t>
            </a:r>
            <a:endParaRPr b="0" i="0" sz="3959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415751" y="1431060"/>
            <a:ext cx="8728249" cy="469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Loaded R objects, libraries are in your computer’s active memory.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be saved to the hard drive for future use.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q()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will ask if you want to save the workspace image. This would save all of the objects in your current R session as .Rdata.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rather want to save a single object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 save(object, “filename.rda”)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save your R script!!!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file types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50" name="Google Shape;350;p45"/>
          <p:cNvGraphicFramePr/>
          <p:nvPr/>
        </p:nvGraphicFramePr>
        <p:xfrm>
          <a:off x="258059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{563CC1B5-9D37-4EFD-9983-3E931AC5F602}</a:tableStyleId>
              </a:tblPr>
              <a:tblGrid>
                <a:gridCol w="1522000"/>
                <a:gridCol w="1430500"/>
                <a:gridCol w="3515350"/>
                <a:gridCol w="21600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Extension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Name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What’s in there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Notes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 Script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Code you’ve written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Better practice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.rda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 object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single vector,</a:t>
                      </a:r>
                      <a:r>
                        <a:rPr lang="en-US" sz="2400"/>
                        <a:t> matrix, etc. object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Better</a:t>
                      </a:r>
                      <a:r>
                        <a:rPr lang="en-US" sz="2400"/>
                        <a:t> practice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.Rdata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Working environment from the last R session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Can be a huge file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.Rhistory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All of the commands in the previous R session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Can be messy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.Rmd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 markdown</a:t>
                      </a:r>
                      <a:endParaRPr sz="2400"/>
                    </a:p>
                  </a:txBody>
                  <a:tcPr marT="45725" marB="45725" marR="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Includes</a:t>
                      </a:r>
                      <a:r>
                        <a:rPr lang="en-US" sz="2400"/>
                        <a:t> R script and output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See optional module</a:t>
                      </a:r>
                      <a:r>
                        <a:rPr lang="en-US" sz="2400"/>
                        <a:t> on creating reports in R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did we learn last time?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Overall review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are your actions (verbs) in R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come from user supplied packages/libraries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 hold your data and can have many shapes (vector, matrix, dataframe, list)</a:t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Review: Loading a package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57200" y="1600200"/>
            <a:ext cx="84323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Reminder: you only need to run </a:t>
            </a:r>
            <a:r>
              <a:rPr b="0" i="0" lang="en-US" sz="27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install.package(“packagename”) </a:t>
            </a:r>
            <a:r>
              <a:rPr b="0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time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time, run </a:t>
            </a:r>
            <a:r>
              <a:rPr b="0" i="0" lang="en-US" sz="27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library(packagename)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library(foreign) #imports data created in other programs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Library(Hmisc) #useful exploring data</a:t>
            </a:r>
            <a:endParaRPr b="0" i="0" sz="272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Installing a package from a website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41103" y="1600200"/>
            <a:ext cx="900289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install.packages(“webaddress”, repos=NULL)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install.packages("https://cran.r-project.org/src/contrib/Archive/epicalc/epicalc_2.15.1.0.tar.gz", repos=NULL)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library(epicalc)</a:t>
            </a:r>
            <a:endParaRPr/>
          </a:p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Review: Prep your working directory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where your current working directory is: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getwd()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it: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setwd(“filepath”)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Reading in a data file</a:t>
            </a:r>
            <a:endParaRPr b="0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558409" y="94144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used depends on the data file type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EPID 674: Exploring data with R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6" name="Google Shape;156;p21"/>
          <p:cNvGraphicFramePr/>
          <p:nvPr/>
        </p:nvGraphicFramePr>
        <p:xfrm>
          <a:off x="558408" y="17463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{563CC1B5-9D37-4EFD-9983-3E931AC5F602}</a:tableStyleId>
              </a:tblPr>
              <a:tblGrid>
                <a:gridCol w="2057400"/>
                <a:gridCol w="1476200"/>
                <a:gridCol w="3023650"/>
                <a:gridCol w="16723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Where you likely made the data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Data</a:t>
                      </a:r>
                      <a:r>
                        <a:rPr lang="en-US" sz="2400"/>
                        <a:t> extension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Function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Library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SAS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.xport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read.xport()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foreign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SAS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.xport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sasxport.get()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Hmisc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SAS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.sas7bdat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read.sas7bdat()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sas7bdat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Excel, SAS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.txt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read.table()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utils (base)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Excel, SAS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.csv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read.csv()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utils (base)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STATA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.dta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read.dta()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foreign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SPSS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.sav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read.spss()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foreign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chigan_EPID51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