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4" r:id="rId4"/>
    <p:sldId id="272" r:id="rId5"/>
    <p:sldId id="267" r:id="rId6"/>
    <p:sldId id="266" r:id="rId7"/>
    <p:sldId id="265" r:id="rId8"/>
    <p:sldId id="268" r:id="rId9"/>
    <p:sldId id="269" r:id="rId10"/>
    <p:sldId id="2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8905" autoAdjust="0"/>
  </p:normalViewPr>
  <p:slideViewPr>
    <p:cSldViewPr snapToGrid="0">
      <p:cViewPr>
        <p:scale>
          <a:sx n="70" d="100"/>
          <a:sy n="70" d="100"/>
        </p:scale>
        <p:origin x="-576" y="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291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48BBE-503D-40D0-9578-2CE70DD882D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EB505-F615-4EAB-B61F-33E47271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8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1072-AB28-40CA-9EB3-FD45E7A124B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D961-3ACB-4B80-8150-B4711842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004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3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3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9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5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80B-26E8-4273-97D6-9C0900153198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FE51-CBBB-4957-87EA-EBE14EA15126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7834-B91C-4DCC-8109-35E0CC3692A6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F19-E0FF-4027-B10B-FFE5C6246EE7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42EC-0152-45FA-A740-8DB03E7577C1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A2C-89FA-4651-98C3-0DD5EF498F88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40B4-BB5A-4D78-BFFB-170D8678070B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72F6-2B50-4085-8F74-11048E816CB5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1DC8-FCC9-4BD0-8D26-FC19419E4937}" type="datetime1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2A0C-EBC2-42AC-A465-2BD6BAD8D6AD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E6D0-2C77-4E1B-8221-8F3FE94B27E6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DE96-C75D-48F2-A161-6F24F761A68B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hyperlink" Target="mailto:analytics_zen@ya.ru" TargetMode="External"/><Relationship Id="rId10" Type="http://schemas.openxmlformats.org/officeDocument/2006/relationships/hyperlink" Target="https://public.tableau.com/views/DashVisits_16336137637980/sheet6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DashVisits_16336137637980/sheet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84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9" y="2909445"/>
            <a:ext cx="3654836" cy="191878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07" y="4367284"/>
            <a:ext cx="4018779" cy="21098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12" y="4097102"/>
            <a:ext cx="4615752" cy="24232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21" y="4289922"/>
            <a:ext cx="3847365" cy="20198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17" y="397580"/>
            <a:ext cx="5165662" cy="2416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88" y="443551"/>
            <a:ext cx="4153629" cy="2180656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xmlns="" id="{90AB016A-4E98-4DB2-8FB5-F9364BE29C4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0182" y="6240928"/>
            <a:ext cx="3432175" cy="687387"/>
          </a:xfrm>
        </p:spPr>
        <p:txBody>
          <a:bodyPr>
            <a:normAutofit/>
          </a:bodyPr>
          <a:lstStyle/>
          <a:p>
            <a:r>
              <a:rPr lang="ru-RU" sz="2800" dirty="0" smtClean="0">
                <a:hlinkClick r:id="rId10"/>
              </a:rPr>
              <a:t>Ссылка на </a:t>
            </a:r>
            <a:r>
              <a:rPr lang="en-US" sz="2800" dirty="0" smtClean="0">
                <a:hlinkClick r:id="rId10"/>
              </a:rPr>
              <a:t>Dashboard</a:t>
            </a:r>
            <a:endParaRPr lang="en-US" sz="2800" dirty="0">
              <a:hlinkClick r:id="rId1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12" y="3182702"/>
            <a:ext cx="3472069" cy="91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9" y="397580"/>
            <a:ext cx="3283242" cy="172370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479" y="3182702"/>
            <a:ext cx="2613860" cy="13722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85" y="6388275"/>
            <a:ext cx="6653048" cy="478156"/>
          </a:xfrm>
          <a:prstGeom prst="rect">
            <a:avLst/>
          </a:prstGeom>
        </p:spPr>
      </p:pic>
      <p:sp>
        <p:nvSpPr>
          <p:cNvPr id="15" name="slide1">
            <a:extLst>
              <a:ext uri="{FF2B5EF4-FFF2-40B4-BE49-F238E27FC236}">
                <a16:creationId xmlns:a16="http://schemas.microsoft.com/office/drawing/2014/main" xmlns="" id="{5A032C7E-2C88-4C13-B891-3AC074489954}"/>
              </a:ext>
            </a:extLst>
          </p:cNvPr>
          <p:cNvSpPr txBox="1">
            <a:spLocks/>
          </p:cNvSpPr>
          <p:nvPr/>
        </p:nvSpPr>
        <p:spPr>
          <a:xfrm>
            <a:off x="4447571" y="6367454"/>
            <a:ext cx="6125838" cy="52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 smtClean="0"/>
              <a:t>1</a:t>
            </a:r>
            <a:r>
              <a:rPr lang="en-US" sz="1800" b="1" dirty="0" smtClean="0"/>
              <a:t>DA+   </a:t>
            </a:r>
            <a:r>
              <a:rPr lang="ru-RU" sz="1800" b="1" dirty="0" smtClean="0"/>
              <a:t>Борисов Сергей </a:t>
            </a:r>
            <a:r>
              <a:rPr lang="en-US" sz="1800" b="1" dirty="0" smtClean="0"/>
              <a:t>    </a:t>
            </a:r>
            <a:r>
              <a:rPr lang="en-US" sz="1800" b="1" dirty="0" smtClean="0">
                <a:hlinkClick r:id="rId15"/>
              </a:rPr>
              <a:t>analytics_zen@ya.ru</a:t>
            </a:r>
            <a:r>
              <a:rPr lang="en-US" sz="1800" b="1" dirty="0" smtClean="0"/>
              <a:t>        24.09.2019</a:t>
            </a:r>
            <a:endParaRPr lang="ru-RU" sz="1800" b="1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00" y="6388275"/>
            <a:ext cx="1083786" cy="478882"/>
          </a:xfrm>
          <a:prstGeom prst="rect">
            <a:avLst/>
          </a:prstGeom>
        </p:spPr>
      </p:pic>
      <p:sp>
        <p:nvSpPr>
          <p:cNvPr id="3" name="slide1">
            <a:extLst>
              <a:ext uri="{FF2B5EF4-FFF2-40B4-BE49-F238E27FC236}">
                <a16:creationId xmlns:a16="http://schemas.microsoft.com/office/drawing/2014/main" xmlns="" id="{5A032C7E-2C88-4C13-B891-3AC07448995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67146" y="2125883"/>
            <a:ext cx="9144000" cy="1655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4800" b="1" dirty="0" smtClean="0"/>
              <a:t>Активность пользователей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8788" y="1964419"/>
            <a:ext cx="60232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Источники </a:t>
            </a:r>
            <a:r>
              <a:rPr lang="ru-RU" sz="2800" b="1" dirty="0" smtClean="0"/>
              <a:t>данных: </a:t>
            </a:r>
            <a:r>
              <a:rPr lang="ru-RU" sz="2800" dirty="0" smtClean="0"/>
              <a:t>информация </a:t>
            </a:r>
            <a:r>
              <a:rPr lang="ru-RU" sz="2800" dirty="0"/>
              <a:t>о событиях взаимодействия пользователей </a:t>
            </a:r>
            <a:r>
              <a:rPr lang="ru-RU" sz="2800" dirty="0" smtClean="0"/>
              <a:t>Яндекс Дзен с карточками статей </a:t>
            </a:r>
            <a:r>
              <a:rPr lang="ru-RU" sz="2800" dirty="0"/>
              <a:t>(таблица </a:t>
            </a:r>
            <a:r>
              <a:rPr lang="ru-RU" sz="2800" i="1" dirty="0" err="1"/>
              <a:t>log_raw</a:t>
            </a:r>
            <a:r>
              <a:rPr lang="ru-RU" sz="2800" dirty="0" smtClean="0"/>
              <a:t>) с помощью </a:t>
            </a:r>
            <a:r>
              <a:rPr lang="ru-RU" sz="2800" dirty="0" err="1" smtClean="0"/>
              <a:t>пайплайна</a:t>
            </a:r>
            <a:r>
              <a:rPr lang="ru-RU" sz="2800" dirty="0" smtClean="0"/>
              <a:t> сведённые в базу данных </a:t>
            </a:r>
            <a:r>
              <a:rPr lang="en-US" sz="2800" i="1" dirty="0" err="1" smtClean="0"/>
              <a:t>zen</a:t>
            </a:r>
            <a:r>
              <a:rPr lang="ru-RU" sz="2800" dirty="0" smtClean="0"/>
              <a:t>, а затем в таблицу </a:t>
            </a:r>
            <a:r>
              <a:rPr lang="en-US" sz="2800" i="1" dirty="0" smtClean="0"/>
              <a:t>dash_visits.csv</a:t>
            </a:r>
            <a:endParaRPr lang="en-US" sz="28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84"/>
            <a:ext cx="11861056" cy="833097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11905" y="252589"/>
            <a:ext cx="9490842" cy="1325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Источники данных</a:t>
            </a:r>
            <a:endParaRPr lang="en-US" sz="3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52" y="1733265"/>
            <a:ext cx="3695700" cy="38100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1660703" y="6171280"/>
            <a:ext cx="40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59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">
            <a:extLst>
              <a:ext uri="{FF2B5EF4-FFF2-40B4-BE49-F238E27FC236}">
                <a16:creationId xmlns:a16="http://schemas.microsoft.com/office/drawing/2014/main" xmlns="" id="{5A032C7E-2C88-4C13-B891-3AC07448995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87513" y="2601119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b="1" dirty="0" smtClean="0"/>
              <a:t>Спасибо!</a:t>
            </a:r>
            <a:endParaRPr sz="5400" b="1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xmlns="" id="{90AB016A-4E98-4DB2-8FB5-F9364BE29C4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6170613"/>
            <a:ext cx="3432175" cy="687387"/>
          </a:xfrm>
        </p:spPr>
        <p:txBody>
          <a:bodyPr>
            <a:normAutofit/>
          </a:bodyPr>
          <a:lstStyle/>
          <a:p>
            <a:r>
              <a:rPr lang="ru-RU" sz="2800" dirty="0" smtClean="0">
                <a:hlinkClick r:id="rId3"/>
              </a:rPr>
              <a:t>Ссылка на </a:t>
            </a:r>
            <a:r>
              <a:rPr lang="en-US" sz="2800" dirty="0" smtClean="0">
                <a:hlinkClick r:id="rId3"/>
              </a:rPr>
              <a:t>Dashboard</a:t>
            </a:r>
            <a:endParaRPr lang="en-US" sz="2800" dirty="0">
              <a:hlinkClick r:id="rId3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83" y="3429000"/>
            <a:ext cx="3472069" cy="9144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491415" y="6171280"/>
            <a:ext cx="569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10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86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8" y="1933021"/>
            <a:ext cx="4564807" cy="12021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84"/>
            <a:ext cx="11861056" cy="8330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036" y="-55577"/>
            <a:ext cx="8071945" cy="132521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Оглавление</a:t>
            </a:r>
            <a:endParaRPr lang="en-US" sz="3600" dirty="0">
              <a:latin typeface="+mn-lt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17483" y="17438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Оглавление</a:t>
            </a:r>
            <a:endParaRPr lang="en-US" dirty="0"/>
          </a:p>
          <a:p>
            <a:r>
              <a:rPr lang="ru-RU" dirty="0"/>
              <a:t>Цели </a:t>
            </a:r>
            <a:r>
              <a:rPr lang="ru-RU" dirty="0" smtClean="0"/>
              <a:t>исследования</a:t>
            </a:r>
          </a:p>
          <a:p>
            <a:r>
              <a:rPr lang="ru-RU" dirty="0" smtClean="0"/>
              <a:t>Выводы</a:t>
            </a:r>
            <a:endParaRPr lang="ru-RU" dirty="0" smtClean="0"/>
          </a:p>
          <a:p>
            <a:r>
              <a:rPr lang="ru-RU" dirty="0" smtClean="0"/>
              <a:t>Общий </a:t>
            </a:r>
            <a:r>
              <a:rPr lang="ru-RU" dirty="0"/>
              <a:t>вид </a:t>
            </a:r>
            <a:endParaRPr lang="en-US" dirty="0"/>
          </a:p>
          <a:p>
            <a:r>
              <a:rPr lang="ru-RU" dirty="0"/>
              <a:t>Активность по времени</a:t>
            </a:r>
            <a:endParaRPr lang="en-US" dirty="0"/>
          </a:p>
          <a:p>
            <a:r>
              <a:rPr lang="ru-RU" dirty="0"/>
              <a:t>Относительная активность по темам</a:t>
            </a:r>
            <a:endParaRPr lang="en-US" dirty="0"/>
          </a:p>
          <a:p>
            <a:r>
              <a:rPr lang="ru-RU" dirty="0"/>
              <a:t>Доли активности по темам источников</a:t>
            </a:r>
            <a:endParaRPr lang="en-US" dirty="0"/>
          </a:p>
          <a:p>
            <a:r>
              <a:rPr lang="ru-RU" dirty="0"/>
              <a:t>Соответствие тем источников темам </a:t>
            </a:r>
            <a:r>
              <a:rPr lang="ru-RU" dirty="0" smtClean="0"/>
              <a:t>статей</a:t>
            </a:r>
          </a:p>
          <a:p>
            <a:r>
              <a:rPr lang="ru-RU" dirty="0"/>
              <a:t>Источники данных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660703" y="6171280"/>
            <a:ext cx="40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28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84"/>
            <a:ext cx="11861056" cy="8330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195" y="-55577"/>
            <a:ext cx="8071945" cy="132521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Цели исследования</a:t>
            </a:r>
            <a:endParaRPr lang="en-US" sz="3600" dirty="0">
              <a:latin typeface="+mn-lt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72728" y="2506662"/>
            <a:ext cx="8894353" cy="4351338"/>
          </a:xfrm>
        </p:spPr>
        <p:txBody>
          <a:bodyPr/>
          <a:lstStyle/>
          <a:p>
            <a:r>
              <a:rPr lang="ru-RU" dirty="0" smtClean="0"/>
              <a:t>Сколько </a:t>
            </a:r>
            <a:r>
              <a:rPr lang="ru-RU" dirty="0"/>
              <a:t>взаимодействий пользователей с карточками происходит в системе с разбивкой по темам карточек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Как много карточек генерируют источники с разными темами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Как соотносятся темы карточек и темы источников?</a:t>
            </a:r>
          </a:p>
          <a:p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13183" y="1144579"/>
            <a:ext cx="11547873" cy="132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+mn-lt"/>
              </a:rPr>
              <a:t>Необходимо отображать  оперативную информацию </a:t>
            </a:r>
          </a:p>
          <a:p>
            <a:r>
              <a:rPr lang="ru-RU" sz="3200" dirty="0" smtClean="0">
                <a:latin typeface="+mn-lt"/>
              </a:rPr>
              <a:t>отвечающую на вопросы:</a:t>
            </a:r>
            <a:endParaRPr lang="en-US" sz="32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510" y="3772338"/>
            <a:ext cx="2213546" cy="230774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1660703" y="6171280"/>
            <a:ext cx="40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69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84"/>
            <a:ext cx="11861056" cy="8330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195" y="-55577"/>
            <a:ext cx="8071945" cy="132521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Выводы</a:t>
            </a:r>
            <a:endParaRPr lang="en-US" sz="3600" dirty="0">
              <a:latin typeface="+mn-lt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58829" y="1128238"/>
            <a:ext cx="10515600" cy="516338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За представленный период времени количество просмотров достигало </a:t>
            </a:r>
            <a:r>
              <a:rPr lang="ru-RU" b="1" dirty="0" smtClean="0"/>
              <a:t>60 тыс</a:t>
            </a:r>
            <a:r>
              <a:rPr lang="ru-RU" dirty="0" smtClean="0"/>
              <a:t>. При этом наблюдался локальный всплеск активности с </a:t>
            </a:r>
            <a:r>
              <a:rPr lang="ru-RU" b="1" dirty="0" smtClean="0"/>
              <a:t>18:53</a:t>
            </a:r>
            <a:r>
              <a:rPr lang="ru-RU" dirty="0" smtClean="0"/>
              <a:t> по </a:t>
            </a:r>
            <a:r>
              <a:rPr lang="ru-RU" b="1" dirty="0" smtClean="0"/>
              <a:t>19:00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Источники генерируют в среднем чуть более </a:t>
            </a:r>
            <a:r>
              <a:rPr lang="ru-RU" b="1" dirty="0" smtClean="0"/>
              <a:t>1000 </a:t>
            </a:r>
            <a:r>
              <a:rPr lang="ru-RU" dirty="0" smtClean="0"/>
              <a:t>статей на разные темы,  из которых каждая получает в среднем по </a:t>
            </a:r>
            <a:r>
              <a:rPr lang="ru-RU" b="1" dirty="0" smtClean="0"/>
              <a:t>400 </a:t>
            </a:r>
            <a:r>
              <a:rPr lang="ru-RU" dirty="0" smtClean="0"/>
              <a:t>просмотров. Самые популярные темы источников по убыванию </a:t>
            </a:r>
            <a:r>
              <a:rPr lang="ru-RU" dirty="0"/>
              <a:t>- </a:t>
            </a:r>
            <a:r>
              <a:rPr lang="ru-RU" i="1" dirty="0"/>
              <a:t>Семейные отношения, Россия, Полезные советы, Путешествия, Знаменитости, Кино, Здоровье, История, Семья, Авто</a:t>
            </a:r>
            <a:r>
              <a:rPr lang="ru-RU" i="1" dirty="0" smtClean="0"/>
              <a:t>. 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В источниках можно найти статьи почти по всему спектру тем. Самые популярные находятся на пересечении</a:t>
            </a:r>
            <a:r>
              <a:rPr lang="ru-RU" i="1" dirty="0" smtClean="0"/>
              <a:t> Путешествия-Рассказы, Россия-Общество, Кино-Наука, Полезные советы-Подборки, Полезные советы-Отношения. </a:t>
            </a:r>
            <a:r>
              <a:rPr lang="ru-RU" dirty="0" smtClean="0"/>
              <a:t>Источники не генерируют статей на пересечении </a:t>
            </a:r>
            <a:r>
              <a:rPr lang="ru-RU" i="1" dirty="0" smtClean="0"/>
              <a:t>Интерьеры-Женская психология, Сад и дача-Шоу, Сделай сам-Шоу, Строительство-Женская психология, Строительство-Скандалы, Технологии-Шоу.</a:t>
            </a:r>
            <a:endParaRPr lang="ru-RU" i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818" y="1160060"/>
            <a:ext cx="878838" cy="8734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22" y="3876034"/>
            <a:ext cx="1277637" cy="119159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1660703" y="6171280"/>
            <a:ext cx="40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3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84"/>
            <a:ext cx="11861056" cy="8330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" y="1092854"/>
            <a:ext cx="7110247" cy="53552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582" y="-55577"/>
            <a:ext cx="8071945" cy="132521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Общий вид </a:t>
            </a:r>
            <a:endParaRPr lang="en-US" sz="3600" dirty="0"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82678" y="1902440"/>
            <a:ext cx="4823791" cy="2338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+mn-lt"/>
              </a:rPr>
              <a:t>Общая компоновка </a:t>
            </a:r>
            <a:r>
              <a:rPr lang="ru-RU" sz="3600" dirty="0" err="1" smtClean="0">
                <a:latin typeface="+mn-lt"/>
              </a:rPr>
              <a:t>дашборда</a:t>
            </a:r>
            <a:r>
              <a:rPr lang="ru-RU" sz="3600" dirty="0" smtClean="0">
                <a:latin typeface="+mn-lt"/>
              </a:rPr>
              <a:t> в соответствии с макетом</a:t>
            </a:r>
            <a:endParaRPr lang="en-US" sz="3600" dirty="0">
              <a:latin typeface="+mn-lt"/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8" y="1338630"/>
            <a:ext cx="6685071" cy="4863690"/>
          </a:xfrm>
        </p:spPr>
      </p:pic>
      <p:sp>
        <p:nvSpPr>
          <p:cNvPr id="10" name="Прямоугольник 9"/>
          <p:cNvSpPr/>
          <p:nvPr/>
        </p:nvSpPr>
        <p:spPr>
          <a:xfrm>
            <a:off x="11660703" y="6171280"/>
            <a:ext cx="40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98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" y="1092854"/>
            <a:ext cx="6369312" cy="5355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84"/>
            <a:ext cx="11861056" cy="8330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937" y="-55577"/>
            <a:ext cx="8071945" cy="132521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Активность по времени</a:t>
            </a:r>
            <a:endParaRPr lang="en-US" sz="3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646460" y="1872443"/>
            <a:ext cx="5360009" cy="355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На вкладке отображается активность пользователей с течением времени. На графике видно максимальное количество просмотров  в </a:t>
            </a:r>
            <a:r>
              <a:rPr lang="ru-RU" sz="3600" b="1" dirty="0" smtClean="0"/>
              <a:t>60 тыс</a:t>
            </a:r>
            <a:r>
              <a:rPr lang="ru-RU" sz="3600" dirty="0" smtClean="0"/>
              <a:t>. Пик просмотров приходится на время с </a:t>
            </a:r>
            <a:r>
              <a:rPr lang="ru-RU" sz="3600" b="1" dirty="0" smtClean="0"/>
              <a:t>18:53</a:t>
            </a:r>
            <a:r>
              <a:rPr lang="ru-RU" sz="3600" dirty="0" smtClean="0"/>
              <a:t> по </a:t>
            </a:r>
            <a:r>
              <a:rPr lang="ru-RU" sz="3600" b="1" dirty="0" smtClean="0"/>
              <a:t>19:00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" y="1331677"/>
            <a:ext cx="5814411" cy="4877596"/>
          </a:xfrm>
        </p:spPr>
      </p:pic>
      <p:sp>
        <p:nvSpPr>
          <p:cNvPr id="10" name="Прямоугольник 9"/>
          <p:cNvSpPr/>
          <p:nvPr/>
        </p:nvSpPr>
        <p:spPr>
          <a:xfrm>
            <a:off x="11660703" y="6171280"/>
            <a:ext cx="40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51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" y="1092854"/>
            <a:ext cx="6451199" cy="5355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84"/>
            <a:ext cx="11861056" cy="8330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10" y="-55577"/>
            <a:ext cx="8071945" cy="132521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Относительная активность по темам</a:t>
            </a:r>
            <a:endParaRPr lang="en-US" sz="3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037265" y="1323833"/>
            <a:ext cx="4823791" cy="4599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С течением времени относительные просмотры тем меняются, однако самые популярные за отчётный период времени – </a:t>
            </a:r>
            <a:r>
              <a:rPr lang="ru-RU" sz="3600" i="1" dirty="0" smtClean="0"/>
              <a:t>Наука, Отношения, Интересные факты, Общество. </a:t>
            </a:r>
            <a:r>
              <a:rPr lang="ru-RU" sz="3600" dirty="0" smtClean="0"/>
              <a:t>Каждая -  около </a:t>
            </a:r>
            <a:r>
              <a:rPr lang="ru-RU" sz="3600" b="1" dirty="0" smtClean="0"/>
              <a:t>7%</a:t>
            </a:r>
            <a:r>
              <a:rPr lang="ru-RU" sz="3600" dirty="0" smtClean="0"/>
              <a:t> от общего числа просмотров. </a:t>
            </a:r>
          </a:p>
          <a:p>
            <a:endParaRPr lang="ru-RU" sz="3600" dirty="0"/>
          </a:p>
          <a:p>
            <a:r>
              <a:rPr lang="ru-RU" sz="3600" dirty="0" smtClean="0"/>
              <a:t>Самые непопулярные темы – </a:t>
            </a:r>
            <a:r>
              <a:rPr lang="ru-RU" sz="3600" i="1" dirty="0" smtClean="0"/>
              <a:t>Знаменитости, Шоу, Женская психология, Психология</a:t>
            </a:r>
            <a:r>
              <a:rPr lang="ru-RU" sz="3600" dirty="0" smtClean="0"/>
              <a:t>. </a:t>
            </a:r>
            <a:r>
              <a:rPr lang="ru-RU" sz="3600" smtClean="0"/>
              <a:t>Каждая - </a:t>
            </a:r>
            <a:r>
              <a:rPr lang="ru-RU" sz="3600" dirty="0" smtClean="0"/>
              <a:t>до </a:t>
            </a:r>
            <a:r>
              <a:rPr lang="ru-RU" sz="3600" b="1" dirty="0" smtClean="0"/>
              <a:t>2,54%</a:t>
            </a:r>
            <a:r>
              <a:rPr lang="ru-RU" sz="3600" dirty="0" smtClean="0"/>
              <a:t> от общего числа просмотров.</a:t>
            </a:r>
            <a:endParaRPr lang="en-US" sz="36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3" y="1253330"/>
            <a:ext cx="5994227" cy="5024639"/>
          </a:xfrm>
        </p:spPr>
      </p:pic>
      <p:sp>
        <p:nvSpPr>
          <p:cNvPr id="11" name="Прямоугольник 10"/>
          <p:cNvSpPr/>
          <p:nvPr/>
        </p:nvSpPr>
        <p:spPr>
          <a:xfrm>
            <a:off x="11660703" y="6171280"/>
            <a:ext cx="40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93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" y="1092854"/>
            <a:ext cx="5004536" cy="5355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84"/>
            <a:ext cx="11861056" cy="8330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10" y="-55577"/>
            <a:ext cx="8071945" cy="132521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Доли активности по темам источников</a:t>
            </a:r>
            <a:endParaRPr lang="en-US" sz="3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909723" y="1092854"/>
            <a:ext cx="4823791" cy="51441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На графике можно наблюдать процентное отношение количества</a:t>
            </a:r>
            <a:r>
              <a:rPr lang="ru-RU" sz="3600" dirty="0" smtClean="0"/>
              <a:t> просмотров по темам источников за всё </a:t>
            </a:r>
            <a:r>
              <a:rPr lang="ru-RU" sz="3600" dirty="0"/>
              <a:t>отчётное время. </a:t>
            </a:r>
            <a:endParaRPr lang="ru-RU" sz="3600" dirty="0" smtClean="0"/>
          </a:p>
          <a:p>
            <a:endParaRPr lang="ru-RU" sz="3600" dirty="0"/>
          </a:p>
          <a:p>
            <a:r>
              <a:rPr lang="ru-RU" sz="3600" dirty="0" smtClean="0"/>
              <a:t>Самые популярные темы источников - </a:t>
            </a:r>
            <a:r>
              <a:rPr lang="ru-RU" sz="3600" i="1" dirty="0" smtClean="0"/>
              <a:t>Семейные </a:t>
            </a:r>
            <a:r>
              <a:rPr lang="ru-RU" sz="3600" i="1" dirty="0"/>
              <a:t>отношения, Россия</a:t>
            </a:r>
            <a:r>
              <a:rPr lang="ru-RU" sz="3600" i="1" dirty="0" smtClean="0"/>
              <a:t>, </a:t>
            </a:r>
            <a:r>
              <a:rPr lang="ru-RU" sz="3600" i="1" dirty="0"/>
              <a:t>Полезные советы,</a:t>
            </a:r>
            <a:r>
              <a:rPr lang="ru-RU" sz="3600" i="1" dirty="0" smtClean="0"/>
              <a:t> </a:t>
            </a:r>
            <a:r>
              <a:rPr lang="ru-RU" sz="3600" i="1" dirty="0"/>
              <a:t>Путешествия, </a:t>
            </a:r>
            <a:r>
              <a:rPr lang="ru-RU" sz="3600" i="1" dirty="0" smtClean="0"/>
              <a:t>Знаменитости</a:t>
            </a:r>
            <a:r>
              <a:rPr lang="ru-RU" sz="3600" i="1" dirty="0"/>
              <a:t>, </a:t>
            </a:r>
            <a:r>
              <a:rPr lang="ru-RU" sz="3600" i="1" dirty="0" smtClean="0"/>
              <a:t>Кино</a:t>
            </a:r>
            <a:r>
              <a:rPr lang="ru-RU" sz="3600" i="1" dirty="0"/>
              <a:t>, </a:t>
            </a:r>
            <a:r>
              <a:rPr lang="ru-RU" sz="3600" i="1" dirty="0" smtClean="0"/>
              <a:t>Здоровье, </a:t>
            </a:r>
            <a:r>
              <a:rPr lang="ru-RU" sz="3600" i="1" dirty="0"/>
              <a:t>История, </a:t>
            </a:r>
            <a:r>
              <a:rPr lang="ru-RU" sz="3600" i="1" dirty="0" smtClean="0"/>
              <a:t>Семья, Авто. </a:t>
            </a:r>
            <a:r>
              <a:rPr lang="ru-RU" sz="3600" dirty="0"/>
              <a:t>Д</a:t>
            </a:r>
            <a:r>
              <a:rPr lang="ru-RU" sz="3600" dirty="0" smtClean="0"/>
              <a:t>оля каждого составляет от  </a:t>
            </a:r>
            <a:r>
              <a:rPr lang="ru-RU" sz="3600" b="1" dirty="0" smtClean="0"/>
              <a:t>5,5%</a:t>
            </a:r>
            <a:r>
              <a:rPr lang="ru-RU" sz="3600" dirty="0" smtClean="0"/>
              <a:t> до </a:t>
            </a:r>
            <a:r>
              <a:rPr lang="ru-RU" sz="3600" b="1" dirty="0" smtClean="0"/>
              <a:t>2,5%</a:t>
            </a:r>
            <a:r>
              <a:rPr lang="ru-RU" sz="3600" dirty="0" smtClean="0"/>
              <a:t>. </a:t>
            </a:r>
          </a:p>
          <a:p>
            <a:endParaRPr lang="ru-RU" sz="3600" dirty="0"/>
          </a:p>
          <a:p>
            <a:r>
              <a:rPr lang="ru-RU" sz="3600" b="1" dirty="0" smtClean="0"/>
              <a:t>44%</a:t>
            </a:r>
            <a:r>
              <a:rPr lang="ru-RU" sz="3600" dirty="0" smtClean="0"/>
              <a:t> просмотров занимают другие темы. </a:t>
            </a:r>
            <a:endParaRPr lang="ru-RU" sz="3600" dirty="0"/>
          </a:p>
          <a:p>
            <a:r>
              <a:rPr lang="ru-RU" sz="3600" dirty="0" smtClean="0"/>
              <a:t> </a:t>
            </a:r>
            <a:endParaRPr lang="en-US" sz="36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8" y="1270270"/>
            <a:ext cx="4598365" cy="5000409"/>
          </a:xfrm>
        </p:spPr>
      </p:pic>
      <p:sp>
        <p:nvSpPr>
          <p:cNvPr id="11" name="Прямоугольник 10"/>
          <p:cNvSpPr/>
          <p:nvPr/>
        </p:nvSpPr>
        <p:spPr>
          <a:xfrm>
            <a:off x="11660703" y="6171280"/>
            <a:ext cx="40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20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2854"/>
            <a:ext cx="7679497" cy="5355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84"/>
            <a:ext cx="11861056" cy="8330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935" y="-55577"/>
            <a:ext cx="9490842" cy="132521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Соответствие тем источников темам статей</a:t>
            </a:r>
            <a:endParaRPr lang="en-US" sz="3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679496" y="1369818"/>
            <a:ext cx="4304582" cy="480131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Источники генерируют в среднем чуть более </a:t>
            </a:r>
            <a:r>
              <a:rPr lang="ru-RU" sz="2000" b="1" dirty="0"/>
              <a:t>1000 </a:t>
            </a:r>
            <a:r>
              <a:rPr lang="ru-RU" sz="2000" dirty="0"/>
              <a:t>статей на разные темы,  из которых каждая получает в среднем по </a:t>
            </a:r>
            <a:r>
              <a:rPr lang="ru-RU" sz="2000" b="1" dirty="0"/>
              <a:t>400 </a:t>
            </a:r>
            <a:r>
              <a:rPr lang="ru-RU" sz="2000" dirty="0"/>
              <a:t>просмотров </a:t>
            </a:r>
            <a:r>
              <a:rPr lang="ru-RU" sz="2000" dirty="0" smtClean="0"/>
              <a:t> </a:t>
            </a:r>
          </a:p>
          <a:p>
            <a:endParaRPr lang="ru-RU" sz="2000" dirty="0"/>
          </a:p>
          <a:p>
            <a:r>
              <a:rPr lang="ru-RU" sz="2000" dirty="0" smtClean="0"/>
              <a:t>Самые </a:t>
            </a:r>
            <a:r>
              <a:rPr lang="ru-RU" sz="2000" dirty="0"/>
              <a:t>популярные находятся на пересечении </a:t>
            </a:r>
            <a:r>
              <a:rPr lang="ru-RU" sz="2000" i="1" dirty="0"/>
              <a:t>Путешествия-Рассказы, Россия-Общество, Кино-Наука, Полезные советы-Подборки, Полезные советы-Отношения. </a:t>
            </a:r>
            <a:endParaRPr lang="ru-RU" sz="2000" i="1" dirty="0" smtClean="0"/>
          </a:p>
          <a:p>
            <a:endParaRPr lang="ru-RU" sz="2000" i="1" dirty="0"/>
          </a:p>
          <a:p>
            <a:r>
              <a:rPr lang="ru-RU" sz="2000" dirty="0" smtClean="0"/>
              <a:t>Источники </a:t>
            </a:r>
            <a:r>
              <a:rPr lang="ru-RU" sz="2000" dirty="0"/>
              <a:t>не генерируют статей на пересечении </a:t>
            </a:r>
            <a:r>
              <a:rPr lang="ru-RU" sz="2000" i="1" dirty="0"/>
              <a:t>Интерьеры-Женская психология, Сад и дача-Шоу, Сделай сам-Шоу, Строительство-Женская психология, Строительство-Скандалы, Технологии-Шоу</a:t>
            </a:r>
            <a:r>
              <a:rPr lang="ru-RU" sz="2000" i="1" dirty="0" smtClean="0"/>
              <a:t>.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9" y="1594806"/>
            <a:ext cx="7140656" cy="4351338"/>
          </a:xfrm>
        </p:spPr>
      </p:pic>
      <p:sp>
        <p:nvSpPr>
          <p:cNvPr id="11" name="Прямоугольник 10"/>
          <p:cNvSpPr/>
          <p:nvPr/>
        </p:nvSpPr>
        <p:spPr>
          <a:xfrm>
            <a:off x="11660703" y="6171280"/>
            <a:ext cx="40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73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507</TotalTime>
  <Words>485</Words>
  <Application>Microsoft Office PowerPoint</Application>
  <PresentationFormat>Произвольный</PresentationFormat>
  <Paragraphs>62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Ссылка на Dashboard</vt:lpstr>
      <vt:lpstr>Оглавление</vt:lpstr>
      <vt:lpstr>Цели исследования</vt:lpstr>
      <vt:lpstr>Выводы</vt:lpstr>
      <vt:lpstr>Общий вид </vt:lpstr>
      <vt:lpstr>Активность по времени</vt:lpstr>
      <vt:lpstr>Относительная активность по темам</vt:lpstr>
      <vt:lpstr>Доли активности по темам источников</vt:lpstr>
      <vt:lpstr>Соответствие тем источников темам статей</vt:lpstr>
      <vt:lpstr>Презентация PowerPoint</vt:lpstr>
      <vt:lpstr>Ссылка на Dashboard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Visits</dc:title>
  <dc:creator>IEUser</dc:creator>
  <cp:lastModifiedBy>IEUser</cp:lastModifiedBy>
  <cp:revision>51</cp:revision>
  <dcterms:created xsi:type="dcterms:W3CDTF">2021-10-09T18:37:59Z</dcterms:created>
  <dcterms:modified xsi:type="dcterms:W3CDTF">2021-10-11T13:06:25Z</dcterms:modified>
</cp:coreProperties>
</file>