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/keOlRPp0GfUAS+1JmppkiSOT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5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Arial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b27c35f1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eb27c35f1e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b27c35f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eb27c35f1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b27c35f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b27c35f1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>
  <p:cSld name="94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8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</p:sp>
      <p:pic>
        <p:nvPicPr>
          <p:cNvPr id="8" name="Google Shape;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6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6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9" name="Google Shape;99;p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6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020489">
            <a:off x="-5059343" y="3462434"/>
            <a:ext cx="12842936" cy="895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108375">
            <a:off x="1264564" y="-7101424"/>
            <a:ext cx="12842935" cy="968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6179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899237" y="92186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4"/>
          <p:cNvSpPr/>
          <p:nvPr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694277" y="4337161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137856">
            <a:off x="-2174746" y="-1858369"/>
            <a:ext cx="12178748" cy="102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/>
          <p:nvPr/>
        </p:nvSpPr>
        <p:spPr>
          <a:xfrm rot="5400000">
            <a:off x="758341" y="1338702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118088" y="1016507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1044927" y="2083814"/>
            <a:ext cx="604420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500" y="1016507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673748">
            <a:off x="6999450" y="3572283"/>
            <a:ext cx="7532719" cy="635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57578">
            <a:off x="-1680702" y="-2280851"/>
            <a:ext cx="8156045" cy="996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4622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1101378" y="92186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1101378" y="1899188"/>
            <a:ext cx="5351693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43" name="Google Shape;143;p36"/>
          <p:cNvGrpSpPr/>
          <p:nvPr/>
        </p:nvGrpSpPr>
        <p:grpSpPr>
          <a:xfrm rot="7084493">
            <a:off x="6384813" y="362748"/>
            <a:ext cx="1436386" cy="1425522"/>
            <a:chOff x="10563232" y="323252"/>
            <a:chExt cx="1547516" cy="1535812"/>
          </a:xfrm>
        </p:grpSpPr>
        <p:sp>
          <p:nvSpPr>
            <p:cNvPr id="144" name="Google Shape;144;p36"/>
            <p:cNvSpPr/>
            <p:nvPr/>
          </p:nvSpPr>
          <p:spPr>
            <a:xfrm rot="-3577568">
              <a:off x="10652775" y="412795"/>
              <a:ext cx="486137" cy="486137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 rot="-3577568">
              <a:off x="11138912" y="887228"/>
              <a:ext cx="820674" cy="820674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ayout Personalizado">
  <p:cSld name="6_Layout Personalizad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70441">
            <a:off x="6224053" y="-244397"/>
            <a:ext cx="12842935" cy="968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00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1280659" y="88414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1288694" y="1931806"/>
            <a:ext cx="8040567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13636">
            <a:off x="-1975777" y="4195581"/>
            <a:ext cx="7532719" cy="63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Layout Personalizado">
  <p:cSld name="8_Layout Personalizado">
    <p:bg>
      <p:bgPr>
        <a:solidFill>
          <a:srgbClr val="2EC6C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ctrTitle"/>
          </p:nvPr>
        </p:nvSpPr>
        <p:spPr>
          <a:xfrm>
            <a:off x="937550" y="1796162"/>
            <a:ext cx="1012792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937550" y="4318000"/>
            <a:ext cx="87439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5" name="Google Shape;15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81525" y="911336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15492">
            <a:off x="6396710" y="3681953"/>
            <a:ext cx="7532719" cy="6352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38"/>
          <p:cNvCxnSpPr/>
          <p:nvPr/>
        </p:nvCxnSpPr>
        <p:spPr>
          <a:xfrm flipH="1">
            <a:off x="9272337" y="0"/>
            <a:ext cx="3638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38"/>
          <p:cNvSpPr txBox="1"/>
          <p:nvPr/>
        </p:nvSpPr>
        <p:spPr>
          <a:xfrm>
            <a:off x="9436231" y="1745177"/>
            <a:ext cx="14234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*Esta área precisa ser preservada em todos os slides.</a:t>
            </a:r>
            <a:endParaRPr sz="14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400"/>
              <a:buFont typeface="Calibri"/>
              <a:buNone/>
            </a:pPr>
            <a:r>
              <a:rPr lang="pt-BR" sz="1400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É onde você aparecerá na transmissão.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100"/>
              <a:buFont typeface="Calibri"/>
              <a:buNone/>
            </a:pPr>
            <a:r>
              <a:rPr b="1" lang="pt-BR" sz="1100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*Essa mensagem será retirada pela equipe de revisão.</a:t>
            </a:r>
            <a:endParaRPr b="1" sz="11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ayout Personalizado">
  <p:cSld name="5_Layout Personalizado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2907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>
            <p:ph idx="2" type="pic"/>
          </p:nvPr>
        </p:nvSpPr>
        <p:spPr>
          <a:xfrm>
            <a:off x="7071745" y="1816880"/>
            <a:ext cx="5779758" cy="53666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1056993" y="92186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3" type="body"/>
          </p:nvPr>
        </p:nvSpPr>
        <p:spPr>
          <a:xfrm>
            <a:off x="1056993" y="2145372"/>
            <a:ext cx="5779759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4" name="Google Shape;1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528619">
            <a:off x="-2565891" y="-3446633"/>
            <a:ext cx="5978291" cy="5041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9"/>
          <p:cNvCxnSpPr/>
          <p:nvPr/>
        </p:nvCxnSpPr>
        <p:spPr>
          <a:xfrm flipH="1">
            <a:off x="9272337" y="0"/>
            <a:ext cx="3638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>
            <p:ph idx="2" type="pic"/>
          </p:nvPr>
        </p:nvSpPr>
        <p:spPr>
          <a:xfrm>
            <a:off x="6776766" y="2144907"/>
            <a:ext cx="5300934" cy="490603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" name="Google Shape;168;p40"/>
          <p:cNvSpPr txBox="1"/>
          <p:nvPr>
            <p:ph idx="1" type="body"/>
          </p:nvPr>
        </p:nvSpPr>
        <p:spPr>
          <a:xfrm>
            <a:off x="1238557" y="957297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40"/>
          <p:cNvSpPr txBox="1"/>
          <p:nvPr>
            <p:ph idx="3" type="body"/>
          </p:nvPr>
        </p:nvSpPr>
        <p:spPr>
          <a:xfrm>
            <a:off x="1238557" y="2144907"/>
            <a:ext cx="5351693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615518">
            <a:off x="6673296" y="-4161626"/>
            <a:ext cx="6807695" cy="574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6872804">
            <a:off x="-5102491" y="-34632"/>
            <a:ext cx="6807695" cy="574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907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40"/>
          <p:cNvCxnSpPr/>
          <p:nvPr/>
        </p:nvCxnSpPr>
        <p:spPr>
          <a:xfrm flipH="1">
            <a:off x="9272337" y="0"/>
            <a:ext cx="3638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7725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882358">
            <a:off x="-5212631" y="3665455"/>
            <a:ext cx="11327501" cy="78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1"/>
          <p:cNvSpPr/>
          <p:nvPr>
            <p:ph idx="2" type="pic"/>
          </p:nvPr>
        </p:nvSpPr>
        <p:spPr>
          <a:xfrm>
            <a:off x="6872227" y="2794044"/>
            <a:ext cx="6025733" cy="42141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178" name="Google Shape;178;p41"/>
          <p:cNvGrpSpPr/>
          <p:nvPr/>
        </p:nvGrpSpPr>
        <p:grpSpPr>
          <a:xfrm rot="-4288262">
            <a:off x="7314811" y="1672619"/>
            <a:ext cx="1436386" cy="1425522"/>
            <a:chOff x="10563232" y="323252"/>
            <a:chExt cx="1547516" cy="1535812"/>
          </a:xfrm>
        </p:grpSpPr>
        <p:sp>
          <p:nvSpPr>
            <p:cNvPr id="179" name="Google Shape;179;p41"/>
            <p:cNvSpPr/>
            <p:nvPr/>
          </p:nvSpPr>
          <p:spPr>
            <a:xfrm rot="-3577568">
              <a:off x="10652775" y="412795"/>
              <a:ext cx="486137" cy="486137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1"/>
            <p:cNvSpPr/>
            <p:nvPr/>
          </p:nvSpPr>
          <p:spPr>
            <a:xfrm rot="-3577568">
              <a:off x="11138912" y="887228"/>
              <a:ext cx="820674" cy="820674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41"/>
          <p:cNvSpPr txBox="1"/>
          <p:nvPr>
            <p:ph idx="1" type="body"/>
          </p:nvPr>
        </p:nvSpPr>
        <p:spPr>
          <a:xfrm>
            <a:off x="1340663" y="92186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1"/>
          <p:cNvSpPr txBox="1"/>
          <p:nvPr>
            <p:ph idx="3" type="body"/>
          </p:nvPr>
        </p:nvSpPr>
        <p:spPr>
          <a:xfrm>
            <a:off x="1340663" y="2144907"/>
            <a:ext cx="4620132" cy="38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04298">
            <a:off x="3750395" y="-6252951"/>
            <a:ext cx="11327501" cy="7897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41"/>
          <p:cNvCxnSpPr/>
          <p:nvPr/>
        </p:nvCxnSpPr>
        <p:spPr>
          <a:xfrm flipH="1">
            <a:off x="9272337" y="0"/>
            <a:ext cx="3638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41"/>
          <p:cNvSpPr txBox="1"/>
          <p:nvPr/>
        </p:nvSpPr>
        <p:spPr>
          <a:xfrm>
            <a:off x="9436231" y="1745177"/>
            <a:ext cx="14234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*Esta área precisa ser preservada em todos os slides.</a:t>
            </a:r>
            <a:endParaRPr sz="14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400"/>
              <a:buFont typeface="Calibri"/>
              <a:buNone/>
            </a:pPr>
            <a:r>
              <a:rPr lang="pt-BR" sz="1400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É onde você aparecerá na transmissão.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B7070"/>
              </a:buClr>
              <a:buSzPts val="1100"/>
              <a:buFont typeface="Calibri"/>
              <a:buNone/>
            </a:pPr>
            <a:r>
              <a:rPr b="1" lang="pt-BR" sz="1100">
                <a:solidFill>
                  <a:srgbClr val="6B7070"/>
                </a:solidFill>
                <a:latin typeface="Calibri"/>
                <a:ea typeface="Calibri"/>
                <a:cs typeface="Calibri"/>
                <a:sym typeface="Calibri"/>
              </a:rPr>
              <a:t>*Essa mensagem será retirada pela equipe de revisão.</a:t>
            </a:r>
            <a:endParaRPr b="1" sz="1100">
              <a:solidFill>
                <a:srgbClr val="6B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Layout Personalizado">
  <p:cSld name="7_Layout Personalizado">
    <p:bg>
      <p:bgPr>
        <a:solidFill>
          <a:srgbClr val="282F3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30015">
            <a:off x="-3436571" y="3040941"/>
            <a:ext cx="8749500" cy="866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85006">
            <a:off x="6853104" y="-6116184"/>
            <a:ext cx="8749500" cy="866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2"/>
          <p:cNvSpPr/>
          <p:nvPr/>
        </p:nvSpPr>
        <p:spPr>
          <a:xfrm rot="10800000">
            <a:off x="1567835" y="1637605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3850" y="110145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2"/>
          <p:cNvSpPr txBox="1"/>
          <p:nvPr>
            <p:ph idx="1" type="body"/>
          </p:nvPr>
        </p:nvSpPr>
        <p:spPr>
          <a:xfrm>
            <a:off x="1475868" y="921866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42"/>
          <p:cNvSpPr txBox="1"/>
          <p:nvPr>
            <p:ph idx="2" type="body"/>
          </p:nvPr>
        </p:nvSpPr>
        <p:spPr>
          <a:xfrm>
            <a:off x="1475867" y="2144907"/>
            <a:ext cx="7073413" cy="38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3" name="Google Shape;193;p42"/>
          <p:cNvCxnSpPr/>
          <p:nvPr/>
        </p:nvCxnSpPr>
        <p:spPr>
          <a:xfrm flipH="1">
            <a:off x="9272337" y="0"/>
            <a:ext cx="3638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42"/>
          <p:cNvSpPr txBox="1"/>
          <p:nvPr/>
        </p:nvSpPr>
        <p:spPr>
          <a:xfrm>
            <a:off x="9436231" y="1745177"/>
            <a:ext cx="14234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C6C2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rgbClr val="2EC6C2"/>
                </a:solidFill>
                <a:latin typeface="Calibri"/>
                <a:ea typeface="Calibri"/>
                <a:cs typeface="Calibri"/>
                <a:sym typeface="Calibri"/>
              </a:rPr>
              <a:t>*Esta área precisa ser preservada em todos os slides.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C6C2"/>
              </a:buClr>
              <a:buSzPts val="1400"/>
              <a:buFont typeface="Calibri"/>
              <a:buNone/>
            </a:pPr>
            <a:r>
              <a:rPr lang="pt-BR" sz="1400">
                <a:solidFill>
                  <a:srgbClr val="2EC6C2"/>
                </a:solidFill>
                <a:latin typeface="Calibri"/>
                <a:ea typeface="Calibri"/>
                <a:cs typeface="Calibri"/>
                <a:sym typeface="Calibri"/>
              </a:rPr>
              <a:t>É onde você aparecerá na transmissão.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rgbClr val="2EC6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C6C2"/>
              </a:buClr>
              <a:buSzPts val="1100"/>
              <a:buFont typeface="Calibri"/>
              <a:buNone/>
            </a:pPr>
            <a:r>
              <a:rPr b="1" lang="pt-BR" sz="1100">
                <a:solidFill>
                  <a:srgbClr val="2EC6C2"/>
                </a:solidFill>
                <a:latin typeface="Calibri"/>
                <a:ea typeface="Calibri"/>
                <a:cs typeface="Calibri"/>
                <a:sym typeface="Calibri"/>
              </a:rPr>
              <a:t>*Essa mensagem será retirada pela equipe de revisão.</a:t>
            </a:r>
            <a:endParaRPr b="1" sz="1100">
              <a:solidFill>
                <a:srgbClr val="2EC6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5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  <a:defRPr b="1" sz="3600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sz="2000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sz="1800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sz="1600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None/>
              <a:defRPr sz="2000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  <a:defRPr b="1" sz="3600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sz="1600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teriaisdidaticos@igti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888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/>
        </p:nvSpPr>
        <p:spPr>
          <a:xfrm>
            <a:off x="462275" y="814331"/>
            <a:ext cx="11066586" cy="506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Prezado(a) professor(a),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prazer recebê-lo em nossa instituição! Esperamos uma parceria frutífera durante a produção do conteúdo e em todo o percurso acadêmico da sua disciplina. Aqui, começaremos o primeiro passo para a construção do seu material em nossa plataforma: as gravações das aulas.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mantermos os slides no estilo do IGTI e facilitar o seu trabalho, dentro da opção de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“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Novo Slide”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deste PowerPoint temos uma grande variação de templates prontos para serem utilizados na construção da sua apresentação. Sinta-se livre para utilizá-los como quiser, lembrando de manter apenas o padrão do símbolo do IGTI e da montagem deles, para não ocorrer cortes durante a gravação.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 dificuldade ou dúvida a nossa equipe está à disposição para atendê-lo(a) pelo e-mail </a:t>
            </a:r>
            <a:r>
              <a:rPr b="0" i="1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materiaisdidaticos@igti.edu.br</a:t>
            </a: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☺.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/>
        </p:nvSpPr>
        <p:spPr>
          <a:xfrm>
            <a:off x="899225" y="921875"/>
            <a:ext cx="73965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82F30"/>
                </a:solidFill>
              </a:rPr>
              <a:t>Mão na Massa!</a:t>
            </a:r>
            <a:endParaRPr b="1" sz="3600">
              <a:solidFill>
                <a:srgbClr val="282F30"/>
              </a:solidFill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899225" y="1804725"/>
            <a:ext cx="71085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53F40"/>
                </a:solidFill>
              </a:rPr>
              <a:t>Vamos utilizar o Python e o </a:t>
            </a:r>
            <a:r>
              <a:rPr lang="pt-BR" sz="16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Jupyter Notebook</a:t>
            </a:r>
            <a:r>
              <a:rPr lang="pt-BR" sz="1600">
                <a:solidFill>
                  <a:srgbClr val="353F40"/>
                </a:solidFill>
              </a:rPr>
              <a:t>!</a:t>
            </a:r>
            <a:endParaRPr sz="1600">
              <a:solidFill>
                <a:srgbClr val="353F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b27c35f1e_0_159"/>
          <p:cNvSpPr txBox="1"/>
          <p:nvPr>
            <p:ph idx="1" type="body"/>
          </p:nvPr>
        </p:nvSpPr>
        <p:spPr>
          <a:xfrm>
            <a:off x="1357204" y="823348"/>
            <a:ext cx="4620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83" name="Google Shape;283;geb27c35f1e_0_159"/>
          <p:cNvSpPr txBox="1"/>
          <p:nvPr>
            <p:ph idx="2" type="body"/>
          </p:nvPr>
        </p:nvSpPr>
        <p:spPr>
          <a:xfrm>
            <a:off x="1322509" y="1899188"/>
            <a:ext cx="59247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pt-BR"/>
              <a:t>Os DataFrames são construídos em cima do RDDs, e por isso eles somente representam uma interface mais simples e útil para manipulá-los;</a:t>
            </a:r>
            <a:endParaRPr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pt-BR"/>
              <a:t>Os DataFrames do Spark são estruturas muito mais fáceis de manipular do que RDDs, uma vez que são uma construção já consolidada no meio da análise de dados.</a:t>
            </a:r>
            <a:endParaRPr/>
          </a:p>
        </p:txBody>
      </p:sp>
      <p:pic>
        <p:nvPicPr>
          <p:cNvPr id="284" name="Google Shape;284;geb27c35f1e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4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4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 txBox="1"/>
          <p:nvPr>
            <p:ph idx="4294967295" type="body"/>
          </p:nvPr>
        </p:nvSpPr>
        <p:spPr>
          <a:xfrm>
            <a:off x="1366629" y="2511898"/>
            <a:ext cx="4620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b="1" lang="pt-BR" sz="3600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rPr>
              <a:t>Muito Obrigado!</a:t>
            </a:r>
            <a:endParaRPr b="1" sz="3600">
              <a:solidFill>
                <a:srgbClr val="282F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/>
          <p:nvPr/>
        </p:nvSpPr>
        <p:spPr>
          <a:xfrm>
            <a:off x="386860" y="405325"/>
            <a:ext cx="11066586" cy="610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Abaixo, algumas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observações importantes sobre os slides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gravações precisam começar com o modelo único da </a:t>
            </a:r>
            <a:r>
              <a:rPr b="1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contendo o nome do capítulo e seu nome, seguido pela </a:t>
            </a:r>
            <a:r>
              <a:rPr b="1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subcapa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onde você pode optar pelas duas opções disponíveis, com o nome da aula em questão.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as capas, há apenas mais uma exigência: a apresentação precisa iniciar com “</a:t>
            </a:r>
            <a:r>
              <a:rPr b="1" i="0" lang="pt-BR" sz="1600" u="none" cap="none" strike="noStrike">
                <a:solidFill>
                  <a:srgbClr val="7746FF"/>
                </a:solidFill>
                <a:latin typeface="Arial"/>
                <a:ea typeface="Arial"/>
                <a:cs typeface="Arial"/>
                <a:sym typeface="Arial"/>
              </a:rPr>
              <a:t>Nesta aula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e finalizar com a sequência de slide “</a:t>
            </a:r>
            <a:r>
              <a:rPr b="1" i="0" lang="pt-BR" sz="1600" u="none" cap="none" strike="noStrike">
                <a:solidFill>
                  <a:srgbClr val="7746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e “</a:t>
            </a:r>
            <a:r>
              <a:rPr b="1" i="0" lang="pt-BR" sz="1600" u="none" cap="none" strike="noStrike">
                <a:solidFill>
                  <a:srgbClr val="7746FF"/>
                </a:solidFill>
                <a:latin typeface="Arial"/>
                <a:ea typeface="Arial"/>
                <a:cs typeface="Arial"/>
                <a:sym typeface="Arial"/>
              </a:rPr>
              <a:t>Próxima aula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dando uma breve introdução sobre o que será dito na próxima gravação. Como o conteúdo estará organizado entre essas sessões é com você!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cores do nosso estilo já estão padronizadas em nossa palheta, em “Cores do Tema”. Use-as!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fonte que utilizamos por sua pluralidade em várias plataformas, é a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Arial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Arial Black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6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exceção dos slides de capa e subcapa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o restante pode ser modificado como melhor o atender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nossa equipe fará divisões e alterações apenas se for necessário para a harmonia da apresentação, e o consultará nesses casos.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Tenha uma ótima gravação!</a:t>
            </a:r>
            <a:endParaRPr b="1" i="0" sz="1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3">
            <a:alphaModFix/>
          </a:blip>
          <a:srcRect b="78100" l="30515" r="59300" t="11130"/>
          <a:stretch/>
        </p:blipFill>
        <p:spPr>
          <a:xfrm>
            <a:off x="9696593" y="3030229"/>
            <a:ext cx="2231030" cy="1474306"/>
          </a:xfrm>
          <a:prstGeom prst="rect">
            <a:avLst/>
          </a:prstGeom>
          <a:noFill/>
          <a:ln>
            <a:noFill/>
          </a:ln>
          <a:effectLst>
            <a:outerShdw blurRad="50800" sx="7000" rotWithShape="0" algn="ctr" dir="5400000" dist="50800" sy="7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/>
          <p:nvPr/>
        </p:nvSpPr>
        <p:spPr>
          <a:xfrm>
            <a:off x="107502" y="1037381"/>
            <a:ext cx="9547486" cy="36933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 utilizada a máquina 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IGTI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Pessoal*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gravação? Se pessoal, justifique.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04472" y="123478"/>
            <a:ext cx="49291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MONTAGEM DA GRAVAÇÃO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01777" y="4293520"/>
            <a:ext cx="42038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INSTRUÇÕES PARA O DOCENTE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01776" y="3565749"/>
            <a:ext cx="9553211" cy="36933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quadro negro será utilizado? (Sim ou não)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348490" y="4998423"/>
            <a:ext cx="9004050" cy="1569660"/>
          </a:xfrm>
          <a:prstGeom prst="rect">
            <a:avLst/>
          </a:prstGeom>
          <a:solidFill>
            <a:srgbClr val="88C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vestimenta não pode ser verde, branca, ou listrada, e deve ser de caráter </a:t>
            </a:r>
            <a:r>
              <a:rPr b="1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FORMAL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caso de dúvidas, contate: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barbara.maia@igti.edu.br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(31) 995107253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slides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6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devem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enviados para o e-mail: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materiaisdidaticos@igti.edu.br </a:t>
            </a:r>
            <a:r>
              <a:rPr b="1" i="0" lang="pt-BR" sz="16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ATÉ</a:t>
            </a:r>
            <a:r>
              <a:rPr b="1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às </a:t>
            </a:r>
            <a:r>
              <a:rPr b="0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12:00 do dia da gravação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124814" y="2322123"/>
            <a:ext cx="9530174" cy="36933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 utilizado algum software que precisa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instalação*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apresentar algo fora do slide?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124814" y="1498798"/>
            <a:ext cx="86167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&lt;Responda aqui&gt; </a:t>
            </a:r>
            <a:r>
              <a:rPr b="0" i="1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*Para o uso de uma máquina pessoal na gravação é necessário que o professor entre no estúdio 30 minutos antes do horário marcado, para que a equipe prepare a máquina instalando todos os aplicativos necessários para a gravação ocorrer.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24814" y="4002894"/>
            <a:ext cx="86167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&lt;Responda aqui&gt;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101777" y="2700797"/>
            <a:ext cx="86167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&lt;Responda aqui&gt; </a:t>
            </a:r>
            <a:r>
              <a:rPr b="0" i="1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*Para a instalação de um software, aplicativo ou apresentar algo fora do slide na gravação é necessário que o professor entre no estúdio 30 minutos antes do horário marcado para que a equipe prepare tudo e seja combinada a metodologia para a gravação, explicando o que pretende fazer.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1475482" y="3100387"/>
            <a:ext cx="9932324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Desenvolvimento de Soluções com Spark</a:t>
            </a:r>
            <a:endParaRPr/>
          </a:p>
        </p:txBody>
      </p:sp>
      <p:sp>
        <p:nvSpPr>
          <p:cNvPr id="224" name="Google Shape;224;p4"/>
          <p:cNvSpPr txBox="1"/>
          <p:nvPr>
            <p:ph idx="2" type="body"/>
          </p:nvPr>
        </p:nvSpPr>
        <p:spPr>
          <a:xfrm>
            <a:off x="1475481" y="4121129"/>
            <a:ext cx="5695786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PRIMEIRA AULA INTERATIVA.</a:t>
            </a:r>
            <a:endParaRPr/>
          </a:p>
        </p:txBody>
      </p:sp>
      <p:sp>
        <p:nvSpPr>
          <p:cNvPr id="225" name="Google Shape;225;p4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PROF. PEDRO TOLEDO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idx="1" type="body"/>
          </p:nvPr>
        </p:nvSpPr>
        <p:spPr>
          <a:xfrm>
            <a:off x="1475866" y="2779713"/>
            <a:ext cx="9656731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Desenvolvimento de Soluções com Spark</a:t>
            </a:r>
            <a:endParaRPr/>
          </a:p>
        </p:txBody>
      </p:sp>
      <p:sp>
        <p:nvSpPr>
          <p:cNvPr id="231" name="Google Shape;231;p5"/>
          <p:cNvSpPr txBox="1"/>
          <p:nvPr>
            <p:ph idx="2" type="body"/>
          </p:nvPr>
        </p:nvSpPr>
        <p:spPr>
          <a:xfrm>
            <a:off x="1475867" y="3878847"/>
            <a:ext cx="881335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1600"/>
              <a:buNone/>
            </a:pPr>
            <a:r>
              <a:rPr lang="pt-BR"/>
              <a:t>PRIMEIRA AULA INTERATIVA. MANIPULANDO DATAFRAMES DO SPARK</a:t>
            </a:r>
            <a:endParaRPr/>
          </a:p>
        </p:txBody>
      </p:sp>
      <p:sp>
        <p:nvSpPr>
          <p:cNvPr id="232" name="Google Shape;232;p5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1600"/>
              <a:buNone/>
            </a:pPr>
            <a:r>
              <a:rPr lang="pt-BR"/>
              <a:t>PROF. PEDRO TOLEDO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238" name="Google Shape;23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0" marL="3635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</a:pPr>
            <a:r>
              <a:rPr lang="pt-BR"/>
              <a:t>Fórum de Dúvidas</a:t>
            </a:r>
            <a:endParaRPr/>
          </a:p>
          <a:p>
            <a:pPr indent="-363538" lvl="0" marL="36353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</a:pPr>
            <a:r>
              <a:rPr lang="pt-BR"/>
              <a:t>Como Manipular Spark DataFrames</a:t>
            </a:r>
            <a:endParaRPr/>
          </a:p>
          <a:p>
            <a:pPr indent="-236538" lvl="0" marL="36353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899237" y="921866"/>
            <a:ext cx="5747096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Fórum de Dúvidas</a:t>
            </a:r>
            <a:endParaRPr/>
          </a:p>
        </p:txBody>
      </p:sp>
      <p:sp>
        <p:nvSpPr>
          <p:cNvPr id="244" name="Google Shape;244;p7"/>
          <p:cNvSpPr txBox="1"/>
          <p:nvPr>
            <p:ph idx="2" type="body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</a:pPr>
            <a:r>
              <a:rPr lang="pt-BR"/>
              <a:t>Fiquem a vontade fazer perguntas sobre a matéria!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b27c35f1e_0_2"/>
          <p:cNvSpPr txBox="1"/>
          <p:nvPr>
            <p:ph idx="1" type="body"/>
          </p:nvPr>
        </p:nvSpPr>
        <p:spPr>
          <a:xfrm>
            <a:off x="1280658" y="884146"/>
            <a:ext cx="6078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DataFrames e Datasets</a:t>
            </a:r>
            <a:endParaRPr/>
          </a:p>
        </p:txBody>
      </p:sp>
      <p:sp>
        <p:nvSpPr>
          <p:cNvPr id="250" name="Google Shape;250;geb27c35f1e_0_2"/>
          <p:cNvSpPr txBox="1"/>
          <p:nvPr>
            <p:ph idx="2" type="body"/>
          </p:nvPr>
        </p:nvSpPr>
        <p:spPr>
          <a:xfrm>
            <a:off x="1288701" y="1931800"/>
            <a:ext cx="8824800" cy="4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Spark implementa duas construções ligeiramente diferentes para a manipulação de dados estruturados: DataFrame e Datasets. Ambos consistem em </a:t>
            </a:r>
            <a:r>
              <a:rPr b="1" lang="pt-BR"/>
              <a:t>coleções de dados distribuídos em forma de tabelas, com linhas e colunas bem definidas</a:t>
            </a:r>
            <a:r>
              <a:rPr lang="pt-BR"/>
              <a:t> (ZAHARIA e CHAMBERS, 2018), de forma similar a tabelas em bancos de dados relacionais.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Cada coluna deve ter o mesmo número de linhas que todas as outras colunas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Valores das colunas devem pertencer a um mesmo tipo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b27c35f1e_0_73"/>
          <p:cNvSpPr txBox="1"/>
          <p:nvPr>
            <p:ph idx="1" type="body"/>
          </p:nvPr>
        </p:nvSpPr>
        <p:spPr>
          <a:xfrm>
            <a:off x="1101377" y="921866"/>
            <a:ext cx="5351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Implicação Prática</a:t>
            </a:r>
            <a:endParaRPr/>
          </a:p>
        </p:txBody>
      </p:sp>
      <p:grpSp>
        <p:nvGrpSpPr>
          <p:cNvPr id="256" name="Google Shape;256;geb27c35f1e_0_73"/>
          <p:cNvGrpSpPr/>
          <p:nvPr/>
        </p:nvGrpSpPr>
        <p:grpSpPr>
          <a:xfrm>
            <a:off x="301841" y="2153865"/>
            <a:ext cx="7542423" cy="4365915"/>
            <a:chOff x="195309" y="2047333"/>
            <a:chExt cx="7542423" cy="4365915"/>
          </a:xfrm>
        </p:grpSpPr>
        <p:sp>
          <p:nvSpPr>
            <p:cNvPr id="257" name="Google Shape;257;geb27c35f1e_0_73"/>
            <p:cNvSpPr/>
            <p:nvPr/>
          </p:nvSpPr>
          <p:spPr>
            <a:xfrm>
              <a:off x="1815259" y="22016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eb27c35f1e_0_73"/>
            <p:cNvSpPr/>
            <p:nvPr/>
          </p:nvSpPr>
          <p:spPr>
            <a:xfrm>
              <a:off x="1967659" y="23540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eb27c35f1e_0_73"/>
            <p:cNvSpPr/>
            <p:nvPr/>
          </p:nvSpPr>
          <p:spPr>
            <a:xfrm>
              <a:off x="2120059" y="25064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eb27c35f1e_0_73"/>
            <p:cNvSpPr/>
            <p:nvPr/>
          </p:nvSpPr>
          <p:spPr>
            <a:xfrm>
              <a:off x="2272459" y="26588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eb27c35f1e_0_73"/>
            <p:cNvSpPr/>
            <p:nvPr/>
          </p:nvSpPr>
          <p:spPr>
            <a:xfrm>
              <a:off x="2424859" y="28112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eb27c35f1e_0_73"/>
            <p:cNvSpPr/>
            <p:nvPr/>
          </p:nvSpPr>
          <p:spPr>
            <a:xfrm>
              <a:off x="2577259" y="2963661"/>
              <a:ext cx="2281500" cy="129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Frame (RDD)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geb27c35f1e_0_73"/>
            <p:cNvCxnSpPr/>
            <p:nvPr/>
          </p:nvCxnSpPr>
          <p:spPr>
            <a:xfrm rot="10800000">
              <a:off x="1443140" y="3218955"/>
              <a:ext cx="1055700" cy="12909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64" name="Google Shape;264;geb27c35f1e_0_73"/>
            <p:cNvSpPr txBox="1"/>
            <p:nvPr/>
          </p:nvSpPr>
          <p:spPr>
            <a:xfrm>
              <a:off x="195309" y="3815013"/>
              <a:ext cx="1772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Histórico de Transformações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b27c35f1e_0_73"/>
            <p:cNvSpPr/>
            <p:nvPr/>
          </p:nvSpPr>
          <p:spPr>
            <a:xfrm>
              <a:off x="5544732" y="2047333"/>
              <a:ext cx="2193000" cy="1359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Transformação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b27c35f1e_0_73"/>
            <p:cNvSpPr/>
            <p:nvPr/>
          </p:nvSpPr>
          <p:spPr>
            <a:xfrm>
              <a:off x="4692879" y="2223856"/>
              <a:ext cx="771000" cy="587400"/>
            </a:xfrm>
            <a:prstGeom prst="bentArrow">
              <a:avLst>
                <a:gd fmla="val 25000" name="adj1"/>
                <a:gd fmla="val 38602" name="adj2"/>
                <a:gd fmla="val 25000" name="adj3"/>
                <a:gd fmla="val 43750" name="adj4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eb27c35f1e_0_73"/>
            <p:cNvSpPr/>
            <p:nvPr/>
          </p:nvSpPr>
          <p:spPr>
            <a:xfrm rot="10800000">
              <a:off x="4926104" y="3519999"/>
              <a:ext cx="1505400" cy="587400"/>
            </a:xfrm>
            <a:prstGeom prst="bentArrow">
              <a:avLst>
                <a:gd fmla="val 25000" name="adj1"/>
                <a:gd fmla="val 37846" name="adj2"/>
                <a:gd fmla="val 25000" name="adj3"/>
                <a:gd fmla="val 43750" name="adj4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eb27c35f1e_0_73"/>
            <p:cNvSpPr/>
            <p:nvPr/>
          </p:nvSpPr>
          <p:spPr>
            <a:xfrm>
              <a:off x="2563718" y="5268148"/>
              <a:ext cx="2129100" cy="1145100"/>
            </a:xfrm>
            <a:prstGeom prst="diamond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Ação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b27c35f1e_0_73"/>
            <p:cNvSpPr/>
            <p:nvPr/>
          </p:nvSpPr>
          <p:spPr>
            <a:xfrm>
              <a:off x="4858820" y="5545575"/>
              <a:ext cx="1018200" cy="5949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eb27c35f1e_0_73"/>
            <p:cNvSpPr/>
            <p:nvPr/>
          </p:nvSpPr>
          <p:spPr>
            <a:xfrm>
              <a:off x="6042958" y="5406861"/>
              <a:ext cx="1665300" cy="8679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 Final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eb27c35f1e_0_73"/>
            <p:cNvSpPr/>
            <p:nvPr/>
          </p:nvSpPr>
          <p:spPr>
            <a:xfrm rot="5400000">
              <a:off x="3255350" y="4465457"/>
              <a:ext cx="745800" cy="5949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xtos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