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82"/>
    <p:restoredTop sz="69067"/>
  </p:normalViewPr>
  <p:slideViewPr>
    <p:cSldViewPr snapToGrid="0">
      <p:cViewPr varScale="1">
        <p:scale>
          <a:sx n="85" d="100"/>
          <a:sy n="85" d="100"/>
        </p:scale>
        <p:origin x="1992" y="176"/>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79AD7-7C4E-FA4F-91C7-118811B088A9}" type="datetimeFigureOut">
              <a:rPr lang="en-US" smtClean="0"/>
              <a:t>6/9/23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63EB5-95AA-D745-A7E0-7AB076DDD21E}" type="slidenum">
              <a:rPr lang="en-US" smtClean="0"/>
              <a:t>‹#›</a:t>
            </a:fld>
            <a:endParaRPr lang="en-US"/>
          </a:p>
        </p:txBody>
      </p:sp>
    </p:spTree>
    <p:extLst>
      <p:ext uri="{BB962C8B-B14F-4D97-AF65-F5344CB8AC3E}">
        <p14:creationId xmlns:p14="http://schemas.microsoft.com/office/powerpoint/2010/main" val="178449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track three metrics (quantity, sessions, and transactions) through time by aggregating each metric at the month-year level. Each of these three metrics are recorded at different scales. For example, transactions range between [0,1398],  sessions range between [0,43559], and quantity ranges between [0, 2665]. In order to compare time trends, we calculate the percentage change from the baseline month-year, July 2012. Since July 2012, these metrics have risen an average of almost 89%, indicating a strong performance. </a:t>
            </a:r>
          </a:p>
          <a:p>
            <a:endParaRPr lang="en-US" dirty="0"/>
          </a:p>
          <a:p>
            <a:r>
              <a:rPr lang="en-US" dirty="0"/>
              <a:t>However, simply plotting time trends can fall victim of seasonality and time trend bias. As an added measure, we apply a first differencing by subtracting metric values between two consecutive time periods. The first differencing values are plotted on the bottom panel. Quantity and transactions appear to have little to no volatility through time. Sessions is a much more volatile metric. </a:t>
            </a:r>
          </a:p>
          <a:p>
            <a:endParaRPr lang="en-US" dirty="0"/>
          </a:p>
          <a:p>
            <a:r>
              <a:rPr lang="en-US" dirty="0"/>
              <a:t>Figures created can be found in this following R script: </a:t>
            </a:r>
          </a:p>
          <a:p>
            <a:r>
              <a:rPr lang="en-US" dirty="0"/>
              <a:t>02_historical </a:t>
            </a:r>
            <a:r>
              <a:rPr lang="en-US" dirty="0" err="1"/>
              <a:t>preformance</a:t>
            </a:r>
            <a:r>
              <a:rPr lang="en-US" dirty="0"/>
              <a:t> </a:t>
            </a:r>
            <a:r>
              <a:rPr lang="en-US" dirty="0" err="1"/>
              <a:t>analysis.R</a:t>
            </a:r>
            <a:endParaRPr lang="en-US" dirty="0"/>
          </a:p>
        </p:txBody>
      </p:sp>
      <p:sp>
        <p:nvSpPr>
          <p:cNvPr id="4" name="Slide Number Placeholder 3"/>
          <p:cNvSpPr>
            <a:spLocks noGrp="1"/>
          </p:cNvSpPr>
          <p:nvPr>
            <p:ph type="sldNum" sz="quarter" idx="5"/>
          </p:nvPr>
        </p:nvSpPr>
        <p:spPr/>
        <p:txBody>
          <a:bodyPr/>
          <a:lstStyle/>
          <a:p>
            <a:fld id="{96C63EB5-95AA-D745-A7E0-7AB076DDD21E}" type="slidenum">
              <a:rPr lang="en-US" smtClean="0"/>
              <a:t>2</a:t>
            </a:fld>
            <a:endParaRPr lang="en-US"/>
          </a:p>
        </p:txBody>
      </p:sp>
    </p:spTree>
    <p:extLst>
      <p:ext uri="{BB962C8B-B14F-4D97-AF65-F5344CB8AC3E}">
        <p14:creationId xmlns:p14="http://schemas.microsoft.com/office/powerpoint/2010/main" val="149266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Historically, Safari has accounted for the largest portion of transaction by browsers.  Chrome accounts for the second largest proportion of transactions historically. </a:t>
            </a:r>
          </a:p>
          <a:p>
            <a:endParaRPr lang="en-US" dirty="0"/>
          </a:p>
          <a:p>
            <a:r>
              <a:rPr lang="en-US" dirty="0"/>
              <a:t>Figures created can be found in this following R script: </a:t>
            </a:r>
          </a:p>
          <a:p>
            <a:r>
              <a:rPr lang="en-US" dirty="0"/>
              <a:t>02_historical metric </a:t>
            </a:r>
            <a:r>
              <a:rPr lang="en-US" dirty="0" err="1"/>
              <a:t>analysis.R</a:t>
            </a:r>
            <a:endParaRPr lang="en-US" dirty="0"/>
          </a:p>
        </p:txBody>
      </p:sp>
      <p:sp>
        <p:nvSpPr>
          <p:cNvPr id="4" name="Slide Number Placeholder 3"/>
          <p:cNvSpPr>
            <a:spLocks noGrp="1"/>
          </p:cNvSpPr>
          <p:nvPr>
            <p:ph type="sldNum" sz="quarter" idx="5"/>
          </p:nvPr>
        </p:nvSpPr>
        <p:spPr/>
        <p:txBody>
          <a:bodyPr/>
          <a:lstStyle/>
          <a:p>
            <a:fld id="{96C63EB5-95AA-D745-A7E0-7AB076DDD21E}" type="slidenum">
              <a:rPr lang="en-US" smtClean="0"/>
              <a:t>3</a:t>
            </a:fld>
            <a:endParaRPr lang="en-US"/>
          </a:p>
        </p:txBody>
      </p:sp>
    </p:spTree>
    <p:extLst>
      <p:ext uri="{BB962C8B-B14F-4D97-AF65-F5344CB8AC3E}">
        <p14:creationId xmlns:p14="http://schemas.microsoft.com/office/powerpoint/2010/main" val="312911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examine the distribution of transactions across browsers we run a time series analysis. </a:t>
            </a:r>
          </a:p>
          <a:p>
            <a:endParaRPr lang="en-US" dirty="0"/>
          </a:p>
          <a:p>
            <a:r>
              <a:rPr lang="en-US" dirty="0"/>
              <a:t>The left panel of the graph depicted displays the percentage of transactions occurring on each browser. We simplify the total number of browsers being examined by adding an ”other” group which accounts for the least popular browsers used for this website platform. Consistent with the historical distribution, Safari and Chrome remain the dominant browser choice for this website platform. </a:t>
            </a:r>
          </a:p>
          <a:p>
            <a:endParaRPr lang="en-US" dirty="0"/>
          </a:p>
          <a:p>
            <a:r>
              <a:rPr lang="en-US" dirty="0"/>
              <a:t>It is also important to point out that there is an inverse relationship between the use of Safari and Chrome. During periods of high Safari usage, we observe low Chrome usage, and vice versa. This negative relationship, or negative correlation, can be seen more clearly on the right panel. To illustrate this relationship more clearly, we standardize the trends of browser usage between Safari and Chrome such that both trend lines can be displayed in an overlapping manner. </a:t>
            </a:r>
          </a:p>
          <a:p>
            <a:endParaRPr lang="en-US" dirty="0"/>
          </a:p>
          <a:p>
            <a:r>
              <a:rPr lang="en-US" dirty="0"/>
              <a:t>Figures created can be found in this following R script: </a:t>
            </a:r>
          </a:p>
          <a:p>
            <a:r>
              <a:rPr lang="en-US" dirty="0"/>
              <a:t>02_historical metric </a:t>
            </a:r>
            <a:r>
              <a:rPr lang="en-US" dirty="0" err="1"/>
              <a:t>analysis.R</a:t>
            </a:r>
            <a:endParaRPr lang="en-US" dirty="0"/>
          </a:p>
          <a:p>
            <a:endParaRPr lang="en-US" dirty="0"/>
          </a:p>
        </p:txBody>
      </p:sp>
      <p:sp>
        <p:nvSpPr>
          <p:cNvPr id="4" name="Slide Number Placeholder 3"/>
          <p:cNvSpPr>
            <a:spLocks noGrp="1"/>
          </p:cNvSpPr>
          <p:nvPr>
            <p:ph type="sldNum" sz="quarter" idx="5"/>
          </p:nvPr>
        </p:nvSpPr>
        <p:spPr/>
        <p:txBody>
          <a:bodyPr/>
          <a:lstStyle/>
          <a:p>
            <a:fld id="{96C63EB5-95AA-D745-A7E0-7AB076DDD21E}" type="slidenum">
              <a:rPr lang="en-US" smtClean="0"/>
              <a:t>4</a:t>
            </a:fld>
            <a:endParaRPr lang="en-US"/>
          </a:p>
        </p:txBody>
      </p:sp>
    </p:spTree>
    <p:extLst>
      <p:ext uri="{BB962C8B-B14F-4D97-AF65-F5344CB8AC3E}">
        <p14:creationId xmlns:p14="http://schemas.microsoft.com/office/powerpoint/2010/main" val="357318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identifying which browser is used to maximize transactions, it is also important to identify which devices are used to access the browsers. Further examining the device used in conjunction with the browser choice shows Chrome accessed via desktop computers has slightly more transactions than Safari accessed via desktop computers. This relationship can be clearly shown by the pie chart in the upper left corner. </a:t>
            </a:r>
          </a:p>
          <a:p>
            <a:endParaRPr lang="en-US" dirty="0"/>
          </a:p>
          <a:p>
            <a:r>
              <a:rPr lang="en-US" dirty="0"/>
              <a:t>The bottom right bar graph illustrates how the distribution of browser-device pairs change over time. In previous months, Safari via desktop accounted for the largest proportion of transactions. In more recent months, Chrome via desktop has slightly outperformed Safari via desktop.  </a:t>
            </a:r>
          </a:p>
          <a:p>
            <a:endParaRPr lang="en-US" dirty="0"/>
          </a:p>
          <a:p>
            <a:r>
              <a:rPr lang="en-US" dirty="0"/>
              <a:t>Figures created can be found in this following R script: </a:t>
            </a:r>
          </a:p>
          <a:p>
            <a:r>
              <a:rPr lang="en-US" dirty="0"/>
              <a:t>02_interaction with browsers and </a:t>
            </a:r>
            <a:r>
              <a:rPr lang="en-US" dirty="0" err="1"/>
              <a:t>device.R</a:t>
            </a:r>
            <a:endParaRPr lang="en-US" dirty="0"/>
          </a:p>
        </p:txBody>
      </p:sp>
      <p:sp>
        <p:nvSpPr>
          <p:cNvPr id="4" name="Slide Number Placeholder 3"/>
          <p:cNvSpPr>
            <a:spLocks noGrp="1"/>
          </p:cNvSpPr>
          <p:nvPr>
            <p:ph type="sldNum" sz="quarter" idx="5"/>
          </p:nvPr>
        </p:nvSpPr>
        <p:spPr/>
        <p:txBody>
          <a:bodyPr/>
          <a:lstStyle/>
          <a:p>
            <a:fld id="{96C63EB5-95AA-D745-A7E0-7AB076DDD21E}" type="slidenum">
              <a:rPr lang="en-US" smtClean="0"/>
              <a:t>5</a:t>
            </a:fld>
            <a:endParaRPr lang="en-US"/>
          </a:p>
        </p:txBody>
      </p:sp>
    </p:spTree>
    <p:extLst>
      <p:ext uri="{BB962C8B-B14F-4D97-AF65-F5344CB8AC3E}">
        <p14:creationId xmlns:p14="http://schemas.microsoft.com/office/powerpoint/2010/main" val="104232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6/9/23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41162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2585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4044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3259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4737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7727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6509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03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5065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305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6/9/23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9100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6/9/23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3110578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3148A4-EAE8-49C7-89F1-8E48B3A26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AFEC3-E693-5C66-FF1D-FD1913EC7C0A}"/>
              </a:ext>
            </a:extLst>
          </p:cNvPr>
          <p:cNvSpPr>
            <a:spLocks noGrp="1"/>
          </p:cNvSpPr>
          <p:nvPr>
            <p:ph type="ctrTitle"/>
          </p:nvPr>
        </p:nvSpPr>
        <p:spPr>
          <a:xfrm>
            <a:off x="1743828" y="4111201"/>
            <a:ext cx="8654267" cy="1124073"/>
          </a:xfrm>
        </p:spPr>
        <p:txBody>
          <a:bodyPr anchor="b">
            <a:normAutofit/>
          </a:bodyPr>
          <a:lstStyle/>
          <a:p>
            <a:r>
              <a:rPr lang="en-US" dirty="0"/>
              <a:t>IXIS Technical Assessment</a:t>
            </a:r>
          </a:p>
        </p:txBody>
      </p:sp>
      <p:sp>
        <p:nvSpPr>
          <p:cNvPr id="3" name="Subtitle 2">
            <a:extLst>
              <a:ext uri="{FF2B5EF4-FFF2-40B4-BE49-F238E27FC236}">
                <a16:creationId xmlns:a16="http://schemas.microsoft.com/office/drawing/2014/main" id="{D913F523-8A34-A8A5-BBCD-490260CC3F10}"/>
              </a:ext>
            </a:extLst>
          </p:cNvPr>
          <p:cNvSpPr>
            <a:spLocks noGrp="1"/>
          </p:cNvSpPr>
          <p:nvPr>
            <p:ph type="subTitle" idx="1"/>
          </p:nvPr>
        </p:nvSpPr>
        <p:spPr>
          <a:xfrm>
            <a:off x="1742038" y="5371605"/>
            <a:ext cx="8656058" cy="672412"/>
          </a:xfrm>
        </p:spPr>
        <p:txBody>
          <a:bodyPr anchor="t">
            <a:normAutofit/>
          </a:bodyPr>
          <a:lstStyle/>
          <a:p>
            <a:r>
              <a:rPr lang="en-US" dirty="0"/>
              <a:t>Sarah </a:t>
            </a:r>
            <a:r>
              <a:rPr lang="en-US" dirty="0" err="1"/>
              <a:t>Medoff</a:t>
            </a:r>
            <a:endParaRPr lang="en-US" dirty="0"/>
          </a:p>
        </p:txBody>
      </p:sp>
      <p:sp>
        <p:nvSpPr>
          <p:cNvPr id="11" name="Freeform: Shape 10">
            <a:extLst>
              <a:ext uri="{FF2B5EF4-FFF2-40B4-BE49-F238E27FC236}">
                <a16:creationId xmlns:a16="http://schemas.microsoft.com/office/drawing/2014/main" id="{F96FDE2F-8352-4200-8537-0E8FC365F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495110" cy="3414822"/>
          </a:xfrm>
          <a:custGeom>
            <a:avLst/>
            <a:gdLst>
              <a:gd name="connsiteX0" fmla="*/ 3495110 w 3495110"/>
              <a:gd name="connsiteY0" fmla="*/ 3414822 h 3414822"/>
              <a:gd name="connsiteX1" fmla="*/ 26047 w 3495110"/>
              <a:gd name="connsiteY1" fmla="*/ 3414822 h 3414822"/>
              <a:gd name="connsiteX2" fmla="*/ 192248 w 3495110"/>
              <a:gd name="connsiteY2" fmla="*/ 3410701 h 3414822"/>
              <a:gd name="connsiteX3" fmla="*/ 3495109 w 3495110"/>
              <a:gd name="connsiteY3" fmla="*/ 320 h 3414822"/>
              <a:gd name="connsiteX4" fmla="*/ 13063 w 3495110"/>
              <a:gd name="connsiteY4" fmla="*/ 320 h 3414822"/>
              <a:gd name="connsiteX5" fmla="*/ 13063 w 3495110"/>
              <a:gd name="connsiteY5" fmla="*/ 3414822 h 3414822"/>
              <a:gd name="connsiteX6" fmla="*/ 13062 w 3495110"/>
              <a:gd name="connsiteY6" fmla="*/ 3414822 h 3414822"/>
              <a:gd name="connsiteX7" fmla="*/ 13062 w 3495110"/>
              <a:gd name="connsiteY7" fmla="*/ 322 h 3414822"/>
              <a:gd name="connsiteX8" fmla="*/ 0 w 3495110"/>
              <a:gd name="connsiteY8" fmla="*/ 322 h 3414822"/>
              <a:gd name="connsiteX9" fmla="*/ 0 w 3495110"/>
              <a:gd name="connsiteY9" fmla="*/ 0 h 3414822"/>
              <a:gd name="connsiteX10" fmla="*/ 3495110 w 3495110"/>
              <a:gd name="connsiteY10" fmla="*/ 0 h 341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95110" h="3414822">
                <a:moveTo>
                  <a:pt x="3495110" y="3414822"/>
                </a:moveTo>
                <a:lnTo>
                  <a:pt x="26047" y="3414822"/>
                </a:lnTo>
                <a:lnTo>
                  <a:pt x="192248" y="3410701"/>
                </a:lnTo>
                <a:cubicBezTo>
                  <a:pt x="2032056" y="3319241"/>
                  <a:pt x="3495109" y="1827339"/>
                  <a:pt x="3495109" y="320"/>
                </a:cubicBezTo>
                <a:lnTo>
                  <a:pt x="13063" y="320"/>
                </a:lnTo>
                <a:lnTo>
                  <a:pt x="13063" y="3414822"/>
                </a:lnTo>
                <a:lnTo>
                  <a:pt x="13062" y="3414822"/>
                </a:lnTo>
                <a:lnTo>
                  <a:pt x="13062" y="322"/>
                </a:lnTo>
                <a:lnTo>
                  <a:pt x="0" y="322"/>
                </a:lnTo>
                <a:lnTo>
                  <a:pt x="0" y="0"/>
                </a:lnTo>
                <a:lnTo>
                  <a:pt x="349511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EE03AE3B-3A9F-4A74-A626-EA434E9E0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893" y="0"/>
            <a:ext cx="3498943" cy="34148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pheres in a blurry effect">
            <a:extLst>
              <a:ext uri="{FF2B5EF4-FFF2-40B4-BE49-F238E27FC236}">
                <a16:creationId xmlns:a16="http://schemas.microsoft.com/office/drawing/2014/main" id="{11F6C895-18AA-9C60-70F5-9B13E7C475DB}"/>
              </a:ext>
            </a:extLst>
          </p:cNvPr>
          <p:cNvPicPr>
            <a:picLocks noChangeAspect="1"/>
          </p:cNvPicPr>
          <p:nvPr/>
        </p:nvPicPr>
        <p:blipFill rotWithShape="1">
          <a:blip r:embed="rId2"/>
          <a:srcRect t="19322" r="1" b="29079"/>
          <a:stretch/>
        </p:blipFill>
        <p:spPr>
          <a:xfrm>
            <a:off x="-1" y="10"/>
            <a:ext cx="8707925" cy="3414814"/>
          </a:xfrm>
          <a:custGeom>
            <a:avLst/>
            <a:gdLst/>
            <a:ahLst/>
            <a:cxnLst/>
            <a:rect l="l" t="t" r="r" b="b"/>
            <a:pathLst>
              <a:path w="8724646" h="3414824">
                <a:moveTo>
                  <a:pt x="3488733" y="0"/>
                </a:moveTo>
                <a:lnTo>
                  <a:pt x="8724646" y="0"/>
                </a:lnTo>
                <a:lnTo>
                  <a:pt x="8724646" y="3414822"/>
                </a:lnTo>
                <a:lnTo>
                  <a:pt x="3488733" y="3414822"/>
                </a:lnTo>
                <a:close/>
                <a:moveTo>
                  <a:pt x="3488732" y="0"/>
                </a:moveTo>
                <a:lnTo>
                  <a:pt x="3488732" y="3414824"/>
                </a:lnTo>
                <a:lnTo>
                  <a:pt x="0" y="3414824"/>
                </a:lnTo>
                <a:cubicBezTo>
                  <a:pt x="0" y="1528869"/>
                  <a:pt x="1561959" y="0"/>
                  <a:pt x="3488732" y="0"/>
                </a:cubicBezTo>
                <a:close/>
              </a:path>
            </a:pathLst>
          </a:custGeom>
        </p:spPr>
      </p:pic>
      <p:sp>
        <p:nvSpPr>
          <p:cNvPr id="15" name="Rectangle 34">
            <a:extLst>
              <a:ext uri="{FF2B5EF4-FFF2-40B4-BE49-F238E27FC236}">
                <a16:creationId xmlns:a16="http://schemas.microsoft.com/office/drawing/2014/main" id="{C4616447-380A-4DF1-834B-15E0529F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0"/>
            <a:ext cx="3495111" cy="3415146"/>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28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icture containing screenshot, text, plot, diagram&#10;&#10;Description automatically generated">
            <a:extLst>
              <a:ext uri="{FF2B5EF4-FFF2-40B4-BE49-F238E27FC236}">
                <a16:creationId xmlns:a16="http://schemas.microsoft.com/office/drawing/2014/main" id="{8306717F-9020-324B-8D46-410914746D7A}"/>
              </a:ext>
            </a:extLst>
          </p:cNvPr>
          <p:cNvPicPr>
            <a:picLocks noChangeAspect="1"/>
          </p:cNvPicPr>
          <p:nvPr/>
        </p:nvPicPr>
        <p:blipFill>
          <a:blip r:embed="rId3"/>
          <a:stretch>
            <a:fillRect/>
          </a:stretch>
        </p:blipFill>
        <p:spPr>
          <a:xfrm>
            <a:off x="139127" y="349494"/>
            <a:ext cx="9305822" cy="5676551"/>
          </a:xfrm>
          <a:prstGeom prst="rect">
            <a:avLst/>
          </a:prstGeom>
        </p:spPr>
      </p:pic>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DC180C-99DC-18A6-43CC-B40567AB7E8D}"/>
              </a:ext>
            </a:extLst>
          </p:cNvPr>
          <p:cNvSpPr>
            <a:spLocks noGrp="1"/>
          </p:cNvSpPr>
          <p:nvPr>
            <p:ph type="title"/>
          </p:nvPr>
        </p:nvSpPr>
        <p:spPr>
          <a:xfrm>
            <a:off x="9119386" y="1409559"/>
            <a:ext cx="2856226" cy="2861271"/>
          </a:xfrm>
        </p:spPr>
        <p:txBody>
          <a:bodyPr>
            <a:normAutofit/>
          </a:bodyPr>
          <a:lstStyle/>
          <a:p>
            <a:r>
              <a:rPr lang="en-US" dirty="0"/>
              <a:t>Historical Performance</a:t>
            </a:r>
            <a:br>
              <a:rPr lang="en-US" dirty="0"/>
            </a:br>
            <a:r>
              <a:rPr lang="en-US" dirty="0"/>
              <a:t>Analysis</a:t>
            </a:r>
          </a:p>
        </p:txBody>
      </p:sp>
    </p:spTree>
    <p:extLst>
      <p:ext uri="{BB962C8B-B14F-4D97-AF65-F5344CB8AC3E}">
        <p14:creationId xmlns:p14="http://schemas.microsoft.com/office/powerpoint/2010/main" val="128494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lorful pie chart with text&#10;&#10;Description automatically generated with low confidence">
            <a:extLst>
              <a:ext uri="{FF2B5EF4-FFF2-40B4-BE49-F238E27FC236}">
                <a16:creationId xmlns:a16="http://schemas.microsoft.com/office/drawing/2014/main" id="{4B4ED459-80CE-2531-2B45-9DE1A7C03068}"/>
              </a:ext>
            </a:extLst>
          </p:cNvPr>
          <p:cNvPicPr>
            <a:picLocks noChangeAspect="1"/>
          </p:cNvPicPr>
          <p:nvPr/>
        </p:nvPicPr>
        <p:blipFill rotWithShape="1">
          <a:blip r:embed="rId3"/>
          <a:srcRect l="31317" t="4585" r="25794" b="30460"/>
          <a:stretch/>
        </p:blipFill>
        <p:spPr>
          <a:xfrm>
            <a:off x="3987985" y="895662"/>
            <a:ext cx="6690992" cy="5066675"/>
          </a:xfrm>
          <a:prstGeom prst="rect">
            <a:avLst/>
          </a:prstGeom>
        </p:spPr>
      </p:pic>
      <p:sp>
        <p:nvSpPr>
          <p:cNvPr id="4" name="Title 1">
            <a:extLst>
              <a:ext uri="{FF2B5EF4-FFF2-40B4-BE49-F238E27FC236}">
                <a16:creationId xmlns:a16="http://schemas.microsoft.com/office/drawing/2014/main" id="{487C3F66-1FDC-C9DB-1D72-D5352126D619}"/>
              </a:ext>
            </a:extLst>
          </p:cNvPr>
          <p:cNvSpPr>
            <a:spLocks noGrp="1"/>
          </p:cNvSpPr>
          <p:nvPr>
            <p:ph type="title"/>
          </p:nvPr>
        </p:nvSpPr>
        <p:spPr>
          <a:xfrm>
            <a:off x="738512" y="1162877"/>
            <a:ext cx="2856226" cy="2861271"/>
          </a:xfrm>
        </p:spPr>
        <p:txBody>
          <a:bodyPr>
            <a:normAutofit/>
          </a:bodyPr>
          <a:lstStyle/>
          <a:p>
            <a:r>
              <a:rPr lang="en-US" dirty="0"/>
              <a:t>Historical Metric Analysis</a:t>
            </a:r>
          </a:p>
        </p:txBody>
      </p:sp>
    </p:spTree>
    <p:extLst>
      <p:ext uri="{BB962C8B-B14F-4D97-AF65-F5344CB8AC3E}">
        <p14:creationId xmlns:p14="http://schemas.microsoft.com/office/powerpoint/2010/main" val="118497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diagram, screenshot, plot&#10;&#10;Description automatically generated">
            <a:extLst>
              <a:ext uri="{FF2B5EF4-FFF2-40B4-BE49-F238E27FC236}">
                <a16:creationId xmlns:a16="http://schemas.microsoft.com/office/drawing/2014/main" id="{F47CE3B2-D1CA-D266-11D7-9FF1DECFDD6B}"/>
              </a:ext>
            </a:extLst>
          </p:cNvPr>
          <p:cNvPicPr>
            <a:picLocks noChangeAspect="1"/>
          </p:cNvPicPr>
          <p:nvPr/>
        </p:nvPicPr>
        <p:blipFill>
          <a:blip r:embed="rId3"/>
          <a:stretch>
            <a:fillRect/>
          </a:stretch>
        </p:blipFill>
        <p:spPr>
          <a:xfrm>
            <a:off x="831050" y="325669"/>
            <a:ext cx="9511830" cy="5812784"/>
          </a:xfrm>
          <a:prstGeom prst="rect">
            <a:avLst/>
          </a:prstGeom>
        </p:spPr>
      </p:pic>
    </p:spTree>
    <p:extLst>
      <p:ext uri="{BB962C8B-B14F-4D97-AF65-F5344CB8AC3E}">
        <p14:creationId xmlns:p14="http://schemas.microsoft.com/office/powerpoint/2010/main" val="9792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9792-7A7C-7F6E-6AD3-5336DAE8ED02}"/>
              </a:ext>
            </a:extLst>
          </p:cNvPr>
          <p:cNvSpPr>
            <a:spLocks noGrp="1"/>
          </p:cNvSpPr>
          <p:nvPr>
            <p:ph type="title"/>
          </p:nvPr>
        </p:nvSpPr>
        <p:spPr>
          <a:xfrm>
            <a:off x="488082" y="583737"/>
            <a:ext cx="2803757" cy="1880526"/>
          </a:xfrm>
        </p:spPr>
        <p:txBody>
          <a:bodyPr/>
          <a:lstStyle/>
          <a:p>
            <a:r>
              <a:rPr lang="en-US" dirty="0"/>
              <a:t>Browser – Device Relationship</a:t>
            </a:r>
          </a:p>
        </p:txBody>
      </p:sp>
      <p:pic>
        <p:nvPicPr>
          <p:cNvPr id="7" name="Picture 6" descr="A picture containing text, screenshot, diagram, colorfulness&#10;&#10;Description automatically generated">
            <a:extLst>
              <a:ext uri="{FF2B5EF4-FFF2-40B4-BE49-F238E27FC236}">
                <a16:creationId xmlns:a16="http://schemas.microsoft.com/office/drawing/2014/main" id="{F921ED2F-A288-FDE7-0B6E-D82A32804FA1}"/>
              </a:ext>
            </a:extLst>
          </p:cNvPr>
          <p:cNvPicPr>
            <a:picLocks noChangeAspect="1"/>
          </p:cNvPicPr>
          <p:nvPr/>
        </p:nvPicPr>
        <p:blipFill>
          <a:blip r:embed="rId3"/>
          <a:stretch>
            <a:fillRect/>
          </a:stretch>
        </p:blipFill>
        <p:spPr>
          <a:xfrm>
            <a:off x="174565" y="2783840"/>
            <a:ext cx="6234548" cy="3810001"/>
          </a:xfrm>
          <a:prstGeom prst="rect">
            <a:avLst/>
          </a:prstGeom>
        </p:spPr>
      </p:pic>
      <p:pic>
        <p:nvPicPr>
          <p:cNvPr id="5" name="Picture 4" descr="A picture containing diagram, screenshot, colorfulness, design&#10;&#10;Description automatically generated">
            <a:extLst>
              <a:ext uri="{FF2B5EF4-FFF2-40B4-BE49-F238E27FC236}">
                <a16:creationId xmlns:a16="http://schemas.microsoft.com/office/drawing/2014/main" id="{13AC375D-2B18-C258-1424-8B25057BE458}"/>
              </a:ext>
            </a:extLst>
          </p:cNvPr>
          <p:cNvPicPr>
            <a:picLocks noChangeAspect="1"/>
          </p:cNvPicPr>
          <p:nvPr/>
        </p:nvPicPr>
        <p:blipFill rotWithShape="1">
          <a:blip r:embed="rId4"/>
          <a:srcRect l="10399" t="26507" r="6801" b="25333"/>
          <a:stretch/>
        </p:blipFill>
        <p:spPr>
          <a:xfrm>
            <a:off x="5458151" y="702797"/>
            <a:ext cx="6610637" cy="2883775"/>
          </a:xfrm>
          <a:prstGeom prst="rect">
            <a:avLst/>
          </a:prstGeom>
        </p:spPr>
      </p:pic>
    </p:spTree>
    <p:extLst>
      <p:ext uri="{BB962C8B-B14F-4D97-AF65-F5344CB8AC3E}">
        <p14:creationId xmlns:p14="http://schemas.microsoft.com/office/powerpoint/2010/main" val="3539025688"/>
      </p:ext>
    </p:extLst>
  </p:cSld>
  <p:clrMapOvr>
    <a:masterClrMapping/>
  </p:clrMapOvr>
</p:sld>
</file>

<file path=ppt/theme/theme1.xml><?xml version="1.0" encoding="utf-8"?>
<a:theme xmlns:a="http://schemas.openxmlformats.org/drawingml/2006/main" name="BlocksVTI">
  <a:themeElements>
    <a:clrScheme name="AnalogousFromLightSeedLeftStep">
      <a:dk1>
        <a:srgbClr val="000000"/>
      </a:dk1>
      <a:lt1>
        <a:srgbClr val="FFFFFF"/>
      </a:lt1>
      <a:dk2>
        <a:srgbClr val="233A3E"/>
      </a:dk2>
      <a:lt2>
        <a:srgbClr val="E8E8E2"/>
      </a:lt2>
      <a:accent1>
        <a:srgbClr val="9697C6"/>
      </a:accent1>
      <a:accent2>
        <a:srgbClr val="7F99BA"/>
      </a:accent2>
      <a:accent3>
        <a:srgbClr val="80ABB3"/>
      </a:accent3>
      <a:accent4>
        <a:srgbClr val="78B0A1"/>
      </a:accent4>
      <a:accent5>
        <a:srgbClr val="84AE91"/>
      </a:accent5>
      <a:accent6>
        <a:srgbClr val="7FB179"/>
      </a:accent6>
      <a:hlink>
        <a:srgbClr val="868551"/>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569</Words>
  <Application>Microsoft Macintosh PowerPoint</Application>
  <PresentationFormat>Widescreen</PresentationFormat>
  <Paragraphs>33</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Avenir Next LT Pro Light</vt:lpstr>
      <vt:lpstr>Calibri</vt:lpstr>
      <vt:lpstr>BlocksVTI</vt:lpstr>
      <vt:lpstr>IXIS Technical Assessment</vt:lpstr>
      <vt:lpstr>Historical Performance Analysis</vt:lpstr>
      <vt:lpstr>Historical Metric Analysis</vt:lpstr>
      <vt:lpstr>PowerPoint Presentation</vt:lpstr>
      <vt:lpstr>Browser – Device Relationship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IXIS Technical Assessment</dc:title>
  <dc:creator>Sarah Medoff</dc:creator>
  <cp:lastModifiedBy>Sarah Medoff</cp:lastModifiedBy>
  <cp:revision>11</cp:revision>
  <dcterms:created xsi:type="dcterms:W3CDTF">2023-06-10T01:16:30Z</dcterms:created>
  <dcterms:modified xsi:type="dcterms:W3CDTF">2023-06-10T02:23:44Z</dcterms:modified>
</cp:coreProperties>
</file>