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76" r:id="rId4"/>
    <p:sldId id="275" r:id="rId5"/>
    <p:sldId id="259" r:id="rId6"/>
    <p:sldId id="267" r:id="rId7"/>
    <p:sldId id="260" r:id="rId8"/>
    <p:sldId id="261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81" autoAdjust="0"/>
  </p:normalViewPr>
  <p:slideViewPr>
    <p:cSldViewPr snapToObjects="1">
      <p:cViewPr varScale="1">
        <p:scale>
          <a:sx n="86" d="100"/>
          <a:sy n="86" d="100"/>
        </p:scale>
        <p:origin x="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0603E-75EC-415A-AA02-98546A55D807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BB7CD-B56E-47B4-87C1-60528E95A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Wikipedia: https://en.wikipedia.org/wiki/Polymorphic_engine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B7CD-B56E-47B4-87C1-60528E95A6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B7CD-B56E-47B4-87C1-60528E95A6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2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B7CD-B56E-47B4-87C1-60528E95A6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32FB18A-AD88-4313-899B-D1091DD68F60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Sai Medury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3335" cmpd="sng">
                  <a:noFill/>
                  <a:prstDash val="solid"/>
                </a:ln>
              </a:rPr>
              <a:t>Polymorphic Engine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486400"/>
            <a:ext cx="15966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84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preObfuscator</a:t>
            </a:r>
            <a:r>
              <a:rPr lang="en-US" sz="2400" dirty="0"/>
              <a:t> helps in identifying loops, conditions, start of method and end of method.</a:t>
            </a:r>
          </a:p>
          <a:p>
            <a:r>
              <a:rPr lang="en-US" sz="2400" dirty="0"/>
              <a:t>This is necessary because inserting assembly functions outside function definitions will mess up the functionality.</a:t>
            </a:r>
          </a:p>
          <a:p>
            <a:r>
              <a:rPr lang="en-US" sz="2400" dirty="0"/>
              <a:t>Some “if” conditions may not need creation of blocks with “{}” symbols so it is important to recognize such places and not add assembly functions at such places.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contd.</a:t>
            </a:r>
          </a:p>
        </p:txBody>
      </p:sp>
    </p:spTree>
    <p:extLst>
      <p:ext uri="{BB962C8B-B14F-4D97-AF65-F5344CB8AC3E}">
        <p14:creationId xmlns:p14="http://schemas.microsoft.com/office/powerpoint/2010/main" val="385272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Insert_assembly</a:t>
            </a:r>
            <a:r>
              <a:rPr lang="en-US" sz="2400" dirty="0"/>
              <a:t> function checks for the beginning of the main method by searching for “main” in the line.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Then it inserts the assembly function declarations using a string with the values already stored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Further, at the end of the payload function it adds all the assembly functions present in the </a:t>
            </a:r>
            <a:r>
              <a:rPr lang="en-US" sz="2400" dirty="0" err="1"/>
              <a:t>assembly_functions.h</a:t>
            </a:r>
            <a:r>
              <a:rPr lang="en-US" sz="2400" dirty="0"/>
              <a:t>” file.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contd.</a:t>
            </a:r>
          </a:p>
        </p:txBody>
      </p:sp>
    </p:spTree>
    <p:extLst>
      <p:ext uri="{BB962C8B-B14F-4D97-AF65-F5344CB8AC3E}">
        <p14:creationId xmlns:p14="http://schemas.microsoft.com/office/powerpoint/2010/main" val="175957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3581401" cy="4407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assembly functions are stored as header files as the initial design consideration was to include them into payload directly.</a:t>
            </a:r>
          </a:p>
          <a:p>
            <a:r>
              <a:rPr lang="en-US" dirty="0"/>
              <a:t>The PE implements simple mathematical operations like addition, subtraction, multiplication and division using assembly level registers and operations.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33" y="1751728"/>
            <a:ext cx="4697327" cy="47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9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purpose of inserting labels is to be able to reorder the statements without disturbing the functionality of the payload</a:t>
            </a:r>
          </a:p>
          <a:p>
            <a:r>
              <a:rPr lang="en-US" sz="2400" dirty="0"/>
              <a:t>This is carried out by using local integer variable to keep track of the numbering of the labels</a:t>
            </a:r>
          </a:p>
          <a:p>
            <a:r>
              <a:rPr lang="en-US" sz="2400" dirty="0"/>
              <a:t>Labels and “</a:t>
            </a:r>
            <a:r>
              <a:rPr lang="en-US" sz="2400" dirty="0" err="1"/>
              <a:t>goto</a:t>
            </a:r>
            <a:r>
              <a:rPr lang="en-US" sz="2400" dirty="0"/>
              <a:t>” statements are not added in case a line contains conditions or loop statements to maintain syntactical correctness.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After the </a:t>
            </a:r>
            <a:r>
              <a:rPr lang="en-US" sz="2400" dirty="0" err="1"/>
              <a:t>insert_labels</a:t>
            </a:r>
            <a:r>
              <a:rPr lang="en-US" sz="2400" dirty="0"/>
              <a:t> module does its job, the scrambler then randomly changes the order of statements.</a:t>
            </a:r>
          </a:p>
          <a:p>
            <a:r>
              <a:rPr lang="en-US" sz="2400" dirty="0"/>
              <a:t>This will effectively change the logical order of execution and hence will strongly help in evading the antivirus </a:t>
            </a:r>
          </a:p>
          <a:p>
            <a:r>
              <a:rPr lang="en-US" sz="2400" dirty="0"/>
              <a:t>The scrambler is restricted to main method statements for now but with a some more </a:t>
            </a:r>
            <a:r>
              <a:rPr lang="en-US" sz="2400" dirty="0" err="1"/>
              <a:t>preObfuscation</a:t>
            </a:r>
            <a:r>
              <a:rPr lang="en-US" sz="2400" dirty="0"/>
              <a:t> techniques can help successfully implement scrambler outside the main function.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Scrambler</a:t>
            </a:r>
          </a:p>
        </p:txBody>
      </p:sp>
    </p:spTree>
    <p:extLst>
      <p:ext uri="{BB962C8B-B14F-4D97-AF65-F5344CB8AC3E}">
        <p14:creationId xmlns:p14="http://schemas.microsoft.com/office/powerpoint/2010/main" val="382830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Testing Strategy</a:t>
            </a:r>
          </a:p>
          <a:p>
            <a:pPr lvl="1"/>
            <a:r>
              <a:rPr lang="en-US" sz="2400" dirty="0"/>
              <a:t>Each module is tested for proper input and results.</a:t>
            </a:r>
          </a:p>
          <a:p>
            <a:pPr lvl="1"/>
            <a:r>
              <a:rPr lang="en-US" sz="2400" dirty="0"/>
              <a:t>For example, </a:t>
            </a:r>
            <a:r>
              <a:rPr lang="en-US" sz="2400" dirty="0" err="1"/>
              <a:t>preObfuscation</a:t>
            </a:r>
            <a:r>
              <a:rPr lang="en-US" sz="2400" dirty="0"/>
              <a:t> is a function that requires input string parameter which is usually the line in the payload. It checks for various cases like incase of an “if” condition present in the line, “// condition” is added before this statement.</a:t>
            </a:r>
          </a:p>
          <a:p>
            <a:r>
              <a:rPr lang="en-US" sz="2400" dirty="0"/>
              <a:t>Test naming convention</a:t>
            </a:r>
          </a:p>
          <a:p>
            <a:pPr lvl="1"/>
            <a:r>
              <a:rPr lang="en-US" sz="2400" dirty="0"/>
              <a:t>In the above mentioned case, the error displayed:</a:t>
            </a:r>
            <a:br>
              <a:rPr lang="en-US" sz="2400" dirty="0"/>
            </a:br>
            <a:r>
              <a:rPr lang="en-US" sz="2400" dirty="0" err="1"/>
              <a:t>PE.preOnfuscationError</a:t>
            </a:r>
            <a:r>
              <a:rPr lang="en-US" sz="2400" dirty="0"/>
              <a:t>: Could not add comments to if condition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44408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PE is very language centric, different programming languages have different syntaxes but this PE can successfully transform C++ programs only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PE must encrypt itself too as this may be construed as malware and the antivirus may signature it and detect.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066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995929"/>
          </a:xfrm>
        </p:spPr>
        <p:txBody>
          <a:bodyPr>
            <a:noAutofit/>
          </a:bodyPr>
          <a:lstStyle/>
          <a:p>
            <a:r>
              <a:rPr lang="en-US" sz="3200" dirty="0"/>
              <a:t>A </a:t>
            </a:r>
            <a:r>
              <a:rPr lang="en-US" sz="3200" b="1" dirty="0"/>
              <a:t>polymorphic engine</a:t>
            </a:r>
            <a:r>
              <a:rPr lang="en-US" sz="3200" dirty="0"/>
              <a:t> (sometimes called </a:t>
            </a:r>
            <a:r>
              <a:rPr lang="en-US" sz="3200" b="1" dirty="0"/>
              <a:t>mutation engine</a:t>
            </a:r>
            <a:r>
              <a:rPr lang="en-US" sz="3200" dirty="0"/>
              <a:t> or </a:t>
            </a:r>
            <a:r>
              <a:rPr lang="en-US" sz="3200" b="1" dirty="0"/>
              <a:t>mutating engine</a:t>
            </a:r>
            <a:r>
              <a:rPr lang="en-US" sz="3200" dirty="0"/>
              <a:t>) is a </a:t>
            </a:r>
            <a:r>
              <a:rPr lang="en-US" sz="3200" dirty="0">
                <a:hlinkClick r:id="rId3" tooltip="Computer program"/>
              </a:rPr>
              <a:t>computer program</a:t>
            </a:r>
            <a:r>
              <a:rPr lang="en-US" sz="3200" dirty="0"/>
              <a:t> that can be used to transform a program into a subsequent version that consists of different code yet operates with the same functionality. </a:t>
            </a:r>
          </a:p>
          <a:p>
            <a:r>
              <a:rPr lang="en-US" sz="3200" dirty="0"/>
              <a:t>For example, 3+1 and 6-2 both achieve the same result, yet use completely different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5483352"/>
            <a:ext cx="16002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Antivirus software right now use a database of signatures to identify threats. These signatures are added whenever there is a report of 0 day malware.</a:t>
            </a:r>
          </a:p>
          <a:p>
            <a:r>
              <a:rPr lang="en-US" sz="2400" dirty="0"/>
              <a:t>A signature is an algorithm or hash that uniquely identifies a specific virus</a:t>
            </a:r>
          </a:p>
          <a:p>
            <a:r>
              <a:rPr lang="en-US" sz="2400" dirty="0"/>
              <a:t>Polymorphic Engine creates a subsequent new version of the same malware so that the signature is not the same.</a:t>
            </a:r>
          </a:p>
          <a:p>
            <a:r>
              <a:rPr lang="en-US" sz="2400" dirty="0"/>
              <a:t>Essentially, a 0-day malware is created every time the Polymorphic Engine morphs a malware but keep in mind it is the same malware with the same functionality.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about</a:t>
            </a:r>
          </a:p>
        </p:txBody>
      </p:sp>
    </p:spTree>
    <p:extLst>
      <p:ext uri="{BB962C8B-B14F-4D97-AF65-F5344CB8AC3E}">
        <p14:creationId xmlns:p14="http://schemas.microsoft.com/office/powerpoint/2010/main" val="46152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Requirements Elicitation</a:t>
            </a:r>
          </a:p>
          <a:p>
            <a:r>
              <a:rPr lang="en-US" sz="2400" dirty="0"/>
              <a:t>Design and Analysis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Testing</a:t>
            </a:r>
          </a:p>
          <a:p>
            <a:r>
              <a:rPr lang="en-US" sz="2400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04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077200" cy="4605528"/>
          </a:xfrm>
        </p:spPr>
        <p:txBody>
          <a:bodyPr>
            <a:normAutofit/>
          </a:bodyPr>
          <a:lstStyle/>
          <a:p>
            <a:r>
              <a:rPr lang="en-US" dirty="0"/>
              <a:t>Transform the payload into a subsequent version</a:t>
            </a:r>
          </a:p>
          <a:p>
            <a:pPr lvl="1"/>
            <a:r>
              <a:rPr lang="en-US" dirty="0"/>
              <a:t>The payload to transform must be provided as a source code file</a:t>
            </a:r>
          </a:p>
          <a:p>
            <a:pPr lvl="1"/>
            <a:r>
              <a:rPr lang="en-US" dirty="0"/>
              <a:t>PE must output a compiled and ready to execute version of the payload</a:t>
            </a:r>
          </a:p>
          <a:p>
            <a:r>
              <a:rPr lang="en-US" dirty="0"/>
              <a:t>The signature of the malware must change</a:t>
            </a:r>
          </a:p>
          <a:p>
            <a:pPr lvl="1"/>
            <a:r>
              <a:rPr lang="en-US" dirty="0"/>
              <a:t>Change in functionality</a:t>
            </a:r>
          </a:p>
          <a:p>
            <a:pPr lvl="1"/>
            <a:r>
              <a:rPr lang="en-US" dirty="0"/>
              <a:t>Change in logical order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483352"/>
            <a:ext cx="16002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81001" y="1752601"/>
            <a:ext cx="8305800" cy="388620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Change in functionality</a:t>
            </a:r>
          </a:p>
          <a:p>
            <a:pPr lvl="1"/>
            <a:r>
              <a:rPr lang="en-US" sz="2600" dirty="0"/>
              <a:t>Inserting assembly operations at random points of the payload </a:t>
            </a:r>
          </a:p>
          <a:p>
            <a:pPr lvl="1"/>
            <a:r>
              <a:rPr lang="en-US" sz="2600" dirty="0"/>
              <a:t>Assembly level operations must not hinder with the functionality of the payload</a:t>
            </a:r>
          </a:p>
          <a:p>
            <a:r>
              <a:rPr lang="en-US" sz="2800" dirty="0"/>
              <a:t>Change in logical order</a:t>
            </a:r>
          </a:p>
          <a:p>
            <a:pPr lvl="1"/>
            <a:r>
              <a:rPr lang="en-US" sz="2600" dirty="0"/>
              <a:t>Implemented using labels and “</a:t>
            </a:r>
            <a:r>
              <a:rPr lang="en-US" sz="2600" dirty="0" err="1"/>
              <a:t>goto</a:t>
            </a:r>
            <a:r>
              <a:rPr lang="en-US" sz="2600" dirty="0"/>
              <a:t>” statements. </a:t>
            </a:r>
          </a:p>
          <a:p>
            <a:pPr lvl="1"/>
            <a:r>
              <a:rPr lang="en-US" sz="2600" dirty="0"/>
              <a:t>Restricted to main function only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2806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</a:t>
            </a:r>
          </a:p>
        </p:txBody>
      </p:sp>
      <p:pic>
        <p:nvPicPr>
          <p:cNvPr id="14" name="Picture 13" descr="C:\Users\sanja_000\AppData\Local\Microsoft\Windows\INetCache\Content.Word\class 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91" y="2245042"/>
            <a:ext cx="6032077" cy="362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483352"/>
            <a:ext cx="16002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sanja_000\AppData\Local\Microsoft\Windows\INetCache\Content.Word\PE_Flow  (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4581525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486400"/>
            <a:ext cx="15966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in the PE class is a module</a:t>
            </a:r>
          </a:p>
          <a:p>
            <a:r>
              <a:rPr lang="en-US" sz="2400" dirty="0"/>
              <a:t>The modules are:</a:t>
            </a:r>
          </a:p>
          <a:p>
            <a:pPr lvl="1"/>
            <a:r>
              <a:rPr lang="en-US" sz="2400" dirty="0" err="1"/>
              <a:t>Encrypter</a:t>
            </a:r>
            <a:endParaRPr lang="en-US" sz="2400" dirty="0"/>
          </a:p>
          <a:p>
            <a:pPr lvl="1"/>
            <a:r>
              <a:rPr lang="en-US" sz="2400" dirty="0" err="1"/>
              <a:t>Decrypter</a:t>
            </a:r>
            <a:endParaRPr lang="en-US" sz="2400" dirty="0"/>
          </a:p>
          <a:p>
            <a:pPr lvl="1"/>
            <a:r>
              <a:rPr lang="en-US" sz="2400" dirty="0" err="1"/>
              <a:t>preObfuscation</a:t>
            </a:r>
            <a:endParaRPr lang="en-US" sz="2400" dirty="0"/>
          </a:p>
          <a:p>
            <a:pPr lvl="1"/>
            <a:r>
              <a:rPr lang="en-US" sz="2400" dirty="0" err="1"/>
              <a:t>Insert_assembly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err="1"/>
              <a:t>Insert_labels</a:t>
            </a:r>
            <a:endParaRPr lang="en-US" sz="2400" dirty="0"/>
          </a:p>
          <a:p>
            <a:pPr lvl="1"/>
            <a:r>
              <a:rPr lang="en-US" sz="2400" dirty="0"/>
              <a:t>Scrambler</a:t>
            </a:r>
          </a:p>
          <a:p>
            <a:r>
              <a:rPr lang="en-US" sz="2400" dirty="0"/>
              <a:t>Encryption and decryption is carried out using simple ascii rotation.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33">
      <a:dk1>
        <a:sysClr val="windowText" lastClr="000000"/>
      </a:dk1>
      <a:lt1>
        <a:sysClr val="window" lastClr="FFFFFF"/>
      </a:lt1>
      <a:dk2>
        <a:srgbClr val="D35712"/>
      </a:dk2>
      <a:lt2>
        <a:srgbClr val="D3DFEF"/>
      </a:lt2>
      <a:accent1>
        <a:srgbClr val="1C314E"/>
      </a:accent1>
      <a:accent2>
        <a:srgbClr val="EB641B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510</TotalTime>
  <Words>629</Words>
  <Application>Microsoft Office PowerPoint</Application>
  <PresentationFormat>On-screen Show (4:3)</PresentationFormat>
  <Paragraphs>75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Wingdings</vt:lpstr>
      <vt:lpstr>Wingdings 2</vt:lpstr>
      <vt:lpstr>Grid</vt:lpstr>
      <vt:lpstr>Polymorphic Engine</vt:lpstr>
      <vt:lpstr>What is it?</vt:lpstr>
      <vt:lpstr>What is it about</vt:lpstr>
      <vt:lpstr>Overview</vt:lpstr>
      <vt:lpstr>Requirements Elicitation</vt:lpstr>
      <vt:lpstr>Requirements Elicitation</vt:lpstr>
      <vt:lpstr>Design and Analysis</vt:lpstr>
      <vt:lpstr>Flow of PE</vt:lpstr>
      <vt:lpstr>Modules</vt:lpstr>
      <vt:lpstr>Modules contd.</vt:lpstr>
      <vt:lpstr>Modules contd.</vt:lpstr>
      <vt:lpstr>Insert_assembly</vt:lpstr>
      <vt:lpstr>Insert_Labels</vt:lpstr>
      <vt:lpstr>Scrambler</vt:lpstr>
      <vt:lpstr>Testing</vt:lpstr>
      <vt:lpstr>Future Work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Campus Housing</dc:title>
  <dc:creator>Lady Cox</dc:creator>
  <cp:lastModifiedBy>Sai Medury</cp:lastModifiedBy>
  <cp:revision>42</cp:revision>
  <dcterms:created xsi:type="dcterms:W3CDTF">2011-08-08T19:52:04Z</dcterms:created>
  <dcterms:modified xsi:type="dcterms:W3CDTF">2017-04-24T13:01:46Z</dcterms:modified>
</cp:coreProperties>
</file>