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56" r:id="rId2"/>
    <p:sldId id="257" r:id="rId3"/>
    <p:sldId id="268" r:id="rId4"/>
    <p:sldId id="258" r:id="rId5"/>
    <p:sldId id="310" r:id="rId6"/>
    <p:sldId id="260" r:id="rId7"/>
    <p:sldId id="261" r:id="rId8"/>
    <p:sldId id="259" r:id="rId9"/>
    <p:sldId id="286" r:id="rId10"/>
    <p:sldId id="263" r:id="rId11"/>
    <p:sldId id="276" r:id="rId12"/>
    <p:sldId id="291" r:id="rId13"/>
    <p:sldId id="294" r:id="rId14"/>
    <p:sldId id="273" r:id="rId15"/>
    <p:sldId id="287" r:id="rId16"/>
    <p:sldId id="295" r:id="rId17"/>
    <p:sldId id="272" r:id="rId18"/>
    <p:sldId id="275" r:id="rId19"/>
    <p:sldId id="278" r:id="rId20"/>
    <p:sldId id="279" r:id="rId21"/>
    <p:sldId id="280" r:id="rId22"/>
    <p:sldId id="296" r:id="rId23"/>
    <p:sldId id="297" r:id="rId24"/>
    <p:sldId id="298" r:id="rId25"/>
    <p:sldId id="300" r:id="rId26"/>
    <p:sldId id="301" r:id="rId27"/>
    <p:sldId id="302" r:id="rId28"/>
    <p:sldId id="304" r:id="rId29"/>
    <p:sldId id="307" r:id="rId30"/>
    <p:sldId id="308" r:id="rId31"/>
    <p:sldId id="282" r:id="rId32"/>
    <p:sldId id="309" r:id="rId33"/>
    <p:sldId id="283" r:id="rId3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790" autoAdjust="0"/>
  </p:normalViewPr>
  <p:slideViewPr>
    <p:cSldViewPr snapToGrid="0">
      <p:cViewPr varScale="1">
        <p:scale>
          <a:sx n="56" d="100"/>
          <a:sy n="56" d="100"/>
        </p:scale>
        <p:origin x="1218" y="78"/>
      </p:cViewPr>
      <p:guideLst/>
    </p:cSldViewPr>
  </p:slideViewPr>
  <p:notesTextViewPr>
    <p:cViewPr>
      <p:scale>
        <a:sx n="3" d="2"/>
        <a:sy n="3" d="2"/>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noFill/>
                </a:ln>
                <a:solidFill>
                  <a:schemeClr val="tx1"/>
                </a:solidFill>
                <a:latin typeface="+mn-lt"/>
                <a:ea typeface="+mn-ea"/>
                <a:cs typeface="+mn-cs"/>
              </a:defRPr>
            </a:pPr>
            <a:r>
              <a:rPr lang="en-US" sz="2000" b="1" dirty="0" smtClean="0">
                <a:solidFill>
                  <a:schemeClr val="tx1"/>
                </a:solidFill>
              </a:rPr>
              <a:t>Times used</a:t>
            </a:r>
            <a:r>
              <a:rPr lang="en-US" sz="2000" b="1" baseline="0" dirty="0" smtClean="0">
                <a:solidFill>
                  <a:schemeClr val="tx1"/>
                </a:solidFill>
              </a:rPr>
              <a:t> by</a:t>
            </a:r>
            <a:r>
              <a:rPr lang="en-US" sz="2000" b="1" dirty="0" smtClean="0">
                <a:solidFill>
                  <a:schemeClr val="tx1"/>
                </a:solidFill>
              </a:rPr>
              <a:t> </a:t>
            </a:r>
            <a:r>
              <a:rPr lang="en-US" sz="2000" b="1" dirty="0">
                <a:solidFill>
                  <a:schemeClr val="tx1"/>
                </a:solidFill>
              </a:rPr>
              <a:t>speech </a:t>
            </a:r>
            <a:r>
              <a:rPr lang="en-US" sz="2000" b="1" dirty="0" smtClean="0">
                <a:solidFill>
                  <a:schemeClr val="tx1"/>
                </a:solidFill>
              </a:rPr>
              <a:t>recognition services on 2 seconds of audio data</a:t>
            </a:r>
            <a:endParaRPr lang="en-US" sz="2000" b="1" dirty="0">
              <a:solidFill>
                <a:schemeClr val="tx1"/>
              </a:solidFill>
            </a:endParaRPr>
          </a:p>
        </c:rich>
      </c:tx>
      <c:layout/>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solidFill>
              <a:latin typeface="+mn-lt"/>
              <a:ea typeface="+mn-ea"/>
              <a:cs typeface="+mn-cs"/>
            </a:defRPr>
          </a:pPr>
          <a:endParaRPr lang="th-TH"/>
        </a:p>
      </c:txPr>
    </c:title>
    <c:autoTitleDeleted val="0"/>
    <c:plotArea>
      <c:layout>
        <c:manualLayout>
          <c:layoutTarget val="inner"/>
          <c:xMode val="edge"/>
          <c:yMode val="edge"/>
          <c:x val="8.1044571716219579E-2"/>
          <c:y val="0.14461117615378127"/>
          <c:w val="0.90516664733736862"/>
          <c:h val="0.63860623909067571"/>
        </c:manualLayout>
      </c:layout>
      <c:barChart>
        <c:barDir val="col"/>
        <c:grouping val="clustered"/>
        <c:varyColors val="0"/>
        <c:ser>
          <c:idx val="0"/>
          <c:order val="0"/>
          <c:tx>
            <c:strRef>
              <c:f>Sheet1!$B$1</c:f>
              <c:strCache>
                <c:ptCount val="1"/>
                <c:pt idx="0">
                  <c:v>Google Speech Recognition API</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800" b="1" i="0" u="none" strike="noStrike" kern="1200" baseline="0">
                    <a:ln>
                      <a:noFill/>
                    </a:ln>
                    <a:solidFill>
                      <a:srgbClr val="FFFF00"/>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Average of 4 tests</c:v>
                </c:pt>
              </c:strCache>
            </c:strRef>
          </c:cat>
          <c:val>
            <c:numRef>
              <c:f>Sheet1!$B$2</c:f>
              <c:numCache>
                <c:formatCode>General</c:formatCode>
                <c:ptCount val="1"/>
                <c:pt idx="0">
                  <c:v>2.61</c:v>
                </c:pt>
              </c:numCache>
            </c:numRef>
          </c:val>
        </c:ser>
        <c:ser>
          <c:idx val="1"/>
          <c:order val="1"/>
          <c:tx>
            <c:strRef>
              <c:f>Sheet1!$C$1</c:f>
              <c:strCache>
                <c:ptCount val="1"/>
                <c:pt idx="0">
                  <c:v>Wit.ai API</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800" b="1" i="0" u="none" strike="noStrike" kern="1200" baseline="0">
                    <a:ln>
                      <a:noFill/>
                    </a:ln>
                    <a:solidFill>
                      <a:srgbClr val="FFFF00"/>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Average of 4 tests</c:v>
                </c:pt>
              </c:strCache>
            </c:strRef>
          </c:cat>
          <c:val>
            <c:numRef>
              <c:f>Sheet1!$C$2</c:f>
              <c:numCache>
                <c:formatCode>General</c:formatCode>
                <c:ptCount val="1"/>
                <c:pt idx="0">
                  <c:v>7.17</c:v>
                </c:pt>
              </c:numCache>
            </c:numRef>
          </c:val>
        </c:ser>
        <c:ser>
          <c:idx val="2"/>
          <c:order val="2"/>
          <c:tx>
            <c:strRef>
              <c:f>Sheet1!$D$1</c:f>
              <c:strCache>
                <c:ptCount val="1"/>
                <c:pt idx="0">
                  <c:v>IBM speech to text API</c:v>
                </c:pt>
              </c:strCache>
            </c:strRef>
          </c:tx>
          <c:spPr>
            <a:solidFill>
              <a:schemeClr val="accent3"/>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800" b="1" i="0" u="none" strike="noStrike" kern="1200" baseline="0">
                    <a:ln>
                      <a:noFill/>
                    </a:ln>
                    <a:solidFill>
                      <a:srgbClr val="FFFF00"/>
                    </a:solidFill>
                    <a:latin typeface="+mn-lt"/>
                    <a:ea typeface="+mn-ea"/>
                    <a:cs typeface="+mn-cs"/>
                  </a:defRPr>
                </a:pPr>
                <a:endParaRPr lang="th-TH"/>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Average of 4 tests</c:v>
                </c:pt>
              </c:strCache>
            </c:strRef>
          </c:cat>
          <c:val>
            <c:numRef>
              <c:f>Sheet1!$D$2</c:f>
              <c:numCache>
                <c:formatCode>General</c:formatCode>
                <c:ptCount val="1"/>
                <c:pt idx="0">
                  <c:v>9.81</c:v>
                </c:pt>
              </c:numCache>
            </c:numRef>
          </c:val>
        </c:ser>
        <c:dLbls>
          <c:showLegendKey val="0"/>
          <c:showVal val="1"/>
          <c:showCatName val="0"/>
          <c:showSerName val="0"/>
          <c:showPercent val="0"/>
          <c:showBubbleSize val="0"/>
        </c:dLbls>
        <c:gapWidth val="150"/>
        <c:axId val="540829696"/>
        <c:axId val="540830872"/>
      </c:barChart>
      <c:catAx>
        <c:axId val="540829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ln>
                  <a:noFill/>
                </a:ln>
                <a:solidFill>
                  <a:schemeClr val="tx1"/>
                </a:solidFill>
                <a:latin typeface="+mn-lt"/>
                <a:ea typeface="+mn-ea"/>
                <a:cs typeface="+mn-cs"/>
              </a:defRPr>
            </a:pPr>
            <a:endParaRPr lang="th-TH"/>
          </a:p>
        </c:txPr>
        <c:crossAx val="540830872"/>
        <c:crosses val="autoZero"/>
        <c:auto val="1"/>
        <c:lblAlgn val="ctr"/>
        <c:lblOffset val="100"/>
        <c:noMultiLvlLbl val="0"/>
      </c:catAx>
      <c:valAx>
        <c:axId val="540830872"/>
        <c:scaling>
          <c:orientation val="minMax"/>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800" b="0" i="0" u="none" strike="noStrike" kern="1200" baseline="0">
                    <a:ln>
                      <a:noFill/>
                    </a:ln>
                    <a:solidFill>
                      <a:schemeClr val="tx1"/>
                    </a:solidFill>
                    <a:latin typeface="+mn-lt"/>
                    <a:ea typeface="+mn-ea"/>
                    <a:cs typeface="+mn-cs"/>
                  </a:defRPr>
                </a:pPr>
                <a:r>
                  <a:rPr lang="en-US" sz="1800">
                    <a:solidFill>
                      <a:schemeClr val="tx1"/>
                    </a:solidFill>
                  </a:rPr>
                  <a:t>Response time (seconds)</a:t>
                </a:r>
              </a:p>
            </c:rich>
          </c:tx>
          <c:layout/>
          <c:overlay val="0"/>
          <c:spPr>
            <a:noFill/>
            <a:ln>
              <a:noFill/>
            </a:ln>
            <a:effectLst/>
          </c:spPr>
          <c:txPr>
            <a:bodyPr rot="-5400000" spcFirstLastPara="1" vertOverflow="ellipsis" vert="horz" wrap="square" anchor="ctr" anchorCtr="1"/>
            <a:lstStyle/>
            <a:p>
              <a:pPr>
                <a:defRPr sz="1800" b="0" i="0" u="none" strike="noStrike" kern="1200" baseline="0">
                  <a:ln>
                    <a:noFill/>
                  </a:ln>
                  <a:solidFill>
                    <a:schemeClr val="tx1"/>
                  </a:solidFill>
                  <a:latin typeface="+mn-lt"/>
                  <a:ea typeface="+mn-ea"/>
                  <a:cs typeface="+mn-cs"/>
                </a:defRPr>
              </a:pPr>
              <a:endParaRPr lang="th-T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th-TH"/>
          </a:p>
        </c:txPr>
        <c:crossAx val="5408296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ln>
                <a:noFill/>
              </a:ln>
              <a:solidFill>
                <a:schemeClr val="tx1"/>
              </a:solidFill>
              <a:latin typeface="+mn-lt"/>
              <a:ea typeface="+mn-ea"/>
              <a:cs typeface="+mn-cs"/>
            </a:defRPr>
          </a:pPr>
          <a:endParaRPr lang="th-TH"/>
        </a:p>
      </c:txPr>
    </c:legend>
    <c:plotVisOnly val="1"/>
    <c:dispBlanksAs val="gap"/>
    <c:showDLblsOverMax val="0"/>
  </c:chart>
  <c:spPr>
    <a:noFill/>
    <a:ln>
      <a:noFill/>
    </a:ln>
    <a:effectLst/>
  </c:spPr>
  <c:txPr>
    <a:bodyPr/>
    <a:lstStyle/>
    <a:p>
      <a:pPr>
        <a:defRPr>
          <a:ln>
            <a:noFill/>
          </a:ln>
          <a:solidFill>
            <a:srgbClr val="FFFF00"/>
          </a:solidFill>
        </a:defRPr>
      </a:pPr>
      <a:endParaRPr lang="th-T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solidFill>
                  <a:srgbClr val="FFFF00"/>
                </a:solidFill>
              </a:rPr>
              <a:t>Correctness of</a:t>
            </a:r>
            <a:r>
              <a:rPr lang="en-US" sz="2400" baseline="0" dirty="0">
                <a:solidFill>
                  <a:srgbClr val="FFFF00"/>
                </a:solidFill>
              </a:rPr>
              <a:t> captions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h-TH"/>
        </a:p>
      </c:txPr>
    </c:title>
    <c:autoTitleDeleted val="0"/>
    <c:plotArea>
      <c:layout>
        <c:manualLayout>
          <c:layoutTarget val="inner"/>
          <c:xMode val="edge"/>
          <c:yMode val="edge"/>
          <c:x val="9.2608230640790989E-2"/>
          <c:y val="0.1531062951496388"/>
          <c:w val="0.88301773878087975"/>
          <c:h val="0.68144413836815287"/>
        </c:manualLayout>
      </c:layout>
      <c:barChart>
        <c:barDir val="col"/>
        <c:grouping val="clustered"/>
        <c:varyColors val="0"/>
        <c:ser>
          <c:idx val="0"/>
          <c:order val="0"/>
          <c:tx>
            <c:strRef>
              <c:f>Sheet1!$B$1</c:f>
              <c:strCache>
                <c:ptCount val="1"/>
                <c:pt idx="0">
                  <c:v>dataset 1</c:v>
                </c:pt>
              </c:strCache>
            </c:strRef>
          </c:tx>
          <c:spPr>
            <a:solidFill>
              <a:schemeClr val="accent2"/>
            </a:solidFill>
            <a:ln>
              <a:noFill/>
            </a:ln>
            <a:effectLst/>
          </c:spPr>
          <c:invertIfNegative val="0"/>
          <c:val>
            <c:numRef>
              <c:f>Sheet1!$B$2:$B$12</c:f>
              <c:numCache>
                <c:formatCode>0.00%</c:formatCode>
                <c:ptCount val="11"/>
                <c:pt idx="0">
                  <c:v>0.80771355835787595</c:v>
                </c:pt>
                <c:pt idx="1">
                  <c:v>0.810852693466111</c:v>
                </c:pt>
                <c:pt idx="2">
                  <c:v>0.75933758346939595</c:v>
                </c:pt>
                <c:pt idx="3">
                  <c:v>0.80644750171555202</c:v>
                </c:pt>
                <c:pt idx="4">
                  <c:v>0.79034430491238095</c:v>
                </c:pt>
                <c:pt idx="5">
                  <c:v>0.80393083575393298</c:v>
                </c:pt>
                <c:pt idx="6">
                  <c:v>0.81198612893809197</c:v>
                </c:pt>
                <c:pt idx="7">
                  <c:v>0.80723593512916103</c:v>
                </c:pt>
                <c:pt idx="8">
                  <c:v>0.80740059531102804</c:v>
                </c:pt>
                <c:pt idx="9">
                  <c:v>0.77310339717280596</c:v>
                </c:pt>
                <c:pt idx="10">
                  <c:v>0.71781561388515103</c:v>
                </c:pt>
              </c:numCache>
            </c:numRef>
          </c:val>
        </c:ser>
        <c:ser>
          <c:idx val="1"/>
          <c:order val="1"/>
          <c:tx>
            <c:strRef>
              <c:f>Sheet1!$C$1</c:f>
              <c:strCache>
                <c:ptCount val="1"/>
                <c:pt idx="0">
                  <c:v>dataset 2</c:v>
                </c:pt>
              </c:strCache>
            </c:strRef>
          </c:tx>
          <c:spPr>
            <a:solidFill>
              <a:schemeClr val="accent4"/>
            </a:solidFill>
            <a:ln>
              <a:noFill/>
            </a:ln>
            <a:effectLst/>
          </c:spPr>
          <c:invertIfNegative val="0"/>
          <c:val>
            <c:numRef>
              <c:f>Sheet1!$C$2:$C$12</c:f>
              <c:numCache>
                <c:formatCode>0.00%</c:formatCode>
                <c:ptCount val="11"/>
                <c:pt idx="0">
                  <c:v>0.76268247051484594</c:v>
                </c:pt>
                <c:pt idx="1">
                  <c:v>0.77032772266113303</c:v>
                </c:pt>
                <c:pt idx="2">
                  <c:v>0.765473755724287</c:v>
                </c:pt>
                <c:pt idx="3">
                  <c:v>0.76340946446334901</c:v>
                </c:pt>
                <c:pt idx="4">
                  <c:v>0.78528373153402797</c:v>
                </c:pt>
                <c:pt idx="5">
                  <c:v>0.80611991096790903</c:v>
                </c:pt>
                <c:pt idx="6">
                  <c:v>0.72220235469036498</c:v>
                </c:pt>
                <c:pt idx="7">
                  <c:v>0.76095687190458405</c:v>
                </c:pt>
                <c:pt idx="8">
                  <c:v>0.72249833594666302</c:v>
                </c:pt>
                <c:pt idx="9">
                  <c:v>0.63673494366640704</c:v>
                </c:pt>
                <c:pt idx="10">
                  <c:v>0.78934501796238099</c:v>
                </c:pt>
              </c:numCache>
            </c:numRef>
          </c:val>
        </c:ser>
        <c:dLbls>
          <c:showLegendKey val="0"/>
          <c:showVal val="0"/>
          <c:showCatName val="0"/>
          <c:showSerName val="0"/>
          <c:showPercent val="0"/>
          <c:showBubbleSize val="0"/>
        </c:dLbls>
        <c:gapWidth val="150"/>
        <c:axId val="524728512"/>
        <c:axId val="524728904"/>
      </c:barChart>
      <c:lineChart>
        <c:grouping val="standard"/>
        <c:varyColors val="0"/>
        <c:ser>
          <c:idx val="2"/>
          <c:order val="2"/>
          <c:tx>
            <c:strRef>
              <c:f>Sheet1!$D$1</c:f>
              <c:strCache>
                <c:ptCount val="1"/>
                <c:pt idx="0">
                  <c:v>Average of 2 datasets</c:v>
                </c:pt>
              </c:strCache>
            </c:strRef>
          </c:tx>
          <c:spPr>
            <a:ln w="28575" cap="rnd">
              <a:solidFill>
                <a:schemeClr val="accent3"/>
              </a:solidFill>
              <a:round/>
            </a:ln>
            <a:effectLst/>
          </c:spPr>
          <c:marker>
            <c:symbol val="none"/>
          </c:marker>
          <c:val>
            <c:numRef>
              <c:f>Sheet1!$D$2:$D$12</c:f>
              <c:numCache>
                <c:formatCode>0.00%</c:formatCode>
                <c:ptCount val="11"/>
                <c:pt idx="0">
                  <c:v>0.77187285127942917</c:v>
                </c:pt>
                <c:pt idx="1">
                  <c:v>0.77187285127942917</c:v>
                </c:pt>
                <c:pt idx="2">
                  <c:v>0.77187285127942917</c:v>
                </c:pt>
                <c:pt idx="3">
                  <c:v>0.77187285127942917</c:v>
                </c:pt>
                <c:pt idx="4">
                  <c:v>0.77187285127942917</c:v>
                </c:pt>
                <c:pt idx="5">
                  <c:v>0.77187285127942917</c:v>
                </c:pt>
                <c:pt idx="6">
                  <c:v>0.77187285127942917</c:v>
                </c:pt>
                <c:pt idx="7">
                  <c:v>0.77187285127942917</c:v>
                </c:pt>
                <c:pt idx="8">
                  <c:v>0.77187285127942917</c:v>
                </c:pt>
                <c:pt idx="9">
                  <c:v>0.77187285127942917</c:v>
                </c:pt>
                <c:pt idx="10">
                  <c:v>0.77187285127942917</c:v>
                </c:pt>
              </c:numCache>
            </c:numRef>
          </c:val>
          <c:smooth val="0"/>
        </c:ser>
        <c:dLbls>
          <c:showLegendKey val="0"/>
          <c:showVal val="0"/>
          <c:showCatName val="0"/>
          <c:showSerName val="0"/>
          <c:showPercent val="0"/>
          <c:showBubbleSize val="0"/>
        </c:dLbls>
        <c:marker val="1"/>
        <c:smooth val="0"/>
        <c:axId val="524728512"/>
        <c:axId val="524728904"/>
      </c:lineChart>
      <c:catAx>
        <c:axId val="524728512"/>
        <c:scaling>
          <c:orientation val="minMax"/>
        </c:scaling>
        <c:delete val="1"/>
        <c:axPos val="b"/>
        <c:title>
          <c:tx>
            <c:rich>
              <a:bodyPr rot="0" spcFirstLastPara="1" vertOverflow="ellipsis" vert="horz" wrap="square" anchor="ctr" anchorCtr="1"/>
              <a:lstStyle/>
              <a:p>
                <a:pPr>
                  <a:defRPr sz="2000" b="0" i="0" u="none" strike="noStrike" kern="1200" baseline="0">
                    <a:solidFill>
                      <a:srgbClr val="FFFF00"/>
                    </a:solidFill>
                    <a:latin typeface="+mn-lt"/>
                    <a:ea typeface="+mn-ea"/>
                    <a:cs typeface="+mn-cs"/>
                  </a:defRPr>
                </a:pPr>
                <a:r>
                  <a:rPr lang="en-US" sz="2000">
                    <a:solidFill>
                      <a:srgbClr val="FFFF00"/>
                    </a:solidFill>
                  </a:rPr>
                  <a:t>Participant's</a:t>
                </a:r>
                <a:r>
                  <a:rPr lang="en-US" sz="2000" baseline="0">
                    <a:solidFill>
                      <a:srgbClr val="FFFF00"/>
                    </a:solidFill>
                  </a:rPr>
                  <a:t> data</a:t>
                </a:r>
                <a:endParaRPr lang="en-US" sz="2000">
                  <a:solidFill>
                    <a:srgbClr val="FFFF00"/>
                  </a:solidFill>
                </a:endParaRPr>
              </a:p>
            </c:rich>
          </c:tx>
          <c:layout/>
          <c:overlay val="0"/>
          <c:spPr>
            <a:noFill/>
            <a:ln>
              <a:noFill/>
            </a:ln>
            <a:effectLst/>
          </c:spPr>
          <c:txPr>
            <a:bodyPr rot="0" spcFirstLastPara="1" vertOverflow="ellipsis" vert="horz" wrap="square" anchor="ctr" anchorCtr="1"/>
            <a:lstStyle/>
            <a:p>
              <a:pPr>
                <a:defRPr sz="2000" b="0" i="0" u="none" strike="noStrike" kern="1200" baseline="0">
                  <a:solidFill>
                    <a:srgbClr val="FFFF00"/>
                  </a:solidFill>
                  <a:latin typeface="+mn-lt"/>
                  <a:ea typeface="+mn-ea"/>
                  <a:cs typeface="+mn-cs"/>
                </a:defRPr>
              </a:pPr>
              <a:endParaRPr lang="th-TH"/>
            </a:p>
          </c:txPr>
        </c:title>
        <c:majorTickMark val="none"/>
        <c:minorTickMark val="none"/>
        <c:tickLblPos val="nextTo"/>
        <c:crossAx val="524728904"/>
        <c:crosses val="autoZero"/>
        <c:auto val="1"/>
        <c:lblAlgn val="ctr"/>
        <c:lblOffset val="100"/>
        <c:noMultiLvlLbl val="0"/>
      </c:catAx>
      <c:valAx>
        <c:axId val="524728904"/>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FFFF00"/>
                </a:solidFill>
                <a:latin typeface="+mn-lt"/>
                <a:ea typeface="+mn-ea"/>
                <a:cs typeface="+mn-cs"/>
              </a:defRPr>
            </a:pPr>
            <a:endParaRPr lang="th-TH"/>
          </a:p>
        </c:txPr>
        <c:crossAx val="524728512"/>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rgbClr val="FFFF00"/>
              </a:solidFill>
              <a:latin typeface="+mn-lt"/>
              <a:ea typeface="+mn-ea"/>
              <a:cs typeface="+mn-cs"/>
            </a:defRPr>
          </a:pPr>
          <a:endParaRPr lang="th-TH"/>
        </a:p>
      </c:txPr>
    </c:legend>
    <c:plotVisOnly val="1"/>
    <c:dispBlanksAs val="gap"/>
    <c:showDLblsOverMax val="0"/>
  </c:chart>
  <c:spPr>
    <a:noFill/>
    <a:ln>
      <a:noFill/>
    </a:ln>
    <a:effectLst/>
  </c:spPr>
  <c:txPr>
    <a:bodyPr/>
    <a:lstStyle/>
    <a:p>
      <a:pPr>
        <a:defRPr/>
      </a:pPr>
      <a:endParaRPr lang="th-T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rgbClr val="FFFF00"/>
                </a:solidFill>
                <a:latin typeface="+mn-lt"/>
                <a:ea typeface="+mn-ea"/>
                <a:cs typeface="+mn-cs"/>
              </a:defRPr>
            </a:pPr>
            <a:r>
              <a:rPr lang="en-US" sz="2400" b="0" i="0" dirty="0">
                <a:solidFill>
                  <a:srgbClr val="FFFF00"/>
                </a:solidFill>
                <a:effectLst/>
              </a:rPr>
              <a:t>System average used time on </a:t>
            </a:r>
            <a:r>
              <a:rPr lang="en-US" sz="2400" b="0" i="0" dirty="0" smtClean="0">
                <a:solidFill>
                  <a:srgbClr val="FFFF00"/>
                </a:solidFill>
                <a:effectLst/>
              </a:rPr>
              <a:t>completed</a:t>
            </a:r>
            <a:r>
              <a:rPr lang="en-US" sz="2400" b="0" i="0" baseline="0" dirty="0" smtClean="0">
                <a:solidFill>
                  <a:srgbClr val="FFFF00"/>
                </a:solidFill>
                <a:effectLst/>
              </a:rPr>
              <a:t> </a:t>
            </a:r>
            <a:r>
              <a:rPr lang="en-US" sz="2400" b="0" i="0" dirty="0" smtClean="0">
                <a:solidFill>
                  <a:srgbClr val="FFFF00"/>
                </a:solidFill>
                <a:effectLst/>
              </a:rPr>
              <a:t>audio </a:t>
            </a:r>
            <a:r>
              <a:rPr lang="en-US" sz="2400" b="0" i="0" dirty="0">
                <a:solidFill>
                  <a:srgbClr val="FFFF00"/>
                </a:solidFill>
                <a:effectLst/>
              </a:rPr>
              <a:t>data</a:t>
            </a:r>
          </a:p>
        </c:rich>
      </c:tx>
      <c:layout/>
      <c:overlay val="0"/>
      <c:spPr>
        <a:noFill/>
        <a:ln>
          <a:noFill/>
        </a:ln>
        <a:effectLst/>
      </c:spPr>
      <c:txPr>
        <a:bodyPr rot="0" spcFirstLastPara="1" vertOverflow="ellipsis" vert="horz" wrap="square" anchor="ctr" anchorCtr="1"/>
        <a:lstStyle/>
        <a:p>
          <a:pPr>
            <a:defRPr sz="2400" b="0" i="0" u="none" strike="noStrike" kern="1200" spc="0" baseline="0">
              <a:solidFill>
                <a:srgbClr val="FFFF00"/>
              </a:solidFill>
              <a:latin typeface="+mn-lt"/>
              <a:ea typeface="+mn-ea"/>
              <a:cs typeface="+mn-cs"/>
            </a:defRPr>
          </a:pPr>
          <a:endParaRPr lang="th-TH"/>
        </a:p>
      </c:txPr>
    </c:title>
    <c:autoTitleDeleted val="0"/>
    <c:plotArea>
      <c:layout>
        <c:manualLayout>
          <c:layoutTarget val="inner"/>
          <c:xMode val="edge"/>
          <c:yMode val="edge"/>
          <c:x val="0.11523195675628797"/>
          <c:y val="0.15788024591249089"/>
          <c:w val="0.86039403228817535"/>
          <c:h val="0.68116300761693183"/>
        </c:manualLayout>
      </c:layout>
      <c:barChart>
        <c:barDir val="col"/>
        <c:grouping val="clustered"/>
        <c:varyColors val="0"/>
        <c:ser>
          <c:idx val="0"/>
          <c:order val="0"/>
          <c:tx>
            <c:strRef>
              <c:f>Sheet1!$E$1</c:f>
              <c:strCache>
                <c:ptCount val="1"/>
                <c:pt idx="0">
                  <c:v>Average used time of dataset 1</c:v>
                </c:pt>
              </c:strCache>
            </c:strRef>
          </c:tx>
          <c:spPr>
            <a:solidFill>
              <a:schemeClr val="accent2"/>
            </a:solidFill>
            <a:ln>
              <a:noFill/>
            </a:ln>
            <a:effectLst/>
          </c:spPr>
          <c:invertIfNegative val="0"/>
          <c:errBars>
            <c:errBarType val="both"/>
            <c:errValType val="fixedVal"/>
            <c:noEndCap val="0"/>
            <c:val val="0.72000000000000008"/>
            <c:spPr>
              <a:noFill/>
              <a:ln w="31750" cap="flat" cmpd="sng" algn="ctr">
                <a:solidFill>
                  <a:schemeClr val="bg1"/>
                </a:solidFill>
                <a:round/>
              </a:ln>
              <a:effectLst/>
            </c:spPr>
          </c:errBars>
          <c:val>
            <c:numRef>
              <c:f>Sheet1!$E$2:$E$12</c:f>
              <c:numCache>
                <c:formatCode>0.00</c:formatCode>
                <c:ptCount val="11"/>
                <c:pt idx="0">
                  <c:v>3.7074089348316099</c:v>
                </c:pt>
                <c:pt idx="1">
                  <c:v>3.6052769273519498</c:v>
                </c:pt>
                <c:pt idx="2">
                  <c:v>5.6411481797695098</c:v>
                </c:pt>
                <c:pt idx="3">
                  <c:v>3.8799649477005</c:v>
                </c:pt>
                <c:pt idx="4">
                  <c:v>3.6891608397165898</c:v>
                </c:pt>
                <c:pt idx="5">
                  <c:v>3.5925009995698902</c:v>
                </c:pt>
                <c:pt idx="6">
                  <c:v>6.10917867024739</c:v>
                </c:pt>
                <c:pt idx="7">
                  <c:v>5.7407215982675499</c:v>
                </c:pt>
                <c:pt idx="8">
                  <c:v>5.7579185813665301</c:v>
                </c:pt>
                <c:pt idx="9">
                  <c:v>3.29539961285061</c:v>
                </c:pt>
                <c:pt idx="10">
                  <c:v>3.5339456051588001</c:v>
                </c:pt>
              </c:numCache>
            </c:numRef>
          </c:val>
        </c:ser>
        <c:ser>
          <c:idx val="1"/>
          <c:order val="1"/>
          <c:tx>
            <c:strRef>
              <c:f>Sheet1!$F$1</c:f>
              <c:strCache>
                <c:ptCount val="1"/>
                <c:pt idx="0">
                  <c:v>Average used time of dataset 2</c:v>
                </c:pt>
              </c:strCache>
            </c:strRef>
          </c:tx>
          <c:spPr>
            <a:solidFill>
              <a:schemeClr val="accent4"/>
            </a:solidFill>
            <a:ln>
              <a:noFill/>
            </a:ln>
            <a:effectLst/>
          </c:spPr>
          <c:invertIfNegative val="0"/>
          <c:errBars>
            <c:errBarType val="both"/>
            <c:errValType val="fixedVal"/>
            <c:noEndCap val="0"/>
            <c:val val="0.72000000000000008"/>
            <c:spPr>
              <a:noFill/>
              <a:ln w="31750" cap="flat" cmpd="sng" algn="ctr">
                <a:solidFill>
                  <a:schemeClr val="bg1"/>
                </a:solidFill>
                <a:round/>
              </a:ln>
              <a:effectLst/>
            </c:spPr>
          </c:errBars>
          <c:val>
            <c:numRef>
              <c:f>Sheet1!$F$2:$F$12</c:f>
              <c:numCache>
                <c:formatCode>0.00</c:formatCode>
                <c:ptCount val="11"/>
                <c:pt idx="0">
                  <c:v>5.7918889305808303</c:v>
                </c:pt>
                <c:pt idx="1">
                  <c:v>6.0226237773895201</c:v>
                </c:pt>
                <c:pt idx="2">
                  <c:v>5.9886973120949403</c:v>
                </c:pt>
                <c:pt idx="3">
                  <c:v>5.9232741052454099</c:v>
                </c:pt>
                <c:pt idx="4">
                  <c:v>6.7427144765853804</c:v>
                </c:pt>
                <c:pt idx="5">
                  <c:v>6.2923515493219497</c:v>
                </c:pt>
                <c:pt idx="6">
                  <c:v>3.1506842545100602</c:v>
                </c:pt>
                <c:pt idx="7">
                  <c:v>5.8122226274930497</c:v>
                </c:pt>
                <c:pt idx="8">
                  <c:v>5.7212011163884897</c:v>
                </c:pt>
                <c:pt idx="9">
                  <c:v>3.2515074570973699</c:v>
                </c:pt>
                <c:pt idx="10">
                  <c:v>4.0841583013534501</c:v>
                </c:pt>
              </c:numCache>
            </c:numRef>
          </c:val>
        </c:ser>
        <c:dLbls>
          <c:showLegendKey val="0"/>
          <c:showVal val="0"/>
          <c:showCatName val="0"/>
          <c:showSerName val="0"/>
          <c:showPercent val="0"/>
          <c:showBubbleSize val="0"/>
        </c:dLbls>
        <c:gapWidth val="150"/>
        <c:axId val="524730864"/>
        <c:axId val="524729688"/>
      </c:barChart>
      <c:lineChart>
        <c:grouping val="standard"/>
        <c:varyColors val="0"/>
        <c:ser>
          <c:idx val="2"/>
          <c:order val="2"/>
          <c:tx>
            <c:strRef>
              <c:f>Sheet1!$G$1</c:f>
              <c:strCache>
                <c:ptCount val="1"/>
                <c:pt idx="0">
                  <c:v>Average1</c:v>
                </c:pt>
              </c:strCache>
            </c:strRef>
          </c:tx>
          <c:spPr>
            <a:ln w="28575" cap="rnd">
              <a:solidFill>
                <a:srgbClr val="92D050"/>
              </a:solidFill>
              <a:round/>
            </a:ln>
            <a:effectLst/>
          </c:spPr>
          <c:marker>
            <c:symbol val="none"/>
          </c:marker>
          <c:errBars>
            <c:errDir val="y"/>
            <c:errBarType val="both"/>
            <c:errValType val="stdDev"/>
            <c:noEndCap val="0"/>
            <c:val val="1"/>
            <c:spPr>
              <a:noFill/>
              <a:ln w="9525" cap="flat" cmpd="sng" algn="ctr">
                <a:solidFill>
                  <a:schemeClr val="tx1">
                    <a:lumMod val="65000"/>
                    <a:lumOff val="35000"/>
                  </a:schemeClr>
                </a:solidFill>
                <a:round/>
              </a:ln>
              <a:effectLst/>
            </c:spPr>
          </c:errBars>
          <c:val>
            <c:numRef>
              <c:f>Sheet1!$G$2:$G$12</c:f>
              <c:numCache>
                <c:formatCode>0.00</c:formatCode>
                <c:ptCount val="11"/>
                <c:pt idx="0">
                  <c:v>4.8788158547677911</c:v>
                </c:pt>
                <c:pt idx="1">
                  <c:v>4.8788158547677911</c:v>
                </c:pt>
                <c:pt idx="2">
                  <c:v>4.8788158547677911</c:v>
                </c:pt>
                <c:pt idx="3">
                  <c:v>4.8788158547677911</c:v>
                </c:pt>
                <c:pt idx="4">
                  <c:v>4.8788158547677911</c:v>
                </c:pt>
                <c:pt idx="5">
                  <c:v>4.8788158547677911</c:v>
                </c:pt>
                <c:pt idx="6">
                  <c:v>4.8788158547677911</c:v>
                </c:pt>
                <c:pt idx="7">
                  <c:v>4.8788158547677911</c:v>
                </c:pt>
                <c:pt idx="8">
                  <c:v>4.8788158547677911</c:v>
                </c:pt>
                <c:pt idx="9">
                  <c:v>4.8788158547677911</c:v>
                </c:pt>
                <c:pt idx="10">
                  <c:v>4.8788158547677911</c:v>
                </c:pt>
              </c:numCache>
            </c:numRef>
          </c:val>
          <c:smooth val="0"/>
        </c:ser>
        <c:dLbls>
          <c:showLegendKey val="0"/>
          <c:showVal val="0"/>
          <c:showCatName val="0"/>
          <c:showSerName val="0"/>
          <c:showPercent val="0"/>
          <c:showBubbleSize val="0"/>
        </c:dLbls>
        <c:marker val="1"/>
        <c:smooth val="0"/>
        <c:axId val="524730864"/>
        <c:axId val="524729688"/>
      </c:lineChart>
      <c:catAx>
        <c:axId val="524730864"/>
        <c:scaling>
          <c:orientation val="minMax"/>
        </c:scaling>
        <c:delete val="1"/>
        <c:axPos val="b"/>
        <c:title>
          <c:tx>
            <c:rich>
              <a:bodyPr rot="0" spcFirstLastPara="1" vertOverflow="ellipsis" vert="horz" wrap="square" anchor="ctr" anchorCtr="1"/>
              <a:lstStyle/>
              <a:p>
                <a:pPr>
                  <a:defRPr sz="1800" b="0" i="0" u="none" strike="noStrike" kern="1200" baseline="0">
                    <a:solidFill>
                      <a:srgbClr val="FFFF00"/>
                    </a:solidFill>
                    <a:latin typeface="+mn-lt"/>
                    <a:ea typeface="+mn-ea"/>
                    <a:cs typeface="+mn-cs"/>
                  </a:defRPr>
                </a:pPr>
                <a:r>
                  <a:rPr lang="en-US" sz="1800">
                    <a:solidFill>
                      <a:srgbClr val="FFFF00"/>
                    </a:solidFill>
                  </a:rPr>
                  <a:t>Participant's</a:t>
                </a:r>
                <a:r>
                  <a:rPr lang="en-US" sz="1800" baseline="0">
                    <a:solidFill>
                      <a:srgbClr val="FFFF00"/>
                    </a:solidFill>
                  </a:rPr>
                  <a:t> data</a:t>
                </a:r>
                <a:endParaRPr lang="en-US" sz="1800">
                  <a:solidFill>
                    <a:srgbClr val="FFFF00"/>
                  </a:solidFill>
                </a:endParaRPr>
              </a:p>
            </c:rich>
          </c:tx>
          <c:layout/>
          <c:overlay val="0"/>
          <c:spPr>
            <a:noFill/>
            <a:ln>
              <a:noFill/>
            </a:ln>
            <a:effectLst/>
          </c:spPr>
          <c:txPr>
            <a:bodyPr rot="0" spcFirstLastPara="1" vertOverflow="ellipsis" vert="horz" wrap="square" anchor="ctr" anchorCtr="1"/>
            <a:lstStyle/>
            <a:p>
              <a:pPr>
                <a:defRPr sz="1800" b="0" i="0" u="none" strike="noStrike" kern="1200" baseline="0">
                  <a:solidFill>
                    <a:srgbClr val="FFFF00"/>
                  </a:solidFill>
                  <a:latin typeface="+mn-lt"/>
                  <a:ea typeface="+mn-ea"/>
                  <a:cs typeface="+mn-cs"/>
                </a:defRPr>
              </a:pPr>
              <a:endParaRPr lang="th-TH"/>
            </a:p>
          </c:txPr>
        </c:title>
        <c:majorTickMark val="none"/>
        <c:minorTickMark val="none"/>
        <c:tickLblPos val="nextTo"/>
        <c:crossAx val="524729688"/>
        <c:crosses val="autoZero"/>
        <c:auto val="1"/>
        <c:lblAlgn val="ctr"/>
        <c:lblOffset val="100"/>
        <c:noMultiLvlLbl val="0"/>
      </c:catAx>
      <c:valAx>
        <c:axId val="524729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rgbClr val="FFFF00"/>
                    </a:solidFill>
                    <a:latin typeface="+mn-lt"/>
                    <a:ea typeface="+mn-ea"/>
                    <a:cs typeface="+mn-cs"/>
                  </a:defRPr>
                </a:pPr>
                <a:r>
                  <a:rPr lang="en-US" sz="1600">
                    <a:solidFill>
                      <a:srgbClr val="FFFF00"/>
                    </a:solidFill>
                  </a:rPr>
                  <a:t>Seconds</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rgbClr val="FFFF00"/>
                  </a:solidFill>
                  <a:latin typeface="+mn-lt"/>
                  <a:ea typeface="+mn-ea"/>
                  <a:cs typeface="+mn-cs"/>
                </a:defRPr>
              </a:pPr>
              <a:endParaRPr lang="th-TH"/>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FFFF00"/>
                </a:solidFill>
                <a:latin typeface="+mn-lt"/>
                <a:ea typeface="+mn-ea"/>
                <a:cs typeface="+mn-cs"/>
              </a:defRPr>
            </a:pPr>
            <a:endParaRPr lang="th-TH"/>
          </a:p>
        </c:txPr>
        <c:crossAx val="524730864"/>
        <c:crosses val="autoZero"/>
        <c:crossBetween val="between"/>
      </c:valAx>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sz="1600" b="0" i="0" u="none" strike="noStrike" kern="1200" baseline="0">
              <a:solidFill>
                <a:srgbClr val="FFFF00"/>
              </a:solidFill>
              <a:latin typeface="+mn-lt"/>
              <a:ea typeface="+mn-ea"/>
              <a:cs typeface="+mn-cs"/>
            </a:defRPr>
          </a:pPr>
          <a:endParaRPr lang="th-TH"/>
        </a:p>
      </c:txPr>
    </c:legend>
    <c:plotVisOnly val="1"/>
    <c:dispBlanksAs val="gap"/>
    <c:showDLblsOverMax val="0"/>
  </c:chart>
  <c:spPr>
    <a:noFill/>
    <a:ln>
      <a:noFill/>
    </a:ln>
    <a:effectLst/>
  </c:spPr>
  <c:txPr>
    <a:bodyPr/>
    <a:lstStyle/>
    <a:p>
      <a:pPr>
        <a:defRPr/>
      </a:pPr>
      <a:endParaRPr lang="th-T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6"/>
          </a:xfrm>
          <a:prstGeom prst="rect">
            <a:avLst/>
          </a:prstGeom>
        </p:spPr>
        <p:txBody>
          <a:bodyPr vert="horz" lIns="91431" tIns="45715" rIns="91431" bIns="45715" rtlCol="0"/>
          <a:lstStyle>
            <a:lvl1pPr algn="l">
              <a:defRPr sz="1200"/>
            </a:lvl1pPr>
          </a:lstStyle>
          <a:p>
            <a:endParaRPr lang="th-TH"/>
          </a:p>
        </p:txBody>
      </p:sp>
      <p:sp>
        <p:nvSpPr>
          <p:cNvPr id="3" name="Date Placeholder 2"/>
          <p:cNvSpPr>
            <a:spLocks noGrp="1"/>
          </p:cNvSpPr>
          <p:nvPr>
            <p:ph type="dt" sz="quarter" idx="1"/>
          </p:nvPr>
        </p:nvSpPr>
        <p:spPr>
          <a:xfrm>
            <a:off x="3850444" y="3"/>
            <a:ext cx="2945659" cy="498056"/>
          </a:xfrm>
          <a:prstGeom prst="rect">
            <a:avLst/>
          </a:prstGeom>
        </p:spPr>
        <p:txBody>
          <a:bodyPr vert="horz" lIns="91431" tIns="45715" rIns="91431" bIns="45715" rtlCol="0"/>
          <a:lstStyle>
            <a:lvl1pPr algn="r">
              <a:defRPr sz="1200"/>
            </a:lvl1pPr>
          </a:lstStyle>
          <a:p>
            <a:fld id="{ACA4D9C2-B50C-4796-8979-3C55200FFF76}" type="datetimeFigureOut">
              <a:rPr lang="th-TH" smtClean="0"/>
              <a:t>05/02/60</a:t>
            </a:fld>
            <a:endParaRPr lang="th-TH"/>
          </a:p>
        </p:txBody>
      </p:sp>
      <p:sp>
        <p:nvSpPr>
          <p:cNvPr id="4" name="Footer Placeholder 3"/>
          <p:cNvSpPr>
            <a:spLocks noGrp="1"/>
          </p:cNvSpPr>
          <p:nvPr>
            <p:ph type="ftr" sz="quarter" idx="2"/>
          </p:nvPr>
        </p:nvSpPr>
        <p:spPr>
          <a:xfrm>
            <a:off x="1" y="9428585"/>
            <a:ext cx="2945659" cy="498055"/>
          </a:xfrm>
          <a:prstGeom prst="rect">
            <a:avLst/>
          </a:prstGeom>
        </p:spPr>
        <p:txBody>
          <a:bodyPr vert="horz" lIns="91431" tIns="45715" rIns="91431" bIns="45715" rtlCol="0" anchor="b"/>
          <a:lstStyle>
            <a:lvl1pPr algn="l">
              <a:defRPr sz="1200"/>
            </a:lvl1pPr>
          </a:lstStyle>
          <a:p>
            <a:endParaRPr lang="th-TH"/>
          </a:p>
        </p:txBody>
      </p:sp>
      <p:sp>
        <p:nvSpPr>
          <p:cNvPr id="5" name="Slide Number Placeholder 4"/>
          <p:cNvSpPr>
            <a:spLocks noGrp="1"/>
          </p:cNvSpPr>
          <p:nvPr>
            <p:ph type="sldNum" sz="quarter" idx="3"/>
          </p:nvPr>
        </p:nvSpPr>
        <p:spPr>
          <a:xfrm>
            <a:off x="3850444" y="9428585"/>
            <a:ext cx="2945659" cy="498055"/>
          </a:xfrm>
          <a:prstGeom prst="rect">
            <a:avLst/>
          </a:prstGeom>
        </p:spPr>
        <p:txBody>
          <a:bodyPr vert="horz" lIns="91431" tIns="45715" rIns="91431" bIns="45715" rtlCol="0" anchor="b"/>
          <a:lstStyle>
            <a:lvl1pPr algn="r">
              <a:defRPr sz="1200"/>
            </a:lvl1pPr>
          </a:lstStyle>
          <a:p>
            <a:fld id="{0A39A871-0C78-46B3-B3B5-FB222F8E57C4}" type="slidenum">
              <a:rPr lang="th-TH" smtClean="0"/>
              <a:t>‹#›</a:t>
            </a:fld>
            <a:endParaRPr lang="th-TH" dirty="0"/>
          </a:p>
        </p:txBody>
      </p:sp>
    </p:spTree>
    <p:extLst>
      <p:ext uri="{BB962C8B-B14F-4D97-AF65-F5344CB8AC3E}">
        <p14:creationId xmlns:p14="http://schemas.microsoft.com/office/powerpoint/2010/main" val="1977360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6"/>
          </a:xfrm>
          <a:prstGeom prst="rect">
            <a:avLst/>
          </a:prstGeom>
        </p:spPr>
        <p:txBody>
          <a:bodyPr vert="horz" lIns="91431" tIns="45715" rIns="91431" bIns="45715" rtlCol="0"/>
          <a:lstStyle>
            <a:lvl1pPr algn="l">
              <a:defRPr sz="1200"/>
            </a:lvl1pPr>
          </a:lstStyle>
          <a:p>
            <a:endParaRPr lang="th-TH"/>
          </a:p>
        </p:txBody>
      </p:sp>
      <p:sp>
        <p:nvSpPr>
          <p:cNvPr id="3" name="Date Placeholder 2"/>
          <p:cNvSpPr>
            <a:spLocks noGrp="1"/>
          </p:cNvSpPr>
          <p:nvPr>
            <p:ph type="dt" idx="1"/>
          </p:nvPr>
        </p:nvSpPr>
        <p:spPr>
          <a:xfrm>
            <a:off x="3850444" y="3"/>
            <a:ext cx="2945659" cy="498056"/>
          </a:xfrm>
          <a:prstGeom prst="rect">
            <a:avLst/>
          </a:prstGeom>
        </p:spPr>
        <p:txBody>
          <a:bodyPr vert="horz" lIns="91431" tIns="45715" rIns="91431" bIns="45715" rtlCol="0"/>
          <a:lstStyle>
            <a:lvl1pPr algn="r">
              <a:defRPr sz="1200"/>
            </a:lvl1pPr>
          </a:lstStyle>
          <a:p>
            <a:fld id="{D98E93FF-4F23-4068-8313-5F56AEE64EC7}" type="datetimeFigureOut">
              <a:rPr lang="th-TH" smtClean="0"/>
              <a:t>05/02/60</a:t>
            </a:fld>
            <a:endParaRPr lang="th-T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1" tIns="45715" rIns="91431" bIns="45715" rtlCol="0" anchor="ctr"/>
          <a:lstStyle/>
          <a:p>
            <a:endParaRPr lang="th-TH"/>
          </a:p>
        </p:txBody>
      </p:sp>
      <p:sp>
        <p:nvSpPr>
          <p:cNvPr id="5" name="Notes Placeholder 4"/>
          <p:cNvSpPr>
            <a:spLocks noGrp="1"/>
          </p:cNvSpPr>
          <p:nvPr>
            <p:ph type="body" sz="quarter" idx="3"/>
          </p:nvPr>
        </p:nvSpPr>
        <p:spPr>
          <a:xfrm>
            <a:off x="679768" y="4777195"/>
            <a:ext cx="5438140" cy="3908615"/>
          </a:xfrm>
          <a:prstGeom prst="rect">
            <a:avLst/>
          </a:prstGeom>
        </p:spPr>
        <p:txBody>
          <a:bodyPr vert="horz" lIns="91431" tIns="45715" rIns="91431" bIns="457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1" y="9428585"/>
            <a:ext cx="2945659" cy="498055"/>
          </a:xfrm>
          <a:prstGeom prst="rect">
            <a:avLst/>
          </a:prstGeom>
        </p:spPr>
        <p:txBody>
          <a:bodyPr vert="horz" lIns="91431" tIns="45715" rIns="91431" bIns="45715" rtlCol="0" anchor="b"/>
          <a:lstStyle>
            <a:lvl1pPr algn="l">
              <a:defRPr sz="1200"/>
            </a:lvl1pPr>
          </a:lstStyle>
          <a:p>
            <a:endParaRPr lang="th-TH"/>
          </a:p>
        </p:txBody>
      </p:sp>
      <p:sp>
        <p:nvSpPr>
          <p:cNvPr id="7" name="Slide Number Placeholder 6"/>
          <p:cNvSpPr>
            <a:spLocks noGrp="1"/>
          </p:cNvSpPr>
          <p:nvPr>
            <p:ph type="sldNum" sz="quarter" idx="5"/>
          </p:nvPr>
        </p:nvSpPr>
        <p:spPr>
          <a:xfrm>
            <a:off x="3850444" y="9428585"/>
            <a:ext cx="2945659" cy="498055"/>
          </a:xfrm>
          <a:prstGeom prst="rect">
            <a:avLst/>
          </a:prstGeom>
        </p:spPr>
        <p:txBody>
          <a:bodyPr vert="horz" lIns="91431" tIns="45715" rIns="91431" bIns="45715" rtlCol="0" anchor="b"/>
          <a:lstStyle>
            <a:lvl1pPr algn="r">
              <a:defRPr sz="1200"/>
            </a:lvl1pPr>
          </a:lstStyle>
          <a:p>
            <a:fld id="{E59FC7C4-20F3-437B-8E1B-83EA35917697}" type="slidenum">
              <a:rPr lang="th-TH" smtClean="0"/>
              <a:t>‹#›</a:t>
            </a:fld>
            <a:endParaRPr lang="th-TH"/>
          </a:p>
        </p:txBody>
      </p:sp>
    </p:spTree>
    <p:extLst>
      <p:ext uri="{BB962C8B-B14F-4D97-AF65-F5344CB8AC3E}">
        <p14:creationId xmlns:p14="http://schemas.microsoft.com/office/powerpoint/2010/main" val="78378602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a:t>
            </a:fld>
            <a:endParaRPr lang="th-TH"/>
          </a:p>
        </p:txBody>
      </p:sp>
    </p:spTree>
    <p:extLst>
      <p:ext uri="{BB962C8B-B14F-4D97-AF65-F5344CB8AC3E}">
        <p14:creationId xmlns:p14="http://schemas.microsoft.com/office/powerpoint/2010/main" val="4167070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10</a:t>
            </a:fld>
            <a:endParaRPr lang="th-TH"/>
          </a:p>
        </p:txBody>
      </p:sp>
    </p:spTree>
    <p:extLst>
      <p:ext uri="{BB962C8B-B14F-4D97-AF65-F5344CB8AC3E}">
        <p14:creationId xmlns:p14="http://schemas.microsoft.com/office/powerpoint/2010/main" val="3813799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11</a:t>
            </a:fld>
            <a:endParaRPr lang="th-TH"/>
          </a:p>
        </p:txBody>
      </p:sp>
    </p:spTree>
    <p:extLst>
      <p:ext uri="{BB962C8B-B14F-4D97-AF65-F5344CB8AC3E}">
        <p14:creationId xmlns:p14="http://schemas.microsoft.com/office/powerpoint/2010/main" val="3513770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12</a:t>
            </a:fld>
            <a:endParaRPr lang="th-TH"/>
          </a:p>
        </p:txBody>
      </p:sp>
    </p:spTree>
    <p:extLst>
      <p:ext uri="{BB962C8B-B14F-4D97-AF65-F5344CB8AC3E}">
        <p14:creationId xmlns:p14="http://schemas.microsoft.com/office/powerpoint/2010/main" val="3315877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13</a:t>
            </a:fld>
            <a:endParaRPr lang="th-TH"/>
          </a:p>
        </p:txBody>
      </p:sp>
    </p:spTree>
    <p:extLst>
      <p:ext uri="{BB962C8B-B14F-4D97-AF65-F5344CB8AC3E}">
        <p14:creationId xmlns:p14="http://schemas.microsoft.com/office/powerpoint/2010/main" val="2105734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Anyway,</a:t>
            </a:r>
            <a:r>
              <a:rPr lang="en-US" baseline="0" dirty="0" smtClean="0"/>
              <a:t> google speech recognition is a software as a service. It’s not designed to process incoming input and give output simultaneously. In order to solve this issue, we optimize the library with the concept of multithreaded programming. This slide will give you an idea of how does the optimized version of the library work…</a:t>
            </a:r>
            <a:endParaRPr lang="th-TH" dirty="0"/>
          </a:p>
        </p:txBody>
      </p:sp>
      <p:sp>
        <p:nvSpPr>
          <p:cNvPr id="4" name="Slide Number Placeholder 3"/>
          <p:cNvSpPr>
            <a:spLocks noGrp="1"/>
          </p:cNvSpPr>
          <p:nvPr>
            <p:ph type="sldNum" sz="quarter" idx="10"/>
          </p:nvPr>
        </p:nvSpPr>
        <p:spPr/>
        <p:txBody>
          <a:bodyPr/>
          <a:lstStyle/>
          <a:p>
            <a:fld id="{E59FC7C4-20F3-437B-8E1B-83EA35917697}" type="slidenum">
              <a:rPr lang="th-TH" smtClean="0"/>
              <a:t>14</a:t>
            </a:fld>
            <a:endParaRPr lang="th-TH"/>
          </a:p>
        </p:txBody>
      </p:sp>
    </p:spTree>
    <p:extLst>
      <p:ext uri="{BB962C8B-B14F-4D97-AF65-F5344CB8AC3E}">
        <p14:creationId xmlns:p14="http://schemas.microsoft.com/office/powerpoint/2010/main" val="3051909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15</a:t>
            </a:fld>
            <a:endParaRPr lang="th-TH"/>
          </a:p>
        </p:txBody>
      </p:sp>
    </p:spTree>
    <p:extLst>
      <p:ext uri="{BB962C8B-B14F-4D97-AF65-F5344CB8AC3E}">
        <p14:creationId xmlns:p14="http://schemas.microsoft.com/office/powerpoint/2010/main" val="679550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16</a:t>
            </a:fld>
            <a:endParaRPr lang="th-TH"/>
          </a:p>
        </p:txBody>
      </p:sp>
    </p:spTree>
    <p:extLst>
      <p:ext uri="{BB962C8B-B14F-4D97-AF65-F5344CB8AC3E}">
        <p14:creationId xmlns:p14="http://schemas.microsoft.com/office/powerpoint/2010/main" val="1483331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17</a:t>
            </a:fld>
            <a:endParaRPr lang="th-TH"/>
          </a:p>
        </p:txBody>
      </p:sp>
    </p:spTree>
    <p:extLst>
      <p:ext uri="{BB962C8B-B14F-4D97-AF65-F5344CB8AC3E}">
        <p14:creationId xmlns:p14="http://schemas.microsoft.com/office/powerpoint/2010/main" val="363569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18</a:t>
            </a:fld>
            <a:endParaRPr lang="th-TH"/>
          </a:p>
        </p:txBody>
      </p:sp>
    </p:spTree>
    <p:extLst>
      <p:ext uri="{BB962C8B-B14F-4D97-AF65-F5344CB8AC3E}">
        <p14:creationId xmlns:p14="http://schemas.microsoft.com/office/powerpoint/2010/main" val="3255551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19</a:t>
            </a:fld>
            <a:endParaRPr lang="th-TH"/>
          </a:p>
        </p:txBody>
      </p:sp>
    </p:spTree>
    <p:extLst>
      <p:ext uri="{BB962C8B-B14F-4D97-AF65-F5344CB8AC3E}">
        <p14:creationId xmlns:p14="http://schemas.microsoft.com/office/powerpoint/2010/main" val="4118327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a:t>
            </a:fld>
            <a:endParaRPr lang="th-TH"/>
          </a:p>
        </p:txBody>
      </p:sp>
    </p:spTree>
    <p:extLst>
      <p:ext uri="{BB962C8B-B14F-4D97-AF65-F5344CB8AC3E}">
        <p14:creationId xmlns:p14="http://schemas.microsoft.com/office/powerpoint/2010/main" val="2628484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20</a:t>
            </a:fld>
            <a:endParaRPr lang="th-TH"/>
          </a:p>
        </p:txBody>
      </p:sp>
    </p:spTree>
    <p:extLst>
      <p:ext uri="{BB962C8B-B14F-4D97-AF65-F5344CB8AC3E}">
        <p14:creationId xmlns:p14="http://schemas.microsoft.com/office/powerpoint/2010/main" val="1453483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21</a:t>
            </a:fld>
            <a:endParaRPr lang="th-TH"/>
          </a:p>
        </p:txBody>
      </p:sp>
    </p:spTree>
    <p:extLst>
      <p:ext uri="{BB962C8B-B14F-4D97-AF65-F5344CB8AC3E}">
        <p14:creationId xmlns:p14="http://schemas.microsoft.com/office/powerpoint/2010/main" val="883981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22</a:t>
            </a:fld>
            <a:endParaRPr lang="th-TH"/>
          </a:p>
        </p:txBody>
      </p:sp>
    </p:spTree>
    <p:extLst>
      <p:ext uri="{BB962C8B-B14F-4D97-AF65-F5344CB8AC3E}">
        <p14:creationId xmlns:p14="http://schemas.microsoft.com/office/powerpoint/2010/main" val="2698035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23</a:t>
            </a:fld>
            <a:endParaRPr lang="th-TH"/>
          </a:p>
        </p:txBody>
      </p:sp>
    </p:spTree>
    <p:extLst>
      <p:ext uri="{BB962C8B-B14F-4D97-AF65-F5344CB8AC3E}">
        <p14:creationId xmlns:p14="http://schemas.microsoft.com/office/powerpoint/2010/main" val="3043904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24</a:t>
            </a:fld>
            <a:endParaRPr lang="th-TH"/>
          </a:p>
        </p:txBody>
      </p:sp>
    </p:spTree>
    <p:extLst>
      <p:ext uri="{BB962C8B-B14F-4D97-AF65-F5344CB8AC3E}">
        <p14:creationId xmlns:p14="http://schemas.microsoft.com/office/powerpoint/2010/main" val="1990914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25</a:t>
            </a:fld>
            <a:endParaRPr lang="th-TH"/>
          </a:p>
        </p:txBody>
      </p:sp>
    </p:spTree>
    <p:extLst>
      <p:ext uri="{BB962C8B-B14F-4D97-AF65-F5344CB8AC3E}">
        <p14:creationId xmlns:p14="http://schemas.microsoft.com/office/powerpoint/2010/main" val="205730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26</a:t>
            </a:fld>
            <a:endParaRPr lang="th-TH"/>
          </a:p>
        </p:txBody>
      </p:sp>
    </p:spTree>
    <p:extLst>
      <p:ext uri="{BB962C8B-B14F-4D97-AF65-F5344CB8AC3E}">
        <p14:creationId xmlns:p14="http://schemas.microsoft.com/office/powerpoint/2010/main" val="2427977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Avg</a:t>
            </a:r>
            <a:r>
              <a:rPr lang="en-US" baseline="0" dirty="0" smtClean="0"/>
              <a:t> 77.19%</a:t>
            </a:r>
            <a:endParaRPr lang="th-TH" dirty="0"/>
          </a:p>
        </p:txBody>
      </p:sp>
      <p:sp>
        <p:nvSpPr>
          <p:cNvPr id="4" name="Slide Number Placeholder 3"/>
          <p:cNvSpPr>
            <a:spLocks noGrp="1"/>
          </p:cNvSpPr>
          <p:nvPr>
            <p:ph type="sldNum" sz="quarter" idx="10"/>
          </p:nvPr>
        </p:nvSpPr>
        <p:spPr/>
        <p:txBody>
          <a:bodyPr/>
          <a:lstStyle/>
          <a:p>
            <a:fld id="{E59FC7C4-20F3-437B-8E1B-83EA35917697}" type="slidenum">
              <a:rPr lang="th-TH" smtClean="0"/>
              <a:t>27</a:t>
            </a:fld>
            <a:endParaRPr lang="th-TH"/>
          </a:p>
        </p:txBody>
      </p:sp>
    </p:spTree>
    <p:extLst>
      <p:ext uri="{BB962C8B-B14F-4D97-AF65-F5344CB8AC3E}">
        <p14:creationId xmlns:p14="http://schemas.microsoft.com/office/powerpoint/2010/main" val="4284835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Avg</a:t>
            </a:r>
            <a:r>
              <a:rPr lang="en-US" dirty="0" smtClean="0"/>
              <a:t> 4.88</a:t>
            </a:r>
          </a:p>
          <a:p>
            <a:r>
              <a:rPr lang="en-US" dirty="0" err="1" smtClean="0"/>
              <a:t>Sd</a:t>
            </a:r>
            <a:r>
              <a:rPr lang="en-US" baseline="0" dirty="0" smtClean="0"/>
              <a:t> </a:t>
            </a:r>
            <a:r>
              <a:rPr lang="en-US" baseline="0" dirty="0" err="1" smtClean="0"/>
              <a:t>avg</a:t>
            </a:r>
            <a:r>
              <a:rPr lang="en-US" baseline="0" dirty="0" smtClean="0"/>
              <a:t> 0.72</a:t>
            </a:r>
            <a:endParaRPr lang="th-TH" dirty="0"/>
          </a:p>
        </p:txBody>
      </p:sp>
      <p:sp>
        <p:nvSpPr>
          <p:cNvPr id="4" name="Slide Number Placeholder 3"/>
          <p:cNvSpPr>
            <a:spLocks noGrp="1"/>
          </p:cNvSpPr>
          <p:nvPr>
            <p:ph type="sldNum" sz="quarter" idx="10"/>
          </p:nvPr>
        </p:nvSpPr>
        <p:spPr/>
        <p:txBody>
          <a:bodyPr/>
          <a:lstStyle/>
          <a:p>
            <a:fld id="{E59FC7C4-20F3-437B-8E1B-83EA35917697}" type="slidenum">
              <a:rPr lang="th-TH" smtClean="0"/>
              <a:t>28</a:t>
            </a:fld>
            <a:endParaRPr lang="th-TH"/>
          </a:p>
        </p:txBody>
      </p:sp>
    </p:spTree>
    <p:extLst>
      <p:ext uri="{BB962C8B-B14F-4D97-AF65-F5344CB8AC3E}">
        <p14:creationId xmlns:p14="http://schemas.microsoft.com/office/powerpoint/2010/main" val="27595693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29</a:t>
            </a:fld>
            <a:endParaRPr lang="th-TH"/>
          </a:p>
        </p:txBody>
      </p:sp>
    </p:spTree>
    <p:extLst>
      <p:ext uri="{BB962C8B-B14F-4D97-AF65-F5344CB8AC3E}">
        <p14:creationId xmlns:p14="http://schemas.microsoft.com/office/powerpoint/2010/main" val="108323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3</a:t>
            </a:fld>
            <a:endParaRPr lang="th-TH"/>
          </a:p>
        </p:txBody>
      </p:sp>
    </p:spTree>
    <p:extLst>
      <p:ext uri="{BB962C8B-B14F-4D97-AF65-F5344CB8AC3E}">
        <p14:creationId xmlns:p14="http://schemas.microsoft.com/office/powerpoint/2010/main" val="18049855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30</a:t>
            </a:fld>
            <a:endParaRPr lang="th-TH"/>
          </a:p>
        </p:txBody>
      </p:sp>
    </p:spTree>
    <p:extLst>
      <p:ext uri="{BB962C8B-B14F-4D97-AF65-F5344CB8AC3E}">
        <p14:creationId xmlns:p14="http://schemas.microsoft.com/office/powerpoint/2010/main" val="4111663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E59FC7C4-20F3-437B-8E1B-83EA35917697}" type="slidenum">
              <a:rPr lang="th-TH" smtClean="0"/>
              <a:t>31</a:t>
            </a:fld>
            <a:endParaRPr lang="th-TH"/>
          </a:p>
        </p:txBody>
      </p:sp>
    </p:spTree>
    <p:extLst>
      <p:ext uri="{BB962C8B-B14F-4D97-AF65-F5344CB8AC3E}">
        <p14:creationId xmlns:p14="http://schemas.microsoft.com/office/powerpoint/2010/main" val="4146313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32</a:t>
            </a:fld>
            <a:endParaRPr lang="th-TH"/>
          </a:p>
        </p:txBody>
      </p:sp>
    </p:spTree>
    <p:extLst>
      <p:ext uri="{BB962C8B-B14F-4D97-AF65-F5344CB8AC3E}">
        <p14:creationId xmlns:p14="http://schemas.microsoft.com/office/powerpoint/2010/main" val="1959652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4</a:t>
            </a:fld>
            <a:endParaRPr lang="th-TH"/>
          </a:p>
        </p:txBody>
      </p:sp>
    </p:spTree>
    <p:extLst>
      <p:ext uri="{BB962C8B-B14F-4D97-AF65-F5344CB8AC3E}">
        <p14:creationId xmlns:p14="http://schemas.microsoft.com/office/powerpoint/2010/main" val="417634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5</a:t>
            </a:fld>
            <a:endParaRPr lang="th-TH"/>
          </a:p>
        </p:txBody>
      </p:sp>
    </p:spTree>
    <p:extLst>
      <p:ext uri="{BB962C8B-B14F-4D97-AF65-F5344CB8AC3E}">
        <p14:creationId xmlns:p14="http://schemas.microsoft.com/office/powerpoint/2010/main" val="1857678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6</a:t>
            </a:fld>
            <a:endParaRPr lang="th-TH"/>
          </a:p>
        </p:txBody>
      </p:sp>
    </p:spTree>
    <p:extLst>
      <p:ext uri="{BB962C8B-B14F-4D97-AF65-F5344CB8AC3E}">
        <p14:creationId xmlns:p14="http://schemas.microsoft.com/office/powerpoint/2010/main" val="226191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7</a:t>
            </a:fld>
            <a:endParaRPr lang="th-TH"/>
          </a:p>
        </p:txBody>
      </p:sp>
    </p:spTree>
    <p:extLst>
      <p:ext uri="{BB962C8B-B14F-4D97-AF65-F5344CB8AC3E}">
        <p14:creationId xmlns:p14="http://schemas.microsoft.com/office/powerpoint/2010/main" val="184096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8</a:t>
            </a:fld>
            <a:endParaRPr lang="th-TH"/>
          </a:p>
        </p:txBody>
      </p:sp>
    </p:spTree>
    <p:extLst>
      <p:ext uri="{BB962C8B-B14F-4D97-AF65-F5344CB8AC3E}">
        <p14:creationId xmlns:p14="http://schemas.microsoft.com/office/powerpoint/2010/main" val="119825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E59FC7C4-20F3-437B-8E1B-83EA35917697}" type="slidenum">
              <a:rPr lang="th-TH" smtClean="0"/>
              <a:t>9</a:t>
            </a:fld>
            <a:endParaRPr lang="th-TH"/>
          </a:p>
        </p:txBody>
      </p:sp>
    </p:spTree>
    <p:extLst>
      <p:ext uri="{BB962C8B-B14F-4D97-AF65-F5344CB8AC3E}">
        <p14:creationId xmlns:p14="http://schemas.microsoft.com/office/powerpoint/2010/main" val="2063821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8850ED-B405-40F8-AC94-E5F89626A3BC}" type="datetime1">
              <a:rPr lang="en-US" smtClean="0"/>
              <a:t>2/5/2017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lvl1pPr>
              <a:defRPr sz="1600"/>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2CB5D-59C5-4D0C-B731-11A1542BBA3D}" type="datetime1">
              <a:rPr lang="en-US" smtClean="0"/>
              <a:t>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7A806D-A20C-4588-96D0-7CECDE9841E4}"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42518A-706F-4487-9FF8-F2CAC1FDD6A2}"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520F4-489E-4C8F-8E31-7F0B1A5CC555}"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9E897-0099-4880-8321-6866F068C109}"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3E318E-89A0-44F1-A03F-7E2075B029BC}"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36A652-402F-4AB1-A7D9-DA89833B50AC}"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32942-E258-45A3-BEF8-C69873058098}"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2FFAB6-2E9A-4DC0-A68D-8D320335B7DF}"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600"/>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05F44-BA2A-468F-9F0F-CBDAA8FD1AA4}" type="datetime1">
              <a:rPr lang="en-US" smtClean="0"/>
              <a:t>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AAAC1A-E2F7-47D2-A3D0-80572F083BF5}" type="datetime1">
              <a:rPr lang="en-US" smtClean="0"/>
              <a:t>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69F613-DB21-46A8-A8E2-FAA5542FCD08}" type="datetime1">
              <a:rPr lang="en-US" smtClean="0"/>
              <a:t>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538018-EC93-4545-ADE1-C37070A69BC2}" type="datetime1">
              <a:rPr lang="en-US" smtClean="0"/>
              <a:t>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9E3C17D-CD33-4812-BBE1-342389DE3627}" type="datetime1">
              <a:rPr lang="en-US" smtClean="0"/>
              <a:t>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53F2AA-BDEF-436D-989C-32FA5DD6B951}" type="datetime1">
              <a:rPr lang="en-US" smtClean="0"/>
              <a:t>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0C525-AA14-44F4-8300-B53493E3FCBF}" type="datetime1">
              <a:rPr lang="en-US" smtClean="0"/>
              <a:t>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93D533-DB60-4236-8392-80AF7F9823A3}" type="datetime1">
              <a:rPr lang="en-US" smtClean="0"/>
              <a:t>2/5/2017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1276713" y="6248400"/>
            <a:ext cx="551167" cy="377825"/>
          </a:xfrm>
          <a:prstGeom prst="rect">
            <a:avLst/>
          </a:prstGeom>
        </p:spPr>
        <p:txBody>
          <a:bodyPr vert="horz" lIns="91440" tIns="45720" rIns="91440" bIns="45720" rtlCol="0" anchor="ctr"/>
          <a:lstStyle>
            <a:lvl1pPr algn="r">
              <a:defRPr sz="1600" b="0" i="0">
                <a:solidFill>
                  <a:schemeClr val="tx1"/>
                </a:solidFill>
                <a:effectLst/>
                <a:latin typeface="+mn-lt"/>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64267"/>
            <a:ext cx="10017126" cy="2421464"/>
          </a:xfrm>
        </p:spPr>
        <p:txBody>
          <a:bodyPr>
            <a:normAutofit/>
          </a:bodyPr>
          <a:lstStyle/>
          <a:p>
            <a:r>
              <a:rPr lang="en-US" sz="3600" b="1" dirty="0" smtClean="0">
                <a:solidFill>
                  <a:srgbClr val="FFFF00"/>
                </a:solidFill>
              </a:rPr>
              <a:t>A </a:t>
            </a:r>
            <a:r>
              <a:rPr lang="en-US" sz="3600" b="1" dirty="0">
                <a:solidFill>
                  <a:srgbClr val="FFFF00"/>
                </a:solidFill>
              </a:rPr>
              <a:t>real-time speech recognition system on </a:t>
            </a:r>
            <a:r>
              <a:rPr lang="en-US" sz="3600" b="1" dirty="0" smtClean="0">
                <a:solidFill>
                  <a:srgbClr val="FFFF00"/>
                </a:solidFill>
              </a:rPr>
              <a:t>smart glasses </a:t>
            </a:r>
            <a:r>
              <a:rPr lang="en-US" sz="3600" b="1" dirty="0">
                <a:solidFill>
                  <a:srgbClr val="FFFF00"/>
                </a:solidFill>
              </a:rPr>
              <a:t>for people with </a:t>
            </a:r>
            <a:r>
              <a:rPr lang="en-US" sz="3600" b="1" dirty="0" smtClean="0">
                <a:solidFill>
                  <a:srgbClr val="FFFF00"/>
                </a:solidFill>
              </a:rPr>
              <a:t/>
            </a:r>
            <a:br>
              <a:rPr lang="en-US" sz="3600" b="1" dirty="0" smtClean="0">
                <a:solidFill>
                  <a:srgbClr val="FFFF00"/>
                </a:solidFill>
              </a:rPr>
            </a:br>
            <a:r>
              <a:rPr lang="en-US" sz="3600" b="1" dirty="0" smtClean="0">
                <a:solidFill>
                  <a:srgbClr val="FFFF00"/>
                </a:solidFill>
              </a:rPr>
              <a:t>hearing difficulties</a:t>
            </a:r>
            <a:br>
              <a:rPr lang="en-US" sz="3600" b="1" dirty="0" smtClean="0">
                <a:solidFill>
                  <a:srgbClr val="FFFF00"/>
                </a:solidFill>
              </a:rPr>
            </a:br>
            <a:r>
              <a:rPr lang="zh-TW" altLang="en-US" sz="2400" b="1" dirty="0"/>
              <a:t>修士論文発表</a:t>
            </a:r>
            <a:endParaRPr lang="th-TH" sz="2400" b="1" dirty="0">
              <a:solidFill>
                <a:srgbClr val="FFFF00"/>
              </a:solidFill>
            </a:endParaRPr>
          </a:p>
        </p:txBody>
      </p:sp>
      <p:sp>
        <p:nvSpPr>
          <p:cNvPr id="3" name="Subtitle 2"/>
          <p:cNvSpPr>
            <a:spLocks noGrp="1"/>
          </p:cNvSpPr>
          <p:nvPr>
            <p:ph type="subTitle" idx="1"/>
          </p:nvPr>
        </p:nvSpPr>
        <p:spPr/>
        <p:txBody>
          <a:bodyPr>
            <a:normAutofit/>
          </a:bodyPr>
          <a:lstStyle/>
          <a:p>
            <a:r>
              <a:rPr lang="en-US" sz="2000" dirty="0"/>
              <a:t>15646146 </a:t>
            </a:r>
            <a:r>
              <a:rPr lang="en-US" sz="2000" dirty="0" err="1"/>
              <a:t>Satjapong</a:t>
            </a:r>
            <a:r>
              <a:rPr lang="en-US" sz="2000" dirty="0"/>
              <a:t> </a:t>
            </a:r>
            <a:r>
              <a:rPr lang="en-US" sz="2000" dirty="0" err="1" smtClean="0"/>
              <a:t>meeklai</a:t>
            </a:r>
            <a:endParaRPr lang="en-US" sz="2000" dirty="0" smtClean="0"/>
          </a:p>
          <a:p>
            <a:r>
              <a:rPr lang="ja-JP" altLang="en-US" sz="2000" dirty="0"/>
              <a:t>金子研</a:t>
            </a:r>
            <a:r>
              <a:rPr lang="ja-JP" altLang="en-US" sz="2000" dirty="0" smtClean="0"/>
              <a:t>究室</a:t>
            </a:r>
            <a:endParaRPr lang="en-US" sz="2000" dirty="0" smtClean="0"/>
          </a:p>
          <a:p>
            <a:r>
              <a:rPr lang="en-US" dirty="0" smtClean="0"/>
              <a:t>2017/02/06</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799396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fontScale="90000"/>
          </a:bodyPr>
          <a:lstStyle/>
          <a:p>
            <a:r>
              <a:rPr lang="en-US" sz="5400" b="1" dirty="0">
                <a:solidFill>
                  <a:srgbClr val="FFFF00"/>
                </a:solidFill>
              </a:rPr>
              <a:t>Python Speech Recognition </a:t>
            </a:r>
            <a:r>
              <a:rPr lang="en-US" sz="5400" b="1" dirty="0" smtClean="0">
                <a:solidFill>
                  <a:srgbClr val="FFFF00"/>
                </a:solidFill>
              </a:rPr>
              <a:t>3.4.6</a:t>
            </a:r>
            <a:endParaRPr lang="th-TH" sz="5400" b="1" dirty="0">
              <a:solidFill>
                <a:srgbClr val="FFFF00"/>
              </a:solidFill>
            </a:endParaRPr>
          </a:p>
        </p:txBody>
      </p:sp>
      <p:sp>
        <p:nvSpPr>
          <p:cNvPr id="3" name="Content Placeholder 2"/>
          <p:cNvSpPr>
            <a:spLocks noGrp="1"/>
          </p:cNvSpPr>
          <p:nvPr>
            <p:ph idx="1"/>
          </p:nvPr>
        </p:nvSpPr>
        <p:spPr>
          <a:xfrm>
            <a:off x="685801" y="1768580"/>
            <a:ext cx="10131425" cy="4101995"/>
          </a:xfrm>
        </p:spPr>
        <p:txBody>
          <a:bodyPr anchor="t">
            <a:normAutofit/>
          </a:bodyPr>
          <a:lstStyle/>
          <a:p>
            <a:pPr marL="228600" indent="0">
              <a:buNone/>
            </a:pPr>
            <a:r>
              <a:rPr lang="en-US" sz="3200" dirty="0" smtClean="0">
                <a:solidFill>
                  <a:srgbClr val="FFFF00"/>
                </a:solidFill>
              </a:rPr>
              <a:t>Drawbacks of the service</a:t>
            </a:r>
          </a:p>
          <a:p>
            <a:pPr marL="1143000" lvl="1" indent="-457200"/>
            <a:r>
              <a:rPr lang="en-US" sz="2600" dirty="0" smtClean="0"/>
              <a:t>Doesn’t perform speech recognition until a speech is finished</a:t>
            </a:r>
          </a:p>
          <a:p>
            <a:pPr marL="1143000" lvl="1" indent="-457200"/>
            <a:r>
              <a:rPr lang="en-US" sz="2600" dirty="0" smtClean="0"/>
              <a:t>The longer a speech is, the longer time uses</a:t>
            </a:r>
          </a:p>
          <a:p>
            <a:pPr marL="1143000" lvl="1" indent="-457200"/>
            <a:r>
              <a:rPr lang="en-US" sz="2600" dirty="0" smtClean="0"/>
              <a:t>Interim results are not available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386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1" y="1793027"/>
            <a:ext cx="10131425" cy="4266460"/>
          </a:xfrm>
        </p:spPr>
        <p:txBody>
          <a:bodyPr anchor="t">
            <a:normAutofit/>
          </a:bodyPr>
          <a:lstStyle/>
          <a:p>
            <a:pPr marL="228600" indent="0">
              <a:buNone/>
            </a:pPr>
            <a:r>
              <a:rPr lang="en-US" sz="3000" dirty="0" smtClean="0">
                <a:solidFill>
                  <a:srgbClr val="FFFF00"/>
                </a:solidFill>
              </a:rPr>
              <a:t>Requirements that need to be fulfilled (own ideas)</a:t>
            </a:r>
          </a:p>
          <a:p>
            <a:pPr marL="1143000" lvl="1" indent="-457200"/>
            <a:r>
              <a:rPr lang="en-US" sz="2800" dirty="0" smtClean="0"/>
              <a:t>Receiving and streaming interim results continuously</a:t>
            </a:r>
          </a:p>
          <a:p>
            <a:pPr marL="1143000" lvl="1" indent="-457200"/>
            <a:r>
              <a:rPr lang="en-US" sz="2800" dirty="0" smtClean="0"/>
              <a:t>The correctness of interim results and captions are understandable and consistent to the speech</a:t>
            </a:r>
          </a:p>
          <a:p>
            <a:pPr marL="1143000" lvl="1" indent="-457200"/>
            <a:r>
              <a:rPr lang="en-US" sz="2800" dirty="0" smtClean="0"/>
              <a:t>Using the best available speech recognition engine/API</a:t>
            </a:r>
          </a:p>
          <a:p>
            <a:pPr marL="1143000" lvl="1" indent="-457200"/>
            <a:r>
              <a:rPr lang="en-US" sz="2800" dirty="0" smtClean="0"/>
              <a:t>Able to define the end of speeches</a:t>
            </a:r>
          </a:p>
          <a:p>
            <a:pPr marL="1143000" lvl="1" indent="-457200"/>
            <a:r>
              <a:rPr lang="en-US" sz="2800" dirty="0" smtClean="0"/>
              <a:t>Listen to speakers continuously in background</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99722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1" y="1452282"/>
            <a:ext cx="10131425" cy="4607205"/>
          </a:xfrm>
        </p:spPr>
        <p:txBody>
          <a:bodyPr anchor="t">
            <a:normAutofit/>
          </a:bodyPr>
          <a:lstStyle/>
          <a:p>
            <a:pPr marL="228600" indent="0">
              <a:buNone/>
            </a:pPr>
            <a:r>
              <a:rPr lang="en-US" sz="3000" b="1" dirty="0">
                <a:solidFill>
                  <a:srgbClr val="FFFF00"/>
                </a:solidFill>
              </a:rPr>
              <a:t>Comparison of speech recognition </a:t>
            </a:r>
            <a:r>
              <a:rPr lang="en-US" sz="3000" b="1" dirty="0" smtClean="0">
                <a:solidFill>
                  <a:srgbClr val="FFFF00"/>
                </a:solidFill>
              </a:rPr>
              <a:t>services (speed)</a:t>
            </a:r>
            <a:endParaRPr lang="en-US" sz="30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5" name="Content Placeholder 23"/>
          <p:cNvGraphicFramePr>
            <a:graphicFrameLocks/>
          </p:cNvGraphicFramePr>
          <p:nvPr>
            <p:extLst>
              <p:ext uri="{D42A27DB-BD31-4B8C-83A1-F6EECF244321}">
                <p14:modId xmlns:p14="http://schemas.microsoft.com/office/powerpoint/2010/main" val="1650130500"/>
              </p:ext>
            </p:extLst>
          </p:nvPr>
        </p:nvGraphicFramePr>
        <p:xfrm>
          <a:off x="685800" y="2122196"/>
          <a:ext cx="10131425" cy="4315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2378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1" y="1452283"/>
            <a:ext cx="10131425" cy="551330"/>
          </a:xfrm>
        </p:spPr>
        <p:txBody>
          <a:bodyPr anchor="t">
            <a:normAutofit/>
          </a:bodyPr>
          <a:lstStyle/>
          <a:p>
            <a:pPr marL="228600" indent="0">
              <a:buNone/>
            </a:pPr>
            <a:r>
              <a:rPr lang="en-US" sz="3000" b="1" dirty="0">
                <a:solidFill>
                  <a:srgbClr val="FFFF00"/>
                </a:solidFill>
              </a:rPr>
              <a:t>Comparison of speech recognition services </a:t>
            </a:r>
            <a:r>
              <a:rPr lang="en-US" sz="3000" b="1" dirty="0" smtClean="0">
                <a:solidFill>
                  <a:srgbClr val="FFFF00"/>
                </a:solidFill>
              </a:rPr>
              <a:t>(accuracy)</a:t>
            </a:r>
            <a:endParaRPr lang="en"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grpSp>
        <p:nvGrpSpPr>
          <p:cNvPr id="6" name="Group 5"/>
          <p:cNvGrpSpPr/>
          <p:nvPr/>
        </p:nvGrpSpPr>
        <p:grpSpPr>
          <a:xfrm>
            <a:off x="668579" y="2378949"/>
            <a:ext cx="10854842" cy="3963580"/>
            <a:chOff x="697454" y="2378949"/>
            <a:chExt cx="10854842" cy="3963580"/>
          </a:xfrm>
        </p:grpSpPr>
        <p:pic>
          <p:nvPicPr>
            <p:cNvPr id="1026" name="Picture 2" descr="wer.png"/>
            <p:cNvPicPr>
              <a:picLocks noChangeAspect="1" noChangeArrowheads="1"/>
            </p:cNvPicPr>
            <p:nvPr/>
          </p:nvPicPr>
          <p:blipFill rotWithShape="1">
            <a:blip r:embed="rId3">
              <a:extLst>
                <a:ext uri="{28A0092B-C50C-407E-A947-70E740481C1C}">
                  <a14:useLocalDpi xmlns:a14="http://schemas.microsoft.com/office/drawing/2010/main" val="0"/>
                </a:ext>
              </a:extLst>
            </a:blip>
            <a:srcRect l="4667" t="5040" r="17921" b="10102"/>
            <a:stretch/>
          </p:blipFill>
          <p:spPr bwMode="auto">
            <a:xfrm>
              <a:off x="697454" y="2378950"/>
              <a:ext cx="5054059" cy="3425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ct_phrases.png"/>
            <p:cNvPicPr>
              <a:picLocks noChangeAspect="1" noChangeArrowheads="1"/>
            </p:cNvPicPr>
            <p:nvPr/>
          </p:nvPicPr>
          <p:blipFill rotWithShape="1">
            <a:blip r:embed="rId4">
              <a:extLst>
                <a:ext uri="{28A0092B-C50C-407E-A947-70E740481C1C}">
                  <a14:useLocalDpi xmlns:a14="http://schemas.microsoft.com/office/drawing/2010/main" val="0"/>
                </a:ext>
              </a:extLst>
            </a:blip>
            <a:srcRect l="4567" t="4659" r="17550" b="9721"/>
            <a:stretch/>
          </p:blipFill>
          <p:spPr bwMode="auto">
            <a:xfrm>
              <a:off x="6498237" y="2378949"/>
              <a:ext cx="5054059" cy="3435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72552" y="5942419"/>
              <a:ext cx="7516906" cy="400110"/>
            </a:xfrm>
            <a:prstGeom prst="rect">
              <a:avLst/>
            </a:prstGeom>
            <a:noFill/>
          </p:spPr>
          <p:txBody>
            <a:bodyPr wrap="square" rtlCol="0">
              <a:spAutoFit/>
            </a:bodyPr>
            <a:lstStyle/>
            <a:p>
              <a:pPr algn="ctr"/>
              <a:r>
                <a:rPr lang="en-US" sz="2000" dirty="0">
                  <a:solidFill>
                    <a:srgbClr val="FFFF00"/>
                  </a:solidFill>
                </a:rPr>
                <a:t>Google achieved 73.3% of exact recognized phrases with a 15.8% WER</a:t>
              </a:r>
              <a:endParaRPr lang="th-TH" sz="2000" dirty="0">
                <a:solidFill>
                  <a:srgbClr val="FFFF00"/>
                </a:solidFill>
              </a:endParaRPr>
            </a:p>
          </p:txBody>
        </p:sp>
      </p:grpSp>
    </p:spTree>
    <p:extLst>
      <p:ext uri="{BB962C8B-B14F-4D97-AF65-F5344CB8AC3E}">
        <p14:creationId xmlns:p14="http://schemas.microsoft.com/office/powerpoint/2010/main" val="469261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218" y="105008"/>
            <a:ext cx="10131425" cy="1290559"/>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cxnSp>
        <p:nvCxnSpPr>
          <p:cNvPr id="21" name="Straight Arrow Connector 20"/>
          <p:cNvCxnSpPr>
            <a:stCxn id="8" idx="6"/>
            <a:endCxn id="13" idx="2"/>
          </p:cNvCxnSpPr>
          <p:nvPr/>
        </p:nvCxnSpPr>
        <p:spPr>
          <a:xfrm>
            <a:off x="2965902" y="2671235"/>
            <a:ext cx="5875186" cy="830240"/>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841088" y="1479003"/>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8" name="Oval 7"/>
          <p:cNvSpPr/>
          <p:nvPr/>
        </p:nvSpPr>
        <p:spPr>
          <a:xfrm>
            <a:off x="1838850" y="2107709"/>
            <a:ext cx="1127052" cy="112705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th-TH"/>
          </a:p>
        </p:txBody>
      </p:sp>
      <p:sp>
        <p:nvSpPr>
          <p:cNvPr id="12" name="Oval 11"/>
          <p:cNvSpPr/>
          <p:nvPr/>
        </p:nvSpPr>
        <p:spPr>
          <a:xfrm>
            <a:off x="8841088" y="2389472"/>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13" name="Oval 12"/>
          <p:cNvSpPr/>
          <p:nvPr/>
        </p:nvSpPr>
        <p:spPr>
          <a:xfrm>
            <a:off x="8841088" y="3219712"/>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cxnSp>
        <p:nvCxnSpPr>
          <p:cNvPr id="17" name="Straight Arrow Connector 16"/>
          <p:cNvCxnSpPr>
            <a:stCxn id="8" idx="6"/>
            <a:endCxn id="10" idx="2"/>
          </p:cNvCxnSpPr>
          <p:nvPr/>
        </p:nvCxnSpPr>
        <p:spPr>
          <a:xfrm flipV="1">
            <a:off x="2965902" y="1760766"/>
            <a:ext cx="5875186" cy="910469"/>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12" idx="2"/>
          </p:cNvCxnSpPr>
          <p:nvPr/>
        </p:nvCxnSpPr>
        <p:spPr>
          <a:xfrm>
            <a:off x="2965902" y="2671235"/>
            <a:ext cx="5875186" cy="0"/>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600966" y="1560711"/>
            <a:ext cx="1675747" cy="400110"/>
          </a:xfrm>
          <a:prstGeom prst="rect">
            <a:avLst/>
          </a:prstGeom>
          <a:noFill/>
        </p:spPr>
        <p:txBody>
          <a:bodyPr wrap="square" rtlCol="0" anchor="ctr">
            <a:spAutoFit/>
          </a:bodyPr>
          <a:lstStyle/>
          <a:p>
            <a:pPr algn="ctr"/>
            <a:r>
              <a:rPr lang="en-US" sz="2000" dirty="0" smtClean="0"/>
              <a:t>Sub-thread 1</a:t>
            </a:r>
            <a:endParaRPr lang="en-US" sz="2400" dirty="0" smtClean="0"/>
          </a:p>
        </p:txBody>
      </p:sp>
      <p:sp>
        <p:nvSpPr>
          <p:cNvPr id="24" name="TextBox 23"/>
          <p:cNvSpPr txBox="1"/>
          <p:nvPr/>
        </p:nvSpPr>
        <p:spPr>
          <a:xfrm>
            <a:off x="9600966" y="2432705"/>
            <a:ext cx="1675747" cy="400110"/>
          </a:xfrm>
          <a:prstGeom prst="rect">
            <a:avLst/>
          </a:prstGeom>
          <a:noFill/>
        </p:spPr>
        <p:txBody>
          <a:bodyPr wrap="square" rtlCol="0" anchor="ctr">
            <a:spAutoFit/>
          </a:bodyPr>
          <a:lstStyle/>
          <a:p>
            <a:pPr algn="ctr"/>
            <a:r>
              <a:rPr lang="en-US" sz="2000" dirty="0"/>
              <a:t>Sub-thread </a:t>
            </a:r>
            <a:r>
              <a:rPr lang="en-US" sz="2000" dirty="0" smtClean="0"/>
              <a:t>2</a:t>
            </a:r>
            <a:endParaRPr lang="en-US" sz="2400" dirty="0"/>
          </a:p>
        </p:txBody>
      </p:sp>
      <p:sp>
        <p:nvSpPr>
          <p:cNvPr id="25" name="TextBox 24"/>
          <p:cNvSpPr txBox="1"/>
          <p:nvPr/>
        </p:nvSpPr>
        <p:spPr>
          <a:xfrm>
            <a:off x="9600966" y="3155586"/>
            <a:ext cx="1675747" cy="707886"/>
          </a:xfrm>
          <a:prstGeom prst="rect">
            <a:avLst/>
          </a:prstGeom>
          <a:noFill/>
        </p:spPr>
        <p:txBody>
          <a:bodyPr wrap="square" rtlCol="0" anchor="ctr">
            <a:spAutoFit/>
          </a:bodyPr>
          <a:lstStyle/>
          <a:p>
            <a:pPr algn="ctr"/>
            <a:r>
              <a:rPr lang="en-US" sz="2000" dirty="0"/>
              <a:t>Sub-thread n</a:t>
            </a:r>
            <a:r>
              <a:rPr lang="en-US" sz="2000" dirty="0" smtClean="0"/>
              <a:t> </a:t>
            </a:r>
          </a:p>
          <a:p>
            <a:pPr algn="ctr"/>
            <a:r>
              <a:rPr lang="en-US" sz="2000" dirty="0" smtClean="0"/>
              <a:t>(Final thread)</a:t>
            </a:r>
          </a:p>
        </p:txBody>
      </p:sp>
      <p:sp>
        <p:nvSpPr>
          <p:cNvPr id="26" name="Oval 25"/>
          <p:cNvSpPr/>
          <p:nvPr/>
        </p:nvSpPr>
        <p:spPr>
          <a:xfrm flipH="1" flipV="1">
            <a:off x="10419258" y="2844524"/>
            <a:ext cx="122385" cy="1223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h-TH"/>
          </a:p>
        </p:txBody>
      </p:sp>
      <p:sp>
        <p:nvSpPr>
          <p:cNvPr id="27" name="Oval 26"/>
          <p:cNvSpPr/>
          <p:nvPr/>
        </p:nvSpPr>
        <p:spPr>
          <a:xfrm flipH="1" flipV="1">
            <a:off x="10419258" y="3060539"/>
            <a:ext cx="122385" cy="1223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h-TH"/>
          </a:p>
        </p:txBody>
      </p:sp>
      <p:sp>
        <p:nvSpPr>
          <p:cNvPr id="1027" name="TextBox 1026"/>
          <p:cNvSpPr txBox="1"/>
          <p:nvPr/>
        </p:nvSpPr>
        <p:spPr>
          <a:xfrm>
            <a:off x="0" y="4313111"/>
            <a:ext cx="4983999" cy="2431435"/>
          </a:xfrm>
          <a:prstGeom prst="rect">
            <a:avLst/>
          </a:prstGeom>
          <a:noFill/>
        </p:spPr>
        <p:txBody>
          <a:bodyPr wrap="square" rtlCol="0">
            <a:spAutoFit/>
          </a:bodyPr>
          <a:lstStyle/>
          <a:p>
            <a:pPr algn="ctr"/>
            <a:r>
              <a:rPr lang="en-US" sz="3200" b="1" dirty="0" smtClean="0">
                <a:solidFill>
                  <a:srgbClr val="FFFF00"/>
                </a:solidFill>
              </a:rPr>
              <a:t>Main Thread</a:t>
            </a:r>
          </a:p>
          <a:p>
            <a:pPr marL="273050" indent="-176213">
              <a:buFont typeface="Arial" panose="020B0604020202020204" pitchFamily="34" charset="0"/>
              <a:buChar char="•"/>
            </a:pPr>
            <a:r>
              <a:rPr lang="en-US" sz="2000" dirty="0" smtClean="0"/>
              <a:t>Listening </a:t>
            </a:r>
            <a:r>
              <a:rPr lang="en-US" sz="2000" dirty="0"/>
              <a:t>users continuously in </a:t>
            </a:r>
            <a:r>
              <a:rPr lang="en-US" sz="2000" dirty="0" smtClean="0"/>
              <a:t>background</a:t>
            </a:r>
          </a:p>
          <a:p>
            <a:pPr marL="273050" indent="-176213">
              <a:buFont typeface="Arial" panose="020B0604020202020204" pitchFamily="34" charset="0"/>
              <a:buChar char="•"/>
            </a:pPr>
            <a:r>
              <a:rPr lang="en-US" sz="2000" dirty="0" smtClean="0"/>
              <a:t>Managing and preparing audio data for sub-threads</a:t>
            </a:r>
          </a:p>
          <a:p>
            <a:pPr marL="273050" indent="-176213">
              <a:buFont typeface="Arial" panose="020B0604020202020204" pitchFamily="34" charset="0"/>
              <a:buChar char="•"/>
            </a:pPr>
            <a:r>
              <a:rPr lang="en-US" sz="2000" dirty="0" smtClean="0"/>
              <a:t>Creating captions from transcripts</a:t>
            </a:r>
          </a:p>
          <a:p>
            <a:pPr marL="273050" indent="-176213">
              <a:buFont typeface="Arial" panose="020B0604020202020204" pitchFamily="34" charset="0"/>
              <a:buChar char="•"/>
            </a:pPr>
            <a:r>
              <a:rPr lang="en-US" sz="2000" dirty="0" smtClean="0"/>
              <a:t>Managing and sending captions to smart glasses</a:t>
            </a:r>
            <a:endParaRPr lang="en-US" sz="2000" dirty="0"/>
          </a:p>
        </p:txBody>
      </p:sp>
      <p:sp>
        <p:nvSpPr>
          <p:cNvPr id="36" name="TextBox 35"/>
          <p:cNvSpPr txBox="1"/>
          <p:nvPr/>
        </p:nvSpPr>
        <p:spPr>
          <a:xfrm>
            <a:off x="7094539" y="4315504"/>
            <a:ext cx="4056624" cy="1508105"/>
          </a:xfrm>
          <a:prstGeom prst="rect">
            <a:avLst/>
          </a:prstGeom>
          <a:noFill/>
        </p:spPr>
        <p:txBody>
          <a:bodyPr wrap="square" rtlCol="0">
            <a:spAutoFit/>
          </a:bodyPr>
          <a:lstStyle/>
          <a:p>
            <a:pPr algn="ctr"/>
            <a:r>
              <a:rPr lang="en-US" sz="3200" b="1" dirty="0" smtClean="0">
                <a:solidFill>
                  <a:srgbClr val="FFFF00"/>
                </a:solidFill>
              </a:rPr>
              <a:t>Sub-threads</a:t>
            </a:r>
          </a:p>
          <a:p>
            <a:pPr marL="273050" indent="-273050">
              <a:buFont typeface="Arial" panose="020B0604020202020204" pitchFamily="34" charset="0"/>
              <a:buChar char="•"/>
            </a:pPr>
            <a:r>
              <a:rPr lang="en-US" sz="2000" dirty="0" smtClean="0"/>
              <a:t>Sending audio data and handling responses from Google speech recognition service</a:t>
            </a:r>
            <a:endParaRPr lang="th-TH" dirty="0"/>
          </a:p>
        </p:txBody>
      </p:sp>
      <p:sp>
        <p:nvSpPr>
          <p:cNvPr id="1028" name="TextBox 1027"/>
          <p:cNvSpPr txBox="1"/>
          <p:nvPr/>
        </p:nvSpPr>
        <p:spPr>
          <a:xfrm rot="21002348">
            <a:off x="4573785" y="1736200"/>
            <a:ext cx="3970697" cy="369332"/>
          </a:xfrm>
          <a:prstGeom prst="rect">
            <a:avLst/>
          </a:prstGeom>
          <a:noFill/>
        </p:spPr>
        <p:txBody>
          <a:bodyPr wrap="square" rtlCol="0">
            <a:spAutoFit/>
          </a:bodyPr>
          <a:lstStyle/>
          <a:p>
            <a:r>
              <a:rPr lang="en-US" dirty="0" smtClean="0"/>
              <a:t>2 seconds of audio data (from the start)</a:t>
            </a:r>
            <a:endParaRPr lang="th-TH" dirty="0"/>
          </a:p>
        </p:txBody>
      </p:sp>
      <p:sp>
        <p:nvSpPr>
          <p:cNvPr id="38" name="TextBox 37"/>
          <p:cNvSpPr txBox="1"/>
          <p:nvPr/>
        </p:nvSpPr>
        <p:spPr>
          <a:xfrm>
            <a:off x="6395669" y="2107709"/>
            <a:ext cx="2347243" cy="584775"/>
          </a:xfrm>
          <a:prstGeom prst="rect">
            <a:avLst/>
          </a:prstGeom>
          <a:noFill/>
        </p:spPr>
        <p:txBody>
          <a:bodyPr wrap="square" rtlCol="0">
            <a:spAutoFit/>
          </a:bodyPr>
          <a:lstStyle/>
          <a:p>
            <a:pPr algn="r"/>
            <a:r>
              <a:rPr lang="en-US" sz="1600" dirty="0"/>
              <a:t>4</a:t>
            </a:r>
            <a:r>
              <a:rPr lang="en-US" sz="1600" dirty="0" smtClean="0"/>
              <a:t> seconds of audio data </a:t>
            </a:r>
            <a:r>
              <a:rPr lang="en-US" sz="1600" dirty="0"/>
              <a:t>(from the start</a:t>
            </a:r>
            <a:r>
              <a:rPr lang="en-US" sz="1600" dirty="0" smtClean="0"/>
              <a:t>)</a:t>
            </a:r>
            <a:endParaRPr lang="th-TH" sz="1600" dirty="0"/>
          </a:p>
        </p:txBody>
      </p:sp>
      <p:sp>
        <p:nvSpPr>
          <p:cNvPr id="39" name="TextBox 38"/>
          <p:cNvSpPr txBox="1"/>
          <p:nvPr/>
        </p:nvSpPr>
        <p:spPr>
          <a:xfrm rot="472679">
            <a:off x="4586464" y="3126674"/>
            <a:ext cx="2249608" cy="369332"/>
          </a:xfrm>
          <a:prstGeom prst="rect">
            <a:avLst/>
          </a:prstGeom>
          <a:noFill/>
        </p:spPr>
        <p:txBody>
          <a:bodyPr wrap="square" rtlCol="0">
            <a:spAutoFit/>
          </a:bodyPr>
          <a:lstStyle/>
          <a:p>
            <a:r>
              <a:rPr lang="en-US" dirty="0" smtClean="0"/>
              <a:t>Completed audio data</a:t>
            </a:r>
            <a:endParaRPr lang="th-TH" dirty="0"/>
          </a:p>
        </p:txBody>
      </p:sp>
      <p:cxnSp>
        <p:nvCxnSpPr>
          <p:cNvPr id="28" name="Straight Arrow Connector 27"/>
          <p:cNvCxnSpPr/>
          <p:nvPr/>
        </p:nvCxnSpPr>
        <p:spPr>
          <a:xfrm>
            <a:off x="3207061" y="4092072"/>
            <a:ext cx="1736334" cy="0"/>
          </a:xfrm>
          <a:prstGeom prst="straightConnector1">
            <a:avLst/>
          </a:prstGeom>
          <a:ln w="5080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94724" y="4092072"/>
            <a:ext cx="1736334" cy="0"/>
          </a:xfrm>
          <a:prstGeom prst="straightConnector1">
            <a:avLst/>
          </a:prstGeom>
          <a:ln w="5080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810164" y="4092072"/>
            <a:ext cx="1736334" cy="0"/>
          </a:xfrm>
          <a:prstGeom prst="straightConnector1">
            <a:avLst/>
          </a:prstGeom>
          <a:ln w="50800">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55009" y="3907406"/>
            <a:ext cx="2526388" cy="369332"/>
          </a:xfrm>
          <a:prstGeom prst="rect">
            <a:avLst/>
          </a:prstGeom>
          <a:noFill/>
        </p:spPr>
        <p:txBody>
          <a:bodyPr wrap="square" rtlCol="0" anchor="ctr">
            <a:spAutoFit/>
          </a:bodyPr>
          <a:lstStyle/>
          <a:p>
            <a:pPr algn="ctr"/>
            <a:r>
              <a:rPr lang="en-US" dirty="0" smtClean="0"/>
              <a:t>A speaker start speaking</a:t>
            </a:r>
            <a:endParaRPr lang="en-US" sz="2000" dirty="0" smtClean="0"/>
          </a:p>
        </p:txBody>
      </p:sp>
      <p:sp>
        <p:nvSpPr>
          <p:cNvPr id="35" name="TextBox 34"/>
          <p:cNvSpPr txBox="1"/>
          <p:nvPr/>
        </p:nvSpPr>
        <p:spPr>
          <a:xfrm>
            <a:off x="8742911" y="3902237"/>
            <a:ext cx="2646747" cy="369332"/>
          </a:xfrm>
          <a:prstGeom prst="rect">
            <a:avLst/>
          </a:prstGeom>
          <a:noFill/>
        </p:spPr>
        <p:txBody>
          <a:bodyPr wrap="square" rtlCol="0" anchor="ctr">
            <a:spAutoFit/>
          </a:bodyPr>
          <a:lstStyle/>
          <a:p>
            <a:pPr algn="ctr"/>
            <a:r>
              <a:rPr lang="en-US" dirty="0" smtClean="0"/>
              <a:t>The speaker stop speaking</a:t>
            </a:r>
            <a:endParaRPr lang="en-US" sz="2000" dirty="0" smtClean="0"/>
          </a:p>
        </p:txBody>
      </p:sp>
      <p:sp>
        <p:nvSpPr>
          <p:cNvPr id="37" name="TextBox 36"/>
          <p:cNvSpPr txBox="1"/>
          <p:nvPr/>
        </p:nvSpPr>
        <p:spPr>
          <a:xfrm>
            <a:off x="163103" y="2471180"/>
            <a:ext cx="1675747" cy="400110"/>
          </a:xfrm>
          <a:prstGeom prst="rect">
            <a:avLst/>
          </a:prstGeom>
          <a:noFill/>
        </p:spPr>
        <p:txBody>
          <a:bodyPr wrap="square" rtlCol="0" anchor="ctr">
            <a:spAutoFit/>
          </a:bodyPr>
          <a:lstStyle/>
          <a:p>
            <a:pPr algn="ctr"/>
            <a:r>
              <a:rPr lang="en-US" sz="2000" dirty="0" smtClean="0"/>
              <a:t>Main Thread</a:t>
            </a:r>
            <a:endParaRPr lang="en-US" sz="2400" dirty="0" smtClean="0"/>
          </a:p>
        </p:txBody>
      </p:sp>
      <p:sp>
        <p:nvSpPr>
          <p:cNvPr id="15" name="TextBox 14"/>
          <p:cNvSpPr txBox="1"/>
          <p:nvPr/>
        </p:nvSpPr>
        <p:spPr>
          <a:xfrm>
            <a:off x="4365048" y="3703321"/>
            <a:ext cx="1110882" cy="369332"/>
          </a:xfrm>
          <a:prstGeom prst="rect">
            <a:avLst/>
          </a:prstGeom>
          <a:noFill/>
        </p:spPr>
        <p:txBody>
          <a:bodyPr wrap="none" rtlCol="0">
            <a:spAutoFit/>
          </a:bodyPr>
          <a:lstStyle/>
          <a:p>
            <a:r>
              <a:rPr lang="en-US" dirty="0" smtClean="0"/>
              <a:t>2 seconds</a:t>
            </a:r>
            <a:endParaRPr lang="th-TH" dirty="0"/>
          </a:p>
        </p:txBody>
      </p:sp>
      <p:sp>
        <p:nvSpPr>
          <p:cNvPr id="40" name="TextBox 39"/>
          <p:cNvSpPr txBox="1"/>
          <p:nvPr/>
        </p:nvSpPr>
        <p:spPr>
          <a:xfrm>
            <a:off x="6138775" y="3703321"/>
            <a:ext cx="1110882" cy="369332"/>
          </a:xfrm>
          <a:prstGeom prst="rect">
            <a:avLst/>
          </a:prstGeom>
          <a:noFill/>
        </p:spPr>
        <p:txBody>
          <a:bodyPr wrap="none" rtlCol="0">
            <a:spAutoFit/>
          </a:bodyPr>
          <a:lstStyle/>
          <a:p>
            <a:r>
              <a:rPr lang="en-US" dirty="0" smtClean="0"/>
              <a:t>4 seconds</a:t>
            </a:r>
            <a:endParaRPr lang="th-TH" dirty="0"/>
          </a:p>
        </p:txBody>
      </p:sp>
      <p:sp>
        <p:nvSpPr>
          <p:cNvPr id="41" name="TextBox 40"/>
          <p:cNvSpPr txBox="1"/>
          <p:nvPr/>
        </p:nvSpPr>
        <p:spPr>
          <a:xfrm>
            <a:off x="7903304" y="3703321"/>
            <a:ext cx="1115690" cy="369332"/>
          </a:xfrm>
          <a:prstGeom prst="rect">
            <a:avLst/>
          </a:prstGeom>
          <a:noFill/>
        </p:spPr>
        <p:txBody>
          <a:bodyPr wrap="none" rtlCol="0">
            <a:spAutoFit/>
          </a:bodyPr>
          <a:lstStyle/>
          <a:p>
            <a:r>
              <a:rPr lang="en-US" dirty="0"/>
              <a:t>n</a:t>
            </a:r>
            <a:r>
              <a:rPr lang="en-US" dirty="0" smtClean="0"/>
              <a:t> seconds</a:t>
            </a:r>
            <a:endParaRPr lang="th-TH" dirty="0"/>
          </a:p>
        </p:txBody>
      </p:sp>
    </p:spTree>
    <p:extLst>
      <p:ext uri="{BB962C8B-B14F-4D97-AF65-F5344CB8AC3E}">
        <p14:creationId xmlns:p14="http://schemas.microsoft.com/office/powerpoint/2010/main" val="24510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2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22" grpId="0"/>
      <p:bldP spid="24" grpId="0"/>
      <p:bldP spid="25" grpId="0"/>
      <p:bldP spid="26" grpId="0" animBg="1"/>
      <p:bldP spid="27" grpId="0" animBg="1"/>
      <p:bldP spid="1027" grpId="0"/>
      <p:bldP spid="36" grpId="0"/>
      <p:bldP spid="1028" grpId="0"/>
      <p:bldP spid="38" grpId="0"/>
      <p:bldP spid="39" grpId="0"/>
      <p:bldP spid="34" grpId="0"/>
      <p:bldP spid="35" grpId="0"/>
      <p:bldP spid="37" grpId="0"/>
      <p:bldP spid="15" grpId="0"/>
      <p:bldP spid="40"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1" y="1452282"/>
            <a:ext cx="10131425" cy="4607205"/>
          </a:xfrm>
        </p:spPr>
        <p:txBody>
          <a:bodyPr anchor="t">
            <a:normAutofit fontScale="77500" lnSpcReduction="20000"/>
          </a:bodyPr>
          <a:lstStyle/>
          <a:p>
            <a:pPr marL="228600" indent="0">
              <a:buNone/>
            </a:pPr>
            <a:r>
              <a:rPr lang="en-US" sz="3000" b="1" dirty="0" smtClean="0">
                <a:solidFill>
                  <a:srgbClr val="FFFF00"/>
                </a:solidFill>
              </a:rPr>
              <a:t>Main thread flow chart</a:t>
            </a:r>
          </a:p>
          <a:p>
            <a:pPr marL="1200150" lvl="1" indent="-514350">
              <a:buFont typeface="+mj-lt"/>
              <a:buAutoNum type="arabicPeriod"/>
            </a:pPr>
            <a:r>
              <a:rPr lang="en" sz="2800" dirty="0" smtClean="0"/>
              <a:t>Listen to surroundings for a second, calculate the engergy of the surroundings and set it as an ambient noise</a:t>
            </a:r>
          </a:p>
          <a:p>
            <a:pPr marL="1200150" lvl="1" indent="-514350">
              <a:buFont typeface="+mj-lt"/>
              <a:buAutoNum type="arabicPeriod"/>
            </a:pPr>
            <a:r>
              <a:rPr lang="en" sz="2800" dirty="0" smtClean="0"/>
              <a:t>Continue to listen and calculate the energy of surroundings</a:t>
            </a:r>
          </a:p>
          <a:p>
            <a:pPr marL="1200150" lvl="1" indent="-514350">
              <a:buFont typeface="+mj-lt"/>
              <a:buAutoNum type="arabicPeriod"/>
            </a:pPr>
            <a:r>
              <a:rPr lang="en" sz="2800" dirty="0" smtClean="0"/>
              <a:t>If the energy of the surroundings rises significantly compared to the ambient noise, start recording</a:t>
            </a:r>
          </a:p>
          <a:p>
            <a:pPr marL="1200150" lvl="1" indent="-514350">
              <a:buFont typeface="+mj-lt"/>
              <a:buAutoNum type="arabicPeriod"/>
            </a:pPr>
            <a:r>
              <a:rPr lang="en" sz="2800" dirty="0" smtClean="0"/>
              <a:t>While recording, split the recorded audio every two seconds, and then creat a sub-thread with an instance of the recorded audio data </a:t>
            </a:r>
          </a:p>
          <a:p>
            <a:pPr marL="1200150" lvl="1" indent="-514350">
              <a:buFont typeface="+mj-lt"/>
              <a:buAutoNum type="arabicPeriod"/>
            </a:pPr>
            <a:r>
              <a:rPr lang="en" sz="2800" dirty="0" smtClean="0"/>
              <a:t>Receive a list of transcripts from the sub-thread (interim results)</a:t>
            </a:r>
          </a:p>
          <a:p>
            <a:pPr marL="1200150" lvl="1" indent="-514350">
              <a:buFont typeface="+mj-lt"/>
              <a:buAutoNum type="arabicPeriod"/>
            </a:pPr>
            <a:r>
              <a:rPr lang="en" sz="2800" dirty="0" smtClean="0"/>
              <a:t>Create or update the uncompleted caption (caption creating process), and then send it to smart glasses</a:t>
            </a:r>
          </a:p>
          <a:p>
            <a:pPr marL="1200150" lvl="1" indent="-514350">
              <a:buFont typeface="+mj-lt"/>
              <a:buAutoNum type="arabicPeriod"/>
            </a:pPr>
            <a:r>
              <a:rPr lang="en" sz="2800" dirty="0" smtClean="0"/>
              <a:t>If the energy of the surroundings  still doesn’t fall below the ambient noise, keep repeating steps 4, 5 and 6</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6998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1" y="1452282"/>
            <a:ext cx="10131425" cy="4607205"/>
          </a:xfrm>
        </p:spPr>
        <p:txBody>
          <a:bodyPr anchor="t">
            <a:normAutofit/>
          </a:bodyPr>
          <a:lstStyle/>
          <a:p>
            <a:pPr marL="228600" indent="0">
              <a:buNone/>
            </a:pPr>
            <a:r>
              <a:rPr lang="en-US" sz="3000" b="1" dirty="0" smtClean="0">
                <a:solidFill>
                  <a:srgbClr val="FFFF00"/>
                </a:solidFill>
              </a:rPr>
              <a:t>Main thread flow chart</a:t>
            </a:r>
          </a:p>
          <a:p>
            <a:pPr marL="1200150" lvl="1" indent="-514350">
              <a:buFont typeface="+mj-lt"/>
              <a:buAutoNum type="arabicPeriod" startAt="8"/>
            </a:pPr>
            <a:r>
              <a:rPr lang="en" sz="2200" dirty="0" smtClean="0"/>
              <a:t>If the energy of the surroundings falls below the ambient noise, create a final thread with an instance of completed audio data. </a:t>
            </a:r>
          </a:p>
          <a:p>
            <a:pPr marL="1200150" lvl="1" indent="-514350">
              <a:buFont typeface="+mj-lt"/>
              <a:buAutoNum type="arabicPeriod" startAt="8"/>
            </a:pPr>
            <a:r>
              <a:rPr lang="en" sz="2200" dirty="0" smtClean="0"/>
              <a:t>Receive a list of transcripts from the final thread</a:t>
            </a:r>
          </a:p>
          <a:p>
            <a:pPr marL="1200150" lvl="1" indent="-514350">
              <a:buFont typeface="+mj-lt"/>
              <a:buAutoNum type="arabicPeriod" startAt="8"/>
            </a:pPr>
            <a:r>
              <a:rPr lang="en" sz="2200" dirty="0" smtClean="0"/>
              <a:t>Finalize the caption (caption creating process) , and then send to smart glasses </a:t>
            </a:r>
          </a:p>
          <a:p>
            <a:pPr marL="1200150" lvl="1" indent="-514350">
              <a:buFont typeface="+mj-lt"/>
              <a:buAutoNum type="arabicPeriod" startAt="8"/>
            </a:pPr>
            <a:r>
              <a:rPr lang="en" sz="2200" dirty="0" smtClean="0"/>
              <a:t>Go back to step 2 and keep continuing until the system is existed</a:t>
            </a:r>
          </a:p>
          <a:p>
            <a:pPr marL="1200150" lvl="1" indent="-514350">
              <a:buFont typeface="+mj-lt"/>
              <a:buAutoNum type="arabicPeriod" startAt="8"/>
            </a:pP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846845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cxnSp>
        <p:nvCxnSpPr>
          <p:cNvPr id="10" name="Straight Arrow Connector 9"/>
          <p:cNvCxnSpPr/>
          <p:nvPr/>
        </p:nvCxnSpPr>
        <p:spPr>
          <a:xfrm>
            <a:off x="4742120" y="3736407"/>
            <a:ext cx="2567226"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742120" y="4268035"/>
            <a:ext cx="2567226" cy="0"/>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1509823" y="2970862"/>
            <a:ext cx="3232297" cy="19776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Sub-threads</a:t>
            </a:r>
            <a:endParaRPr lang="th-TH" dirty="0"/>
          </a:p>
        </p:txBody>
      </p:sp>
      <p:sp>
        <p:nvSpPr>
          <p:cNvPr id="8" name="Rounded Rectangle 7"/>
          <p:cNvSpPr/>
          <p:nvPr/>
        </p:nvSpPr>
        <p:spPr>
          <a:xfrm>
            <a:off x="7309346" y="2970862"/>
            <a:ext cx="3232297" cy="19776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Google Speech Recognition</a:t>
            </a:r>
            <a:endParaRPr lang="th-TH" sz="3200" dirty="0"/>
          </a:p>
        </p:txBody>
      </p:sp>
      <p:sp>
        <p:nvSpPr>
          <p:cNvPr id="16" name="TextBox 15"/>
          <p:cNvSpPr txBox="1"/>
          <p:nvPr/>
        </p:nvSpPr>
        <p:spPr>
          <a:xfrm>
            <a:off x="4975463" y="3298074"/>
            <a:ext cx="2053334" cy="400110"/>
          </a:xfrm>
          <a:prstGeom prst="rect">
            <a:avLst/>
          </a:prstGeom>
          <a:noFill/>
        </p:spPr>
        <p:txBody>
          <a:bodyPr wrap="square" rtlCol="0">
            <a:spAutoFit/>
          </a:bodyPr>
          <a:lstStyle/>
          <a:p>
            <a:r>
              <a:rPr lang="en-US" sz="2000" dirty="0" smtClean="0"/>
              <a:t>Voice Data (FLAC)</a:t>
            </a:r>
            <a:endParaRPr lang="th-TH" sz="2000" dirty="0"/>
          </a:p>
        </p:txBody>
      </p:sp>
      <p:sp>
        <p:nvSpPr>
          <p:cNvPr id="17" name="TextBox 16"/>
          <p:cNvSpPr txBox="1"/>
          <p:nvPr/>
        </p:nvSpPr>
        <p:spPr>
          <a:xfrm>
            <a:off x="4999066" y="4357460"/>
            <a:ext cx="2053334" cy="400110"/>
          </a:xfrm>
          <a:prstGeom prst="rect">
            <a:avLst/>
          </a:prstGeom>
          <a:noFill/>
        </p:spPr>
        <p:txBody>
          <a:bodyPr wrap="square" rtlCol="0">
            <a:spAutoFit/>
          </a:bodyPr>
          <a:lstStyle/>
          <a:p>
            <a:r>
              <a:rPr lang="en-US" sz="2000" dirty="0" smtClean="0"/>
              <a:t>Responses (JSON)</a:t>
            </a:r>
            <a:endParaRPr lang="th-TH" sz="2000" dirty="0"/>
          </a:p>
        </p:txBody>
      </p:sp>
      <p:sp>
        <p:nvSpPr>
          <p:cNvPr id="13" name="Content Placeholder 2"/>
          <p:cNvSpPr>
            <a:spLocks noGrp="1"/>
          </p:cNvSpPr>
          <p:nvPr>
            <p:ph idx="1"/>
          </p:nvPr>
        </p:nvSpPr>
        <p:spPr>
          <a:xfrm>
            <a:off x="685801" y="1768581"/>
            <a:ext cx="10131425" cy="621348"/>
          </a:xfrm>
        </p:spPr>
        <p:txBody>
          <a:bodyPr anchor="t">
            <a:normAutofit/>
          </a:bodyPr>
          <a:lstStyle/>
          <a:p>
            <a:pPr marL="228600" indent="0">
              <a:buNone/>
            </a:pPr>
            <a:r>
              <a:rPr lang="en-US" sz="3200" dirty="0" smtClean="0">
                <a:solidFill>
                  <a:srgbClr val="FFFF00"/>
                </a:solidFill>
              </a:rPr>
              <a:t>Workflow of a sub-thread</a:t>
            </a:r>
          </a:p>
        </p:txBody>
      </p:sp>
    </p:spTree>
    <p:extLst>
      <p:ext uri="{BB962C8B-B14F-4D97-AF65-F5344CB8AC3E}">
        <p14:creationId xmlns:p14="http://schemas.microsoft.com/office/powerpoint/2010/main" val="4180122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18807"/>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2344596" y="6272413"/>
            <a:ext cx="7502808" cy="448392"/>
          </a:xfrm>
        </p:spPr>
        <p:txBody>
          <a:bodyPr anchor="t">
            <a:noAutofit/>
          </a:bodyPr>
          <a:lstStyle/>
          <a:p>
            <a:pPr marL="0" indent="0" algn="ctr">
              <a:buNone/>
            </a:pPr>
            <a:r>
              <a:rPr lang="en" sz="2000" b="1" dirty="0" smtClean="0">
                <a:solidFill>
                  <a:srgbClr val="FFFF00"/>
                </a:solidFill>
              </a:rPr>
              <a:t>A list of transcripts returned from Google speech recognition service</a:t>
            </a:r>
            <a:endParaRPr lang="en" sz="20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p:cNvPicPr>
            <a:picLocks noChangeAspect="1"/>
          </p:cNvPicPr>
          <p:nvPr/>
        </p:nvPicPr>
        <p:blipFill>
          <a:blip r:embed="rId3"/>
          <a:stretch>
            <a:fillRect/>
          </a:stretch>
        </p:blipFill>
        <p:spPr>
          <a:xfrm>
            <a:off x="1075322" y="1366421"/>
            <a:ext cx="10041356" cy="4905992"/>
          </a:xfrm>
          <a:prstGeom prst="rect">
            <a:avLst/>
          </a:prstGeom>
        </p:spPr>
      </p:pic>
    </p:spTree>
    <p:extLst>
      <p:ext uri="{BB962C8B-B14F-4D97-AF65-F5344CB8AC3E}">
        <p14:creationId xmlns:p14="http://schemas.microsoft.com/office/powerpoint/2010/main" val="185838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0" y="1515821"/>
            <a:ext cx="10131425" cy="633822"/>
          </a:xfrm>
        </p:spPr>
        <p:txBody>
          <a:bodyPr anchor="t">
            <a:normAutofit/>
          </a:bodyPr>
          <a:lstStyle/>
          <a:p>
            <a:pPr marL="0" indent="0">
              <a:buNone/>
            </a:pPr>
            <a:r>
              <a:rPr lang="en-US" sz="3000" b="1" dirty="0">
                <a:solidFill>
                  <a:srgbClr val="FFFF00"/>
                </a:solidFill>
              </a:rPr>
              <a:t>C</a:t>
            </a:r>
            <a:r>
              <a:rPr lang="en-US" sz="3000" b="1" dirty="0" smtClean="0">
                <a:solidFill>
                  <a:srgbClr val="FFFF00"/>
                </a:solidFill>
              </a:rPr>
              <a:t>aption creating and managing process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grpSp>
        <p:nvGrpSpPr>
          <p:cNvPr id="12" name="Group 11"/>
          <p:cNvGrpSpPr/>
          <p:nvPr/>
        </p:nvGrpSpPr>
        <p:grpSpPr>
          <a:xfrm>
            <a:off x="1030688" y="2018564"/>
            <a:ext cx="10166456" cy="4607661"/>
            <a:chOff x="1030688" y="2018564"/>
            <a:chExt cx="10166456" cy="4607661"/>
          </a:xfrm>
        </p:grpSpPr>
        <p:sp>
          <p:nvSpPr>
            <p:cNvPr id="5" name="Oval 4"/>
            <p:cNvSpPr/>
            <p:nvPr/>
          </p:nvSpPr>
          <p:spPr>
            <a:xfrm>
              <a:off x="2124899" y="2865825"/>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6" name="Oval 5"/>
            <p:cNvSpPr/>
            <p:nvPr/>
          </p:nvSpPr>
          <p:spPr>
            <a:xfrm>
              <a:off x="5773452" y="2865825"/>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7" name="Oval 6"/>
            <p:cNvSpPr/>
            <p:nvPr/>
          </p:nvSpPr>
          <p:spPr>
            <a:xfrm>
              <a:off x="9422005" y="2865825"/>
              <a:ext cx="563526" cy="56352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8" name="TextBox 7"/>
            <p:cNvSpPr txBox="1"/>
            <p:nvPr/>
          </p:nvSpPr>
          <p:spPr>
            <a:xfrm>
              <a:off x="1476958" y="2228660"/>
              <a:ext cx="1859405" cy="461665"/>
            </a:xfrm>
            <a:prstGeom prst="rect">
              <a:avLst/>
            </a:prstGeom>
            <a:noFill/>
          </p:spPr>
          <p:txBody>
            <a:bodyPr wrap="square" rtlCol="0" anchor="ctr">
              <a:spAutoFit/>
            </a:bodyPr>
            <a:lstStyle/>
            <a:p>
              <a:r>
                <a:rPr lang="en-US" sz="2400" dirty="0" smtClean="0"/>
                <a:t>Sub-</a:t>
              </a:r>
              <a:r>
                <a:rPr lang="en-US" sz="2400" dirty="0"/>
                <a:t>t</a:t>
              </a:r>
              <a:r>
                <a:rPr lang="en-US" sz="2400" dirty="0" smtClean="0"/>
                <a:t>hread 1</a:t>
              </a:r>
            </a:p>
          </p:txBody>
        </p:sp>
        <p:sp>
          <p:nvSpPr>
            <p:cNvPr id="9" name="TextBox 8"/>
            <p:cNvSpPr txBox="1"/>
            <p:nvPr/>
          </p:nvSpPr>
          <p:spPr>
            <a:xfrm>
              <a:off x="5162041" y="2228660"/>
              <a:ext cx="1786348" cy="461665"/>
            </a:xfrm>
            <a:prstGeom prst="rect">
              <a:avLst/>
            </a:prstGeom>
            <a:noFill/>
          </p:spPr>
          <p:txBody>
            <a:bodyPr wrap="square" rtlCol="0" anchor="ctr">
              <a:spAutoFit/>
            </a:bodyPr>
            <a:lstStyle/>
            <a:p>
              <a:r>
                <a:rPr lang="en-US" sz="2400" dirty="0" smtClean="0"/>
                <a:t>Sub-</a:t>
              </a:r>
              <a:r>
                <a:rPr lang="en-US" sz="2400" dirty="0"/>
                <a:t>t</a:t>
              </a:r>
              <a:r>
                <a:rPr lang="en-US" sz="2400" dirty="0" smtClean="0"/>
                <a:t>hread </a:t>
              </a:r>
              <a:r>
                <a:rPr lang="en-US" sz="2400" dirty="0"/>
                <a:t>2</a:t>
              </a:r>
              <a:endParaRPr lang="en-US" sz="2400" dirty="0" smtClean="0"/>
            </a:p>
          </p:txBody>
        </p:sp>
        <p:sp>
          <p:nvSpPr>
            <p:cNvPr id="10" name="TextBox 9"/>
            <p:cNvSpPr txBox="1"/>
            <p:nvPr/>
          </p:nvSpPr>
          <p:spPr>
            <a:xfrm>
              <a:off x="8768015" y="2018564"/>
              <a:ext cx="1871501" cy="830997"/>
            </a:xfrm>
            <a:prstGeom prst="rect">
              <a:avLst/>
            </a:prstGeom>
            <a:noFill/>
          </p:spPr>
          <p:txBody>
            <a:bodyPr wrap="square" rtlCol="0" anchor="ctr">
              <a:spAutoFit/>
            </a:bodyPr>
            <a:lstStyle/>
            <a:p>
              <a:r>
                <a:rPr lang="en-US" sz="2400" dirty="0" smtClean="0"/>
                <a:t>Sub-thread n (Final thread)</a:t>
              </a:r>
            </a:p>
          </p:txBody>
        </p:sp>
        <p:grpSp>
          <p:nvGrpSpPr>
            <p:cNvPr id="18" name="Group 17"/>
            <p:cNvGrpSpPr/>
            <p:nvPr/>
          </p:nvGrpSpPr>
          <p:grpSpPr>
            <a:xfrm>
              <a:off x="7523171" y="3086394"/>
              <a:ext cx="712641" cy="122386"/>
              <a:chOff x="3649589" y="3368157"/>
              <a:chExt cx="712641" cy="122386"/>
            </a:xfrm>
          </p:grpSpPr>
          <p:sp>
            <p:nvSpPr>
              <p:cNvPr id="19" name="Oval 18"/>
              <p:cNvSpPr/>
              <p:nvPr/>
            </p:nvSpPr>
            <p:spPr>
              <a:xfrm flipH="1" flipV="1">
                <a:off x="3944717" y="3368158"/>
                <a:ext cx="122385" cy="1223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h-TH"/>
              </a:p>
            </p:txBody>
          </p:sp>
          <p:sp>
            <p:nvSpPr>
              <p:cNvPr id="21" name="Oval 20"/>
              <p:cNvSpPr/>
              <p:nvPr/>
            </p:nvSpPr>
            <p:spPr>
              <a:xfrm flipH="1" flipV="1">
                <a:off x="3649589" y="3368158"/>
                <a:ext cx="122385" cy="1223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h-TH"/>
              </a:p>
            </p:txBody>
          </p:sp>
          <p:sp>
            <p:nvSpPr>
              <p:cNvPr id="22" name="Oval 21"/>
              <p:cNvSpPr/>
              <p:nvPr/>
            </p:nvSpPr>
            <p:spPr>
              <a:xfrm flipH="1" flipV="1">
                <a:off x="4239845" y="3368157"/>
                <a:ext cx="122385" cy="1223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th-TH"/>
              </a:p>
            </p:txBody>
          </p:sp>
        </p:grpSp>
        <p:sp>
          <p:nvSpPr>
            <p:cNvPr id="23" name="Oval 22"/>
            <p:cNvSpPr/>
            <p:nvPr/>
          </p:nvSpPr>
          <p:spPr>
            <a:xfrm>
              <a:off x="5532474" y="5499173"/>
              <a:ext cx="1127052" cy="1127052"/>
            </a:xfrm>
            <a:prstGeom prst="ellipse">
              <a:avLst/>
            </a:prstGeom>
            <a:solidFill>
              <a:schemeClr val="accent3"/>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th-TH"/>
            </a:p>
          </p:txBody>
        </p:sp>
        <p:sp>
          <p:nvSpPr>
            <p:cNvPr id="24" name="TextBox 23"/>
            <p:cNvSpPr txBox="1"/>
            <p:nvPr/>
          </p:nvSpPr>
          <p:spPr>
            <a:xfrm>
              <a:off x="6928255" y="5831866"/>
              <a:ext cx="2226914" cy="461665"/>
            </a:xfrm>
            <a:prstGeom prst="rect">
              <a:avLst/>
            </a:prstGeom>
            <a:noFill/>
          </p:spPr>
          <p:txBody>
            <a:bodyPr wrap="square" rtlCol="0" anchor="ctr">
              <a:spAutoFit/>
            </a:bodyPr>
            <a:lstStyle/>
            <a:p>
              <a:r>
                <a:rPr lang="en-US" sz="2400" dirty="0" smtClean="0"/>
                <a:t>Main thread</a:t>
              </a:r>
            </a:p>
          </p:txBody>
        </p:sp>
        <p:pic>
          <p:nvPicPr>
            <p:cNvPr id="1026" name="Picture 2" descr="http://yannickloriot.com/wp-content/uploads/2016/02/j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0438" y="3927472"/>
              <a:ext cx="932447" cy="9324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yannickloriot.com/wp-content/uploads/2016/02/j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776" y="3927471"/>
              <a:ext cx="932447" cy="9324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yannickloriot.com/wp-content/uploads/2016/02/j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7544" y="3927471"/>
              <a:ext cx="932447" cy="932447"/>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026" idx="2"/>
              <a:endCxn id="23" idx="1"/>
            </p:cNvCxnSpPr>
            <p:nvPr/>
          </p:nvCxnSpPr>
          <p:spPr>
            <a:xfrm>
              <a:off x="2406662" y="4859919"/>
              <a:ext cx="3290865" cy="804307"/>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23" idx="0"/>
            </p:cNvCxnSpPr>
            <p:nvPr/>
          </p:nvCxnSpPr>
          <p:spPr>
            <a:xfrm>
              <a:off x="6096000" y="4859918"/>
              <a:ext cx="0" cy="639255"/>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3" idx="7"/>
            </p:cNvCxnSpPr>
            <p:nvPr/>
          </p:nvCxnSpPr>
          <p:spPr>
            <a:xfrm flipH="1">
              <a:off x="6494473" y="4859918"/>
              <a:ext cx="3209295" cy="804308"/>
            </a:xfrm>
            <a:prstGeom prst="straightConnector1">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030688" y="3528588"/>
              <a:ext cx="2833408" cy="369332"/>
            </a:xfrm>
            <a:prstGeom prst="rect">
              <a:avLst/>
            </a:prstGeom>
            <a:noFill/>
          </p:spPr>
          <p:txBody>
            <a:bodyPr wrap="square" rtlCol="0" anchor="ctr">
              <a:spAutoFit/>
            </a:bodyPr>
            <a:lstStyle/>
            <a:p>
              <a:pPr algn="ctr"/>
              <a:r>
                <a:rPr lang="en-US" dirty="0" smtClean="0"/>
                <a:t>Response from 0-2 seconds</a:t>
              </a:r>
            </a:p>
          </p:txBody>
        </p:sp>
        <p:sp>
          <p:nvSpPr>
            <p:cNvPr id="45" name="TextBox 44"/>
            <p:cNvSpPr txBox="1"/>
            <p:nvPr/>
          </p:nvSpPr>
          <p:spPr>
            <a:xfrm>
              <a:off x="4653573" y="3528588"/>
              <a:ext cx="2884851" cy="369332"/>
            </a:xfrm>
            <a:prstGeom prst="rect">
              <a:avLst/>
            </a:prstGeom>
            <a:noFill/>
          </p:spPr>
          <p:txBody>
            <a:bodyPr wrap="square" rtlCol="0" anchor="ctr">
              <a:spAutoFit/>
            </a:bodyPr>
            <a:lstStyle/>
            <a:p>
              <a:pPr algn="ctr"/>
              <a:r>
                <a:rPr lang="en-US" dirty="0" smtClean="0"/>
                <a:t>Response from 0-4 seconds</a:t>
              </a:r>
            </a:p>
          </p:txBody>
        </p:sp>
        <p:sp>
          <p:nvSpPr>
            <p:cNvPr id="46" name="TextBox 45"/>
            <p:cNvSpPr txBox="1"/>
            <p:nvPr/>
          </p:nvSpPr>
          <p:spPr>
            <a:xfrm>
              <a:off x="8210389" y="3525611"/>
              <a:ext cx="2986755" cy="369332"/>
            </a:xfrm>
            <a:prstGeom prst="rect">
              <a:avLst/>
            </a:prstGeom>
            <a:noFill/>
          </p:spPr>
          <p:txBody>
            <a:bodyPr wrap="square" rtlCol="0" anchor="ctr">
              <a:spAutoFit/>
            </a:bodyPr>
            <a:lstStyle/>
            <a:p>
              <a:pPr algn="ctr"/>
              <a:r>
                <a:rPr lang="en-US" dirty="0" smtClean="0"/>
                <a:t>Response </a:t>
              </a:r>
              <a:r>
                <a:rPr lang="en-US" dirty="0" smtClean="0"/>
                <a:t>from 0-2n seconds</a:t>
              </a:r>
            </a:p>
          </p:txBody>
        </p:sp>
      </p:grpSp>
    </p:spTree>
    <p:extLst>
      <p:ext uri="{BB962C8B-B14F-4D97-AF65-F5344CB8AC3E}">
        <p14:creationId xmlns:p14="http://schemas.microsoft.com/office/powerpoint/2010/main" val="2297959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Background</a:t>
            </a:r>
            <a:endParaRPr lang="th-TH" sz="5400" b="1" dirty="0">
              <a:solidFill>
                <a:srgbClr val="FFFF00"/>
              </a:solidFill>
            </a:endParaRPr>
          </a:p>
        </p:txBody>
      </p:sp>
      <p:sp>
        <p:nvSpPr>
          <p:cNvPr id="3" name="Content Placeholder 2"/>
          <p:cNvSpPr>
            <a:spLocks noGrp="1"/>
          </p:cNvSpPr>
          <p:nvPr>
            <p:ph idx="1"/>
          </p:nvPr>
        </p:nvSpPr>
        <p:spPr>
          <a:xfrm>
            <a:off x="685801" y="1768580"/>
            <a:ext cx="10131425" cy="4101995"/>
          </a:xfrm>
        </p:spPr>
        <p:txBody>
          <a:bodyPr>
            <a:normAutofit/>
          </a:bodyPr>
          <a:lstStyle/>
          <a:p>
            <a:pPr marL="457200" indent="-228600">
              <a:buFont typeface="Arial"/>
              <a:buChar char="-"/>
            </a:pPr>
            <a:r>
              <a:rPr lang="en-US" sz="2800" dirty="0"/>
              <a:t>360 million people worldwide have disabling hearing </a:t>
            </a:r>
            <a:r>
              <a:rPr lang="en-US" sz="2800" dirty="0" smtClean="0"/>
              <a:t>loss (2015)</a:t>
            </a:r>
          </a:p>
          <a:p>
            <a:pPr marL="228600" indent="0" algn="r">
              <a:buNone/>
            </a:pPr>
            <a:r>
              <a:rPr lang="en-US" sz="1600" i="1" dirty="0" smtClean="0"/>
              <a:t>(source</a:t>
            </a:r>
            <a:r>
              <a:rPr lang="en-US" sz="1600" i="1" dirty="0"/>
              <a:t>: http://www.who.int/mediacentre/factsheets/fs300/en/)</a:t>
            </a:r>
            <a:endParaRPr lang="en-US" sz="1600" i="1" dirty="0" smtClean="0"/>
          </a:p>
          <a:p>
            <a:pPr marL="457200" indent="-228600">
              <a:buChar char="-"/>
            </a:pPr>
            <a:r>
              <a:rPr lang="en" sz="2800" dirty="0" smtClean="0"/>
              <a:t>Students with hearing difficulties are having hard time participating in the same classes with normal students</a:t>
            </a:r>
          </a:p>
          <a:p>
            <a:pPr marL="228600" indent="0">
              <a:buNone/>
            </a:pPr>
            <a:r>
              <a:rPr lang="en-US" sz="1500" dirty="0" smtClean="0">
                <a:solidFill>
                  <a:prstClr val="white"/>
                </a:solidFill>
              </a:rPr>
              <a:t>				</a:t>
            </a:r>
            <a:r>
              <a:rPr lang="en-US" sz="1500" dirty="0">
                <a:solidFill>
                  <a:prstClr val="white"/>
                </a:solidFill>
              </a:rPr>
              <a:t>	</a:t>
            </a:r>
            <a:r>
              <a:rPr lang="en-US" sz="1500" dirty="0" smtClean="0">
                <a:solidFill>
                  <a:prstClr val="white"/>
                </a:solidFill>
              </a:rPr>
              <a:t>	</a:t>
            </a:r>
            <a:r>
              <a:rPr lang="en-US" sz="1500" i="1" dirty="0" smtClean="0">
                <a:solidFill>
                  <a:prstClr val="white"/>
                </a:solidFill>
              </a:rPr>
              <a:t>(</a:t>
            </a:r>
            <a:r>
              <a:rPr lang="en-US" sz="1500" i="1" dirty="0">
                <a:solidFill>
                  <a:prstClr val="white"/>
                </a:solidFill>
              </a:rPr>
              <a:t>source: </a:t>
            </a:r>
            <a:r>
              <a:rPr lang="en-US" sz="1500" i="1" dirty="0"/>
              <a:t>R. </a:t>
            </a:r>
            <a:r>
              <a:rPr lang="en-US" sz="1500" i="1" dirty="0" err="1"/>
              <a:t>Ranchal</a:t>
            </a:r>
            <a:r>
              <a:rPr lang="en-US" sz="1500" i="1" dirty="0"/>
              <a:t>, T. Taber-Doughty, Y. </a:t>
            </a:r>
            <a:r>
              <a:rPr lang="en-US" sz="1500" i="1" dirty="0" err="1"/>
              <a:t>Guo</a:t>
            </a:r>
            <a:r>
              <a:rPr lang="en-US" sz="1500" i="1" dirty="0"/>
              <a:t>, K. Bain, H. Martin, J.P. Robinson, B.S. </a:t>
            </a:r>
            <a:r>
              <a:rPr lang="en-US" sz="1500" i="1" dirty="0" err="1"/>
              <a:t>Duerstock</a:t>
            </a:r>
            <a:r>
              <a:rPr lang="en-US" sz="1500" i="1" dirty="0"/>
              <a:t>, </a:t>
            </a:r>
            <a:r>
              <a:rPr lang="en-US" sz="1500" i="1" dirty="0" smtClean="0"/>
              <a:t>						"</a:t>
            </a:r>
            <a:r>
              <a:rPr lang="en-US" sz="1500" i="1" dirty="0"/>
              <a:t>Using </a:t>
            </a:r>
            <a:r>
              <a:rPr lang="en-US" sz="1500" i="1" dirty="0" smtClean="0"/>
              <a:t>Speech </a:t>
            </a:r>
            <a:r>
              <a:rPr lang="en-US" sz="1500" i="1" dirty="0"/>
              <a:t>Recognition for Real-Time Captioning and Lecture Transcription in </a:t>
            </a:r>
            <a:r>
              <a:rPr lang="en-US" sz="1500" i="1" dirty="0" smtClean="0"/>
              <a:t>the							 Classroom,</a:t>
            </a:r>
            <a:r>
              <a:rPr lang="en-US" sz="1500" i="1" dirty="0"/>
              <a:t> </a:t>
            </a:r>
            <a:r>
              <a:rPr lang="en-US" sz="1500" i="1" dirty="0" smtClean="0"/>
              <a:t>IEEE Transactions </a:t>
            </a:r>
            <a:r>
              <a:rPr lang="en-US" sz="1500" i="1" dirty="0"/>
              <a:t>on Learning Technologies, vol. 99, pp. 299-311, 2013</a:t>
            </a:r>
            <a:r>
              <a:rPr lang="en-US" sz="1500" i="1" dirty="0" smtClean="0">
                <a:solidFill>
                  <a:prstClr val="white"/>
                </a:solidFill>
              </a:rPr>
              <a:t>)</a:t>
            </a:r>
          </a:p>
          <a:p>
            <a:pPr marL="457200" indent="-228600">
              <a:buChar char="-"/>
            </a:pPr>
            <a:r>
              <a:rPr lang="en" sz="2800" dirty="0"/>
              <a:t>Everyone who has hearing difficulties have experienced a lot of troubles in living with normal people</a:t>
            </a:r>
          </a:p>
          <a:p>
            <a:pPr marL="228600" lvl="0" indent="0" algn="r">
              <a:buClr>
                <a:prstClr val="white"/>
              </a:buClr>
              <a:buNone/>
            </a:pPr>
            <a:r>
              <a:rPr lang="en-US" sz="1600" i="1" dirty="0">
                <a:solidFill>
                  <a:prstClr val="white"/>
                </a:solidFill>
              </a:rPr>
              <a:t>(source: http://gizmodo.com/5912623/being-deaf</a:t>
            </a:r>
            <a:r>
              <a:rPr lang="en-US" sz="1600" i="1" dirty="0" smtClean="0">
                <a:solidFill>
                  <a:prstClr val="white"/>
                </a:solidFill>
              </a:rPr>
              <a:t>)</a:t>
            </a:r>
            <a:endParaRPr lang="en-US" sz="1600" i="1" dirty="0">
              <a:solidFill>
                <a:prstClr val="white"/>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86044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3" name="Content Placeholder 2"/>
          <p:cNvSpPr>
            <a:spLocks noGrp="1"/>
          </p:cNvSpPr>
          <p:nvPr>
            <p:ph idx="1"/>
          </p:nvPr>
        </p:nvSpPr>
        <p:spPr>
          <a:xfrm>
            <a:off x="685800" y="1515820"/>
            <a:ext cx="10131425" cy="4732579"/>
          </a:xfrm>
        </p:spPr>
        <p:txBody>
          <a:bodyPr anchor="t">
            <a:normAutofit/>
          </a:bodyPr>
          <a:lstStyle/>
          <a:p>
            <a:pPr marL="0" indent="0">
              <a:buNone/>
            </a:pPr>
            <a:r>
              <a:rPr lang="en-US" sz="3000" b="1" dirty="0">
                <a:solidFill>
                  <a:srgbClr val="FFFF00"/>
                </a:solidFill>
              </a:rPr>
              <a:t>C</a:t>
            </a:r>
            <a:r>
              <a:rPr lang="en-US" sz="3000" b="1" dirty="0" smtClean="0">
                <a:solidFill>
                  <a:srgbClr val="FFFF00"/>
                </a:solidFill>
              </a:rPr>
              <a:t>aption creating algorithm (Main thread)</a:t>
            </a:r>
            <a:endParaRPr lang="en-US" sz="2800" dirty="0">
              <a:solidFill>
                <a:srgbClr val="FFFF00"/>
              </a:solidFill>
            </a:endParaRPr>
          </a:p>
          <a:p>
            <a:pPr marL="801688" indent="-449263">
              <a:buFont typeface="+mj-lt"/>
              <a:buAutoNum type="arabicPeriod"/>
            </a:pPr>
            <a:r>
              <a:rPr lang="en-US" sz="2800" dirty="0" smtClean="0"/>
              <a:t>Getting JSON response from sub-threads</a:t>
            </a:r>
          </a:p>
          <a:p>
            <a:pPr marL="801688" indent="-449263">
              <a:buFont typeface="+mj-lt"/>
              <a:buAutoNum type="arabicPeriod"/>
            </a:pPr>
            <a:r>
              <a:rPr lang="en-US" sz="2800" dirty="0" smtClean="0"/>
              <a:t>Reading a row in responses (interim results)</a:t>
            </a:r>
          </a:p>
          <a:p>
            <a:pPr marL="801688" indent="-449263">
              <a:buFont typeface="+mj-lt"/>
              <a:buAutoNum type="arabicPeriod"/>
            </a:pPr>
            <a:r>
              <a:rPr lang="en-US" sz="2800" dirty="0" smtClean="0"/>
              <a:t>Taking the first transcript from the row</a:t>
            </a:r>
          </a:p>
          <a:p>
            <a:pPr marL="801688" indent="-449263">
              <a:buFont typeface="+mj-lt"/>
              <a:buAutoNum type="arabicPeriod"/>
            </a:pPr>
            <a:r>
              <a:rPr lang="en-US" sz="2800" dirty="0" smtClean="0"/>
              <a:t>If the length of current caption &lt; the transcript</a:t>
            </a:r>
          </a:p>
          <a:p>
            <a:pPr marL="1258888" lvl="1" indent="-449263"/>
            <a:r>
              <a:rPr lang="en-US" sz="2400" dirty="0" smtClean="0"/>
              <a:t>Update the current caption with the </a:t>
            </a:r>
            <a:r>
              <a:rPr lang="en-US" sz="2400" dirty="0" smtClean="0"/>
              <a:t>transcript</a:t>
            </a:r>
            <a:endParaRPr lang="en-US" sz="2400" dirty="0" smtClean="0"/>
          </a:p>
          <a:p>
            <a:pPr marL="801688" indent="-449263">
              <a:buFont typeface="+mj-lt"/>
              <a:buAutoNum type="arabicPeriod"/>
            </a:pPr>
            <a:r>
              <a:rPr lang="en-US" sz="2800" dirty="0" smtClean="0"/>
              <a:t>Keep repeating step 2 to 4 until “final = true” is found </a:t>
            </a:r>
          </a:p>
          <a:p>
            <a:pPr marL="801688" indent="-449263">
              <a:buFont typeface="+mj-lt"/>
              <a:buAutoNum type="arabicPeriod"/>
            </a:pPr>
            <a:r>
              <a:rPr lang="en-US" sz="2800" dirty="0" smtClean="0"/>
              <a:t>Replace </a:t>
            </a:r>
            <a:r>
              <a:rPr lang="en-US" sz="2800" dirty="0" smtClean="0"/>
              <a:t>the whole caption with the final transcript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454200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Real-time speech recognition</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21</a:t>
            </a:fld>
            <a:endParaRPr lang="en-US" dirty="0"/>
          </a:p>
        </p:txBody>
      </p:sp>
      <p:pic>
        <p:nvPicPr>
          <p:cNvPr id="6" name="Picture 5"/>
          <p:cNvPicPr>
            <a:picLocks noChangeAspect="1"/>
          </p:cNvPicPr>
          <p:nvPr/>
        </p:nvPicPr>
        <p:blipFill>
          <a:blip r:embed="rId3"/>
          <a:stretch>
            <a:fillRect/>
          </a:stretch>
        </p:blipFill>
        <p:spPr>
          <a:xfrm>
            <a:off x="1381265" y="1692380"/>
            <a:ext cx="9429470" cy="4417801"/>
          </a:xfrm>
          <a:prstGeom prst="rect">
            <a:avLst/>
          </a:prstGeom>
        </p:spPr>
      </p:pic>
      <p:sp>
        <p:nvSpPr>
          <p:cNvPr id="7" name="Content Placeholder 2"/>
          <p:cNvSpPr>
            <a:spLocks noGrp="1"/>
          </p:cNvSpPr>
          <p:nvPr>
            <p:ph idx="1"/>
          </p:nvPr>
        </p:nvSpPr>
        <p:spPr>
          <a:xfrm>
            <a:off x="3459080" y="6177833"/>
            <a:ext cx="5273841" cy="448392"/>
          </a:xfrm>
        </p:spPr>
        <p:txBody>
          <a:bodyPr anchor="t">
            <a:noAutofit/>
          </a:bodyPr>
          <a:lstStyle/>
          <a:p>
            <a:pPr marL="0" indent="0" algn="ctr">
              <a:buNone/>
            </a:pPr>
            <a:r>
              <a:rPr lang="en" sz="2000" b="1" dirty="0" smtClean="0">
                <a:solidFill>
                  <a:srgbClr val="FFFF00"/>
                </a:solidFill>
              </a:rPr>
              <a:t>Real-time results from caption creating function</a:t>
            </a:r>
            <a:endParaRPr lang="en" sz="2000" b="1" dirty="0">
              <a:solidFill>
                <a:srgbClr val="FFFF00"/>
              </a:solidFill>
            </a:endParaRPr>
          </a:p>
        </p:txBody>
      </p:sp>
    </p:spTree>
    <p:extLst>
      <p:ext uri="{BB962C8B-B14F-4D97-AF65-F5344CB8AC3E}">
        <p14:creationId xmlns:p14="http://schemas.microsoft.com/office/powerpoint/2010/main" val="1274031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Graphic user interface</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Content Placeholder 2"/>
          <p:cNvSpPr>
            <a:spLocks noGrp="1"/>
          </p:cNvSpPr>
          <p:nvPr>
            <p:ph idx="1"/>
          </p:nvPr>
        </p:nvSpPr>
        <p:spPr>
          <a:xfrm>
            <a:off x="3459080" y="6177833"/>
            <a:ext cx="5273841" cy="448392"/>
          </a:xfrm>
        </p:spPr>
        <p:txBody>
          <a:bodyPr anchor="t">
            <a:noAutofit/>
          </a:bodyPr>
          <a:lstStyle/>
          <a:p>
            <a:pPr marL="0" indent="0" algn="ctr">
              <a:buNone/>
            </a:pPr>
            <a:r>
              <a:rPr lang="en-US" sz="2000" b="1" dirty="0">
                <a:solidFill>
                  <a:srgbClr val="FFFF00"/>
                </a:solidFill>
              </a:rPr>
              <a:t>Standby screen</a:t>
            </a:r>
            <a:endParaRPr lang="en" sz="2000" b="1" dirty="0">
              <a:solidFill>
                <a:srgbClr val="FFFF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3" y="1490693"/>
            <a:ext cx="8332694" cy="4687140"/>
          </a:xfrm>
          <a:prstGeom prst="rect">
            <a:avLst/>
          </a:prstGeom>
        </p:spPr>
      </p:pic>
    </p:spTree>
    <p:extLst>
      <p:ext uri="{BB962C8B-B14F-4D97-AF65-F5344CB8AC3E}">
        <p14:creationId xmlns:p14="http://schemas.microsoft.com/office/powerpoint/2010/main" val="3353087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Graphic user interface</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23</a:t>
            </a:fld>
            <a:endParaRPr lang="en-US" dirty="0"/>
          </a:p>
        </p:txBody>
      </p:sp>
      <p:sp>
        <p:nvSpPr>
          <p:cNvPr id="7" name="Content Placeholder 2"/>
          <p:cNvSpPr>
            <a:spLocks noGrp="1"/>
          </p:cNvSpPr>
          <p:nvPr>
            <p:ph idx="1"/>
          </p:nvPr>
        </p:nvSpPr>
        <p:spPr>
          <a:xfrm>
            <a:off x="2010779" y="6177833"/>
            <a:ext cx="8170442" cy="448392"/>
          </a:xfrm>
        </p:spPr>
        <p:txBody>
          <a:bodyPr anchor="t">
            <a:noAutofit/>
          </a:bodyPr>
          <a:lstStyle/>
          <a:p>
            <a:pPr marL="0" indent="0" algn="ctr">
              <a:buNone/>
            </a:pPr>
            <a:r>
              <a:rPr lang="en" sz="2000" b="1" dirty="0">
                <a:solidFill>
                  <a:srgbClr val="FFFF00"/>
                </a:solidFill>
              </a:rPr>
              <a:t>An uncompleted caption created from interim </a:t>
            </a:r>
            <a:r>
              <a:rPr lang="en" sz="2000" b="1" dirty="0" smtClean="0">
                <a:solidFill>
                  <a:srgbClr val="FFFF00"/>
                </a:solidFill>
              </a:rPr>
              <a:t>results</a:t>
            </a:r>
            <a:r>
              <a:rPr lang="en-US" sz="2000" b="1" dirty="0">
                <a:solidFill>
                  <a:srgbClr val="FFFF00"/>
                </a:solidFill>
              </a:rPr>
              <a:t> </a:t>
            </a:r>
            <a:r>
              <a:rPr lang="en-US" sz="2000" b="1" dirty="0" smtClean="0">
                <a:solidFill>
                  <a:srgbClr val="FFFF00"/>
                </a:solidFill>
              </a:rPr>
              <a:t>of the first sub-thread</a:t>
            </a:r>
            <a:endParaRPr lang="en" sz="2000" b="1" dirty="0">
              <a:solidFill>
                <a:srgbClr val="FFFF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3" y="1490693"/>
            <a:ext cx="8332694" cy="4687140"/>
          </a:xfrm>
          <a:prstGeom prst="rect">
            <a:avLst/>
          </a:prstGeom>
        </p:spPr>
      </p:pic>
    </p:spTree>
    <p:extLst>
      <p:ext uri="{BB962C8B-B14F-4D97-AF65-F5344CB8AC3E}">
        <p14:creationId xmlns:p14="http://schemas.microsoft.com/office/powerpoint/2010/main" val="387794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Graphic user interface</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24</a:t>
            </a:fld>
            <a:endParaRPr lang="en-US" dirty="0"/>
          </a:p>
        </p:txBody>
      </p:sp>
      <p:sp>
        <p:nvSpPr>
          <p:cNvPr id="7" name="Content Placeholder 2"/>
          <p:cNvSpPr>
            <a:spLocks noGrp="1"/>
          </p:cNvSpPr>
          <p:nvPr>
            <p:ph idx="1"/>
          </p:nvPr>
        </p:nvSpPr>
        <p:spPr>
          <a:xfrm>
            <a:off x="1993644" y="6177833"/>
            <a:ext cx="8204710" cy="448392"/>
          </a:xfrm>
        </p:spPr>
        <p:txBody>
          <a:bodyPr anchor="t">
            <a:noAutofit/>
          </a:bodyPr>
          <a:lstStyle/>
          <a:p>
            <a:pPr marL="0" indent="0" algn="ctr">
              <a:buNone/>
            </a:pPr>
            <a:r>
              <a:rPr lang="en" sz="2000" b="1" dirty="0" smtClean="0">
                <a:solidFill>
                  <a:srgbClr val="FFFF00"/>
                </a:solidFill>
              </a:rPr>
              <a:t>The caption is updated with newer interim results from a newer sub-thread</a:t>
            </a:r>
            <a:endParaRPr lang="en" sz="2000" b="1" dirty="0">
              <a:solidFill>
                <a:srgbClr val="FFFF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3" y="1490693"/>
            <a:ext cx="8332693" cy="4687140"/>
          </a:xfrm>
          <a:prstGeom prst="rect">
            <a:avLst/>
          </a:prstGeom>
        </p:spPr>
      </p:pic>
    </p:spTree>
    <p:extLst>
      <p:ext uri="{BB962C8B-B14F-4D97-AF65-F5344CB8AC3E}">
        <p14:creationId xmlns:p14="http://schemas.microsoft.com/office/powerpoint/2010/main" val="190737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Graphic user interface</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25</a:t>
            </a:fld>
            <a:endParaRPr lang="en-US" dirty="0"/>
          </a:p>
        </p:txBody>
      </p:sp>
      <p:sp>
        <p:nvSpPr>
          <p:cNvPr id="7" name="Content Placeholder 2"/>
          <p:cNvSpPr>
            <a:spLocks noGrp="1"/>
          </p:cNvSpPr>
          <p:nvPr>
            <p:ph idx="1"/>
          </p:nvPr>
        </p:nvSpPr>
        <p:spPr>
          <a:xfrm>
            <a:off x="2856851" y="6177833"/>
            <a:ext cx="6478296" cy="448392"/>
          </a:xfrm>
        </p:spPr>
        <p:txBody>
          <a:bodyPr anchor="t">
            <a:noAutofit/>
          </a:bodyPr>
          <a:lstStyle/>
          <a:p>
            <a:pPr marL="0" indent="0" algn="ctr">
              <a:buNone/>
            </a:pPr>
            <a:r>
              <a:rPr lang="en" sz="2000" b="1" dirty="0" smtClean="0">
                <a:solidFill>
                  <a:srgbClr val="FFFF00"/>
                </a:solidFill>
              </a:rPr>
              <a:t>The caption is finalized with the result from the final thread</a:t>
            </a:r>
            <a:endParaRPr lang="en" sz="2000" b="1" dirty="0">
              <a:solidFill>
                <a:srgbClr val="FFFF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653" y="1490693"/>
            <a:ext cx="8332693" cy="4687140"/>
          </a:xfrm>
          <a:prstGeom prst="rect">
            <a:avLst/>
          </a:prstGeom>
        </p:spPr>
      </p:pic>
    </p:spTree>
    <p:extLst>
      <p:ext uri="{BB962C8B-B14F-4D97-AF65-F5344CB8AC3E}">
        <p14:creationId xmlns:p14="http://schemas.microsoft.com/office/powerpoint/2010/main" val="1225752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5400" b="1" dirty="0" smtClean="0">
                <a:solidFill>
                  <a:srgbClr val="FFFF00"/>
                </a:solidFill>
              </a:rPr>
              <a:t>Experiment</a:t>
            </a:r>
            <a:endParaRPr lang="th-TH" sz="5400" b="1" dirty="0">
              <a:solidFill>
                <a:srgbClr val="FFFF00"/>
              </a:solidFill>
            </a:endParaRPr>
          </a:p>
        </p:txBody>
      </p:sp>
      <p:sp>
        <p:nvSpPr>
          <p:cNvPr id="3" name="Content Placeholder 2"/>
          <p:cNvSpPr>
            <a:spLocks noGrp="1"/>
          </p:cNvSpPr>
          <p:nvPr>
            <p:ph idx="1"/>
          </p:nvPr>
        </p:nvSpPr>
        <p:spPr>
          <a:xfrm>
            <a:off x="685801" y="1169893"/>
            <a:ext cx="10590912" cy="5456331"/>
          </a:xfrm>
        </p:spPr>
        <p:txBody>
          <a:bodyPr anchor="t">
            <a:normAutofit/>
          </a:bodyPr>
          <a:lstStyle/>
          <a:p>
            <a:pPr marL="228600" indent="0">
              <a:buNone/>
            </a:pPr>
            <a:r>
              <a:rPr lang="en-US" sz="3000" b="1" dirty="0">
                <a:solidFill>
                  <a:srgbClr val="FFFF00"/>
                </a:solidFill>
              </a:rPr>
              <a:t>We evaluated the system in three aspects</a:t>
            </a:r>
          </a:p>
          <a:p>
            <a:pPr marL="1143000" lvl="1" indent="-457200"/>
            <a:r>
              <a:rPr lang="en" sz="2200" dirty="0"/>
              <a:t>System performance</a:t>
            </a:r>
          </a:p>
          <a:p>
            <a:pPr marL="1143000" lvl="1" indent="-457200"/>
            <a:r>
              <a:rPr lang="en" sz="2200" dirty="0"/>
              <a:t>System effectiveness</a:t>
            </a:r>
          </a:p>
          <a:p>
            <a:pPr marL="1143000" lvl="1" indent="-457200"/>
            <a:r>
              <a:rPr lang="en" sz="2200" dirty="0"/>
              <a:t>System </a:t>
            </a:r>
            <a:r>
              <a:rPr lang="en" sz="2200" dirty="0" smtClean="0"/>
              <a:t>usability</a:t>
            </a:r>
          </a:p>
          <a:p>
            <a:pPr marL="228600" indent="0">
              <a:buNone/>
            </a:pPr>
            <a:r>
              <a:rPr lang="en-US" sz="3000" b="1" dirty="0" smtClean="0">
                <a:solidFill>
                  <a:srgbClr val="FFFF00"/>
                </a:solidFill>
              </a:rPr>
              <a:t>Experimental method</a:t>
            </a:r>
            <a:endParaRPr lang="th-TH" sz="3000" b="1" dirty="0" smtClean="0">
              <a:solidFill>
                <a:srgbClr val="FFFF00"/>
              </a:solidFill>
            </a:endParaRPr>
          </a:p>
          <a:p>
            <a:pPr marL="1028700" lvl="1" indent="-342900"/>
            <a:r>
              <a:rPr lang="en-US" sz="2200" dirty="0" smtClean="0"/>
              <a:t>Two datasets included two different topics of videos and quizzes are prepared</a:t>
            </a:r>
          </a:p>
          <a:p>
            <a:pPr marL="1028700" lvl="1" indent="-342900"/>
            <a:r>
              <a:rPr lang="en-US" sz="2200" dirty="0" smtClean="0"/>
              <a:t>22 physically complete non-native English speakers joined</a:t>
            </a:r>
          </a:p>
          <a:p>
            <a:pPr marL="1028700" lvl="1" indent="-342900"/>
            <a:r>
              <a:rPr lang="en-US" sz="2200" dirty="0" smtClean="0"/>
              <a:t>Controlled </a:t>
            </a:r>
            <a:r>
              <a:rPr lang="en-US" sz="2200" dirty="0" smtClean="0"/>
              <a:t>group (represents people with hearing difficulties)</a:t>
            </a:r>
            <a:endParaRPr lang="en-US" sz="2200" dirty="0" smtClean="0"/>
          </a:p>
          <a:p>
            <a:pPr marL="1485900" lvl="2" indent="-342900"/>
            <a:r>
              <a:rPr lang="en-US" sz="2000" dirty="0" smtClean="0"/>
              <a:t>Using the system, watching the mute video and answering the quiz</a:t>
            </a:r>
          </a:p>
          <a:p>
            <a:pPr marL="1028700" lvl="1" indent="-342900"/>
            <a:r>
              <a:rPr lang="en-US" sz="2200" dirty="0" smtClean="0"/>
              <a:t>Uncontrolled </a:t>
            </a:r>
            <a:r>
              <a:rPr lang="en-US" sz="2200" dirty="0" smtClean="0"/>
              <a:t>group (represents normal people)</a:t>
            </a:r>
            <a:endParaRPr lang="en-US" sz="2200" dirty="0" smtClean="0"/>
          </a:p>
          <a:p>
            <a:pPr marL="1485900" lvl="2" indent="-342900"/>
            <a:r>
              <a:rPr lang="en-US" sz="2000" dirty="0" smtClean="0"/>
              <a:t>Not using </a:t>
            </a:r>
            <a:r>
              <a:rPr lang="en-US" sz="2000" dirty="0"/>
              <a:t>the </a:t>
            </a:r>
            <a:r>
              <a:rPr lang="en-US" sz="2000" dirty="0" smtClean="0"/>
              <a:t>system, watching the unmute video and answering the quiz</a:t>
            </a:r>
          </a:p>
          <a:p>
            <a:pPr marL="1028700" lvl="1" indent="-342900"/>
            <a:endParaRPr lang="en" sz="2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242356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5400" b="1" dirty="0" smtClean="0">
                <a:solidFill>
                  <a:srgbClr val="FFFF00"/>
                </a:solidFill>
              </a:rPr>
              <a:t>Evaluation</a:t>
            </a:r>
            <a:endParaRPr lang="th-TH" sz="5400" b="1" dirty="0">
              <a:solidFill>
                <a:srgbClr val="FFFF00"/>
              </a:solidFill>
            </a:endParaRPr>
          </a:p>
        </p:txBody>
      </p:sp>
      <p:sp>
        <p:nvSpPr>
          <p:cNvPr id="3" name="Content Placeholder 2"/>
          <p:cNvSpPr>
            <a:spLocks noGrp="1"/>
          </p:cNvSpPr>
          <p:nvPr>
            <p:ph idx="1"/>
          </p:nvPr>
        </p:nvSpPr>
        <p:spPr>
          <a:xfrm>
            <a:off x="685801" y="1237130"/>
            <a:ext cx="10131425" cy="4526522"/>
          </a:xfrm>
        </p:spPr>
        <p:txBody>
          <a:bodyPr anchor="t">
            <a:normAutofit/>
          </a:bodyPr>
          <a:lstStyle/>
          <a:p>
            <a:pPr marL="228600" indent="0">
              <a:buNone/>
            </a:pPr>
            <a:r>
              <a:rPr lang="en-US" sz="3000" b="1" dirty="0" smtClean="0">
                <a:solidFill>
                  <a:srgbClr val="FFFF00"/>
                </a:solidFill>
              </a:rPr>
              <a:t>System performance</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5" name="Chart 4"/>
          <p:cNvGraphicFramePr/>
          <p:nvPr>
            <p:extLst>
              <p:ext uri="{D42A27DB-BD31-4B8C-83A1-F6EECF244321}">
                <p14:modId xmlns:p14="http://schemas.microsoft.com/office/powerpoint/2010/main" val="620654872"/>
              </p:ext>
            </p:extLst>
          </p:nvPr>
        </p:nvGraphicFramePr>
        <p:xfrm>
          <a:off x="1684985" y="1890712"/>
          <a:ext cx="8822031" cy="47355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7917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5400" b="1" dirty="0" smtClean="0">
                <a:solidFill>
                  <a:srgbClr val="FFFF00"/>
                </a:solidFill>
              </a:rPr>
              <a:t>Evaluation</a:t>
            </a:r>
            <a:endParaRPr lang="th-TH" sz="5400" b="1" dirty="0">
              <a:solidFill>
                <a:srgbClr val="FFFF00"/>
              </a:solidFill>
            </a:endParaRPr>
          </a:p>
        </p:txBody>
      </p:sp>
      <p:sp>
        <p:nvSpPr>
          <p:cNvPr id="3" name="Content Placeholder 2"/>
          <p:cNvSpPr>
            <a:spLocks noGrp="1"/>
          </p:cNvSpPr>
          <p:nvPr>
            <p:ph idx="1"/>
          </p:nvPr>
        </p:nvSpPr>
        <p:spPr>
          <a:xfrm>
            <a:off x="685801" y="1237130"/>
            <a:ext cx="10131425" cy="4526522"/>
          </a:xfrm>
        </p:spPr>
        <p:txBody>
          <a:bodyPr anchor="t">
            <a:normAutofit/>
          </a:bodyPr>
          <a:lstStyle/>
          <a:p>
            <a:pPr marL="228600" indent="0">
              <a:buNone/>
            </a:pPr>
            <a:r>
              <a:rPr lang="en-US" sz="3000" b="1" dirty="0" smtClean="0">
                <a:solidFill>
                  <a:srgbClr val="FFFF00"/>
                </a:solidFill>
              </a:rPr>
              <a:t>System performance</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28</a:t>
            </a:fld>
            <a:endParaRPr lang="en-US" dirty="0"/>
          </a:p>
        </p:txBody>
      </p:sp>
      <p:graphicFrame>
        <p:nvGraphicFramePr>
          <p:cNvPr id="6" name="Chart 5"/>
          <p:cNvGraphicFramePr/>
          <p:nvPr>
            <p:extLst>
              <p:ext uri="{D42A27DB-BD31-4B8C-83A1-F6EECF244321}">
                <p14:modId xmlns:p14="http://schemas.microsoft.com/office/powerpoint/2010/main" val="1046164769"/>
              </p:ext>
            </p:extLst>
          </p:nvPr>
        </p:nvGraphicFramePr>
        <p:xfrm>
          <a:off x="1615116" y="1882226"/>
          <a:ext cx="8961768" cy="4743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9716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5400" b="1" dirty="0" smtClean="0">
                <a:solidFill>
                  <a:srgbClr val="FFFF00"/>
                </a:solidFill>
              </a:rPr>
              <a:t>Evaluation</a:t>
            </a:r>
            <a:endParaRPr lang="th-TH" sz="5400" b="1" dirty="0">
              <a:solidFill>
                <a:srgbClr val="FFFF00"/>
              </a:solidFill>
            </a:endParaRPr>
          </a:p>
        </p:txBody>
      </p:sp>
      <p:sp>
        <p:nvSpPr>
          <p:cNvPr id="3" name="Content Placeholder 2"/>
          <p:cNvSpPr>
            <a:spLocks noGrp="1"/>
          </p:cNvSpPr>
          <p:nvPr>
            <p:ph idx="1"/>
          </p:nvPr>
        </p:nvSpPr>
        <p:spPr>
          <a:xfrm>
            <a:off x="685801" y="1237130"/>
            <a:ext cx="10131425" cy="4526522"/>
          </a:xfrm>
        </p:spPr>
        <p:txBody>
          <a:bodyPr anchor="t">
            <a:normAutofit/>
          </a:bodyPr>
          <a:lstStyle/>
          <a:p>
            <a:pPr marL="228600" indent="0">
              <a:buNone/>
            </a:pPr>
            <a:r>
              <a:rPr lang="en-US" sz="3000" b="1" dirty="0" smtClean="0">
                <a:solidFill>
                  <a:srgbClr val="FFFF00"/>
                </a:solidFill>
              </a:rPr>
              <a:t>System effectiveness</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71035716"/>
              </p:ext>
            </p:extLst>
          </p:nvPr>
        </p:nvGraphicFramePr>
        <p:xfrm>
          <a:off x="1184435" y="2228441"/>
          <a:ext cx="9823130" cy="3815716"/>
        </p:xfrm>
        <a:graphic>
          <a:graphicData uri="http://schemas.openxmlformats.org/drawingml/2006/table">
            <a:tbl>
              <a:tblPr firstRow="1" firstCol="1" bandRow="1">
                <a:tableStyleId>{9DCAF9ED-07DC-4A11-8D7F-57B35C25682E}</a:tableStyleId>
              </a:tblPr>
              <a:tblGrid>
                <a:gridCol w="1897521"/>
                <a:gridCol w="2323441"/>
                <a:gridCol w="1989694"/>
                <a:gridCol w="1806237"/>
                <a:gridCol w="1806237"/>
              </a:tblGrid>
              <a:tr h="991097">
                <a:tc>
                  <a:txBody>
                    <a:bodyPr/>
                    <a:lstStyle/>
                    <a:p>
                      <a:pPr algn="ctr">
                        <a:lnSpc>
                          <a:spcPct val="107000"/>
                        </a:lnSpc>
                        <a:spcAft>
                          <a:spcPts val="0"/>
                        </a:spcAft>
                      </a:pPr>
                      <a:r>
                        <a:rPr lang="en-US" sz="2100" dirty="0">
                          <a:effectLst/>
                        </a:rPr>
                        <a:t> </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endParaRPr lang="en-US" sz="2100" dirty="0" smtClean="0">
                        <a:effectLst/>
                      </a:endParaRPr>
                    </a:p>
                    <a:p>
                      <a:pPr algn="ctr">
                        <a:lnSpc>
                          <a:spcPct val="107000"/>
                        </a:lnSpc>
                        <a:spcAft>
                          <a:spcPts val="0"/>
                        </a:spcAft>
                      </a:pPr>
                      <a:r>
                        <a:rPr lang="en-US" sz="2100" dirty="0" smtClean="0">
                          <a:effectLst/>
                        </a:rPr>
                        <a:t>Uncontrolled Group</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endParaRPr lang="en-US" sz="2100" dirty="0" smtClean="0">
                        <a:effectLst/>
                      </a:endParaRPr>
                    </a:p>
                    <a:p>
                      <a:pPr algn="ctr">
                        <a:lnSpc>
                          <a:spcPct val="107000"/>
                        </a:lnSpc>
                        <a:spcAft>
                          <a:spcPts val="0"/>
                        </a:spcAft>
                      </a:pPr>
                      <a:r>
                        <a:rPr lang="en-US" sz="2100" dirty="0" smtClean="0">
                          <a:effectLst/>
                        </a:rPr>
                        <a:t>Controlled</a:t>
                      </a:r>
                      <a:r>
                        <a:rPr lang="en-US" sz="2100" baseline="0" dirty="0" smtClean="0">
                          <a:effectLst/>
                        </a:rPr>
                        <a:t> Group</a:t>
                      </a:r>
                      <a:endParaRPr lang="en-US" sz="1900" dirty="0">
                        <a:solidFill>
                          <a:schemeClr val="bg1"/>
                        </a:solidFill>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endParaRPr lang="en-US" sz="2100" dirty="0" smtClean="0">
                        <a:effectLst/>
                      </a:endParaRPr>
                    </a:p>
                    <a:p>
                      <a:pPr algn="ctr">
                        <a:lnSpc>
                          <a:spcPct val="107000"/>
                        </a:lnSpc>
                        <a:spcAft>
                          <a:spcPts val="0"/>
                        </a:spcAft>
                      </a:pPr>
                      <a:r>
                        <a:rPr lang="en-US" sz="2100" dirty="0" smtClean="0">
                          <a:effectLst/>
                        </a:rPr>
                        <a:t>Difference</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endParaRPr lang="en-US" sz="1900" dirty="0" smtClean="0">
                        <a:effectLst/>
                        <a:latin typeface="Calibri" panose="020F0502020204030204" pitchFamily="34" charset="0"/>
                        <a:ea typeface="MS Mincho" panose="02020609040205080304" pitchFamily="49" charset="-128"/>
                        <a:cs typeface="Cordia New" panose="020B0304020202020204" pitchFamily="34" charset="-34"/>
                      </a:endParaRPr>
                    </a:p>
                    <a:p>
                      <a:pPr marL="0" marR="0" lvl="0" indent="0" algn="ctr" defTabSz="457200" rtl="0" eaLnBrk="1" fontAlgn="auto" latinLnBrk="0" hangingPunct="1">
                        <a:lnSpc>
                          <a:spcPct val="107000"/>
                        </a:lnSpc>
                        <a:spcBef>
                          <a:spcPts val="0"/>
                        </a:spcBef>
                        <a:spcAft>
                          <a:spcPts val="0"/>
                        </a:spcAft>
                        <a:buClrTx/>
                        <a:buSzTx/>
                        <a:buFontTx/>
                        <a:buNone/>
                        <a:tabLst/>
                        <a:defRPr/>
                      </a:pPr>
                      <a:r>
                        <a:rPr lang="en-US" sz="2100" dirty="0" smtClean="0">
                          <a:effectLst/>
                          <a:latin typeface="Calibri" panose="020F0502020204030204" pitchFamily="34" charset="0"/>
                          <a:ea typeface="MS Mincho" panose="02020609040205080304" pitchFamily="49" charset="-128"/>
                          <a:cs typeface="Cordia New" panose="020B0304020202020204" pitchFamily="34" charset="-34"/>
                        </a:rPr>
                        <a:t>P-value </a:t>
                      </a:r>
                    </a:p>
                    <a:p>
                      <a:pPr marL="0" marR="0" lvl="0" indent="0" algn="ctr" defTabSz="457200" rtl="0" eaLnBrk="1" fontAlgn="auto" latinLnBrk="0" hangingPunct="1">
                        <a:lnSpc>
                          <a:spcPct val="107000"/>
                        </a:lnSpc>
                        <a:spcBef>
                          <a:spcPts val="0"/>
                        </a:spcBef>
                        <a:spcAft>
                          <a:spcPts val="0"/>
                        </a:spcAft>
                        <a:buClrTx/>
                        <a:buSzTx/>
                        <a:buFontTx/>
                        <a:buNone/>
                        <a:tabLst/>
                        <a:defRPr/>
                      </a:pPr>
                      <a:r>
                        <a:rPr lang="en-US" sz="2100" dirty="0" smtClean="0">
                          <a:effectLst/>
                          <a:latin typeface="Calibri" panose="020F0502020204030204" pitchFamily="34" charset="0"/>
                          <a:ea typeface="MS Mincho" panose="02020609040205080304" pitchFamily="49" charset="-128"/>
                          <a:cs typeface="Cordia New" panose="020B0304020202020204" pitchFamily="34" charset="-34"/>
                        </a:rPr>
                        <a:t>(t-test)</a:t>
                      </a:r>
                    </a:p>
                  </a:txBody>
                  <a:tcPr marL="117668" marR="117668" marT="0" marB="0"/>
                </a:tc>
              </a:tr>
              <a:tr h="656764">
                <a:tc>
                  <a:txBody>
                    <a:bodyPr/>
                    <a:lstStyle/>
                    <a:p>
                      <a:pPr algn="ctr">
                        <a:lnSpc>
                          <a:spcPct val="107000"/>
                        </a:lnSpc>
                        <a:spcAft>
                          <a:spcPts val="0"/>
                        </a:spcAft>
                      </a:pPr>
                      <a:r>
                        <a:rPr lang="en-US" sz="2100" dirty="0">
                          <a:effectLst/>
                        </a:rPr>
                        <a:t>Average level of understanding</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a:effectLst/>
                        </a:rPr>
                        <a:t>4.86 (81</a:t>
                      </a:r>
                      <a:r>
                        <a:rPr lang="en-US" sz="2100" dirty="0" smtClean="0">
                          <a:effectLst/>
                        </a:rPr>
                        <a:t>%) out of 6</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smtClean="0">
                          <a:effectLst/>
                        </a:rPr>
                        <a:t>4.14 (69%) out</a:t>
                      </a:r>
                      <a:r>
                        <a:rPr lang="en-US" sz="2100" baseline="0" dirty="0" smtClean="0">
                          <a:effectLst/>
                        </a:rPr>
                        <a:t> of 6</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a:effectLst/>
                        </a:rPr>
                        <a:t>0.45 </a:t>
                      </a:r>
                      <a:r>
                        <a:rPr lang="en-US" sz="2100" dirty="0" smtClean="0">
                          <a:effectLst/>
                        </a:rPr>
                        <a:t>points (12</a:t>
                      </a:r>
                      <a:r>
                        <a:rPr lang="en-US" sz="2100" dirty="0" smtClean="0">
                          <a:effectLst/>
                        </a:rPr>
                        <a:t>% </a:t>
                      </a:r>
                      <a:r>
                        <a:rPr lang="en-US" sz="2100" dirty="0">
                          <a:effectLst/>
                        </a:rPr>
                        <a:t>lower)</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1900" dirty="0" smtClean="0">
                          <a:effectLst/>
                          <a:latin typeface="Calibri" panose="020F0502020204030204" pitchFamily="34" charset="0"/>
                          <a:ea typeface="MS Mincho" panose="02020609040205080304" pitchFamily="49" charset="-128"/>
                          <a:cs typeface="Cordia New" panose="020B0304020202020204" pitchFamily="34" charset="-34"/>
                        </a:rPr>
                        <a:t>0.0559 </a:t>
                      </a:r>
                    </a:p>
                    <a:p>
                      <a:pPr algn="ctr">
                        <a:lnSpc>
                          <a:spcPct val="107000"/>
                        </a:lnSpc>
                        <a:spcAft>
                          <a:spcPts val="0"/>
                        </a:spcAft>
                      </a:pPr>
                      <a:r>
                        <a:rPr lang="en-US" sz="1900" dirty="0" smtClean="0">
                          <a:effectLst/>
                          <a:latin typeface="Calibri" panose="020F0502020204030204" pitchFamily="34" charset="0"/>
                          <a:ea typeface="MS Mincho" panose="02020609040205080304" pitchFamily="49" charset="-128"/>
                          <a:cs typeface="Cordia New" panose="020B0304020202020204" pitchFamily="34" charset="-34"/>
                        </a:rPr>
                        <a:t>(not quite statistically significant)</a:t>
                      </a:r>
                    </a:p>
                    <a:p>
                      <a:pPr algn="ctr">
                        <a:lnSpc>
                          <a:spcPct val="107000"/>
                        </a:lnSpc>
                        <a:spcAft>
                          <a:spcPts val="0"/>
                        </a:spcAft>
                      </a:pP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r>
              <a:tr h="656764">
                <a:tc>
                  <a:txBody>
                    <a:bodyPr/>
                    <a:lstStyle/>
                    <a:p>
                      <a:pPr algn="ctr">
                        <a:lnSpc>
                          <a:spcPct val="107000"/>
                        </a:lnSpc>
                        <a:spcAft>
                          <a:spcPts val="0"/>
                        </a:spcAft>
                      </a:pPr>
                      <a:r>
                        <a:rPr lang="en-US" sz="2100" dirty="0">
                          <a:effectLst/>
                        </a:rPr>
                        <a:t>Average time used</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a:effectLst/>
                        </a:rPr>
                        <a:t>119.41 seconds</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a:effectLst/>
                        </a:rPr>
                        <a:t>143.27 seconds</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2100" dirty="0">
                          <a:effectLst/>
                        </a:rPr>
                        <a:t>23.86 seconds (19.98% slower)</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c>
                  <a:txBody>
                    <a:bodyPr/>
                    <a:lstStyle/>
                    <a:p>
                      <a:pPr algn="ctr">
                        <a:lnSpc>
                          <a:spcPct val="107000"/>
                        </a:lnSpc>
                        <a:spcAft>
                          <a:spcPts val="0"/>
                        </a:spcAft>
                      </a:pPr>
                      <a:r>
                        <a:rPr lang="en-US" sz="1900" dirty="0" smtClean="0">
                          <a:effectLst/>
                          <a:latin typeface="Calibri" panose="020F0502020204030204" pitchFamily="34" charset="0"/>
                          <a:ea typeface="MS Mincho" panose="02020609040205080304" pitchFamily="49" charset="-128"/>
                          <a:cs typeface="Cordia New" panose="020B0304020202020204" pitchFamily="34" charset="-34"/>
                        </a:rPr>
                        <a:t>0.0194</a:t>
                      </a:r>
                    </a:p>
                    <a:p>
                      <a:pPr algn="ctr">
                        <a:lnSpc>
                          <a:spcPct val="107000"/>
                        </a:lnSpc>
                        <a:spcAft>
                          <a:spcPts val="0"/>
                        </a:spcAft>
                      </a:pPr>
                      <a:r>
                        <a:rPr lang="en-US" sz="1900" dirty="0" smtClean="0">
                          <a:effectLst/>
                          <a:latin typeface="Calibri" panose="020F0502020204030204" pitchFamily="34" charset="0"/>
                          <a:ea typeface="MS Mincho" panose="02020609040205080304" pitchFamily="49" charset="-128"/>
                          <a:cs typeface="Cordia New" panose="020B0304020202020204" pitchFamily="34" charset="-34"/>
                        </a:rPr>
                        <a:t>(statistically significant)</a:t>
                      </a:r>
                    </a:p>
                    <a:p>
                      <a:pPr algn="ctr">
                        <a:lnSpc>
                          <a:spcPct val="107000"/>
                        </a:lnSpc>
                        <a:spcAft>
                          <a:spcPts val="0"/>
                        </a:spcAft>
                      </a:pP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17668" marR="117668" marT="0" marB="0"/>
                </a:tc>
              </a:tr>
            </a:tbl>
          </a:graphicData>
        </a:graphic>
      </p:graphicFrame>
    </p:spTree>
    <p:extLst>
      <p:ext uri="{BB962C8B-B14F-4D97-AF65-F5344CB8AC3E}">
        <p14:creationId xmlns:p14="http://schemas.microsoft.com/office/powerpoint/2010/main" val="8913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Previous researches</a:t>
            </a:r>
            <a:endParaRPr lang="th-TH" sz="5400" b="1" dirty="0">
              <a:solidFill>
                <a:srgbClr val="FFFF00"/>
              </a:solidFill>
            </a:endParaRPr>
          </a:p>
        </p:txBody>
      </p:sp>
      <p:sp>
        <p:nvSpPr>
          <p:cNvPr id="3" name="Content Placeholder 2"/>
          <p:cNvSpPr>
            <a:spLocks noGrp="1"/>
          </p:cNvSpPr>
          <p:nvPr>
            <p:ph idx="1"/>
          </p:nvPr>
        </p:nvSpPr>
        <p:spPr>
          <a:xfrm>
            <a:off x="685801" y="1768580"/>
            <a:ext cx="10131425" cy="4101995"/>
          </a:xfrm>
        </p:spPr>
        <p:txBody>
          <a:bodyPr>
            <a:normAutofit/>
          </a:bodyPr>
          <a:lstStyle/>
          <a:p>
            <a:pPr marL="457200" indent="-228600">
              <a:buFont typeface="Arial"/>
              <a:buChar char="-"/>
            </a:pPr>
            <a:r>
              <a:rPr lang="en-US" sz="2800" dirty="0"/>
              <a:t>Wald, M., &amp; Bain, K. (2007, July). </a:t>
            </a:r>
            <a:r>
              <a:rPr lang="en-US" sz="2800" b="1" dirty="0">
                <a:solidFill>
                  <a:srgbClr val="FFFF00"/>
                </a:solidFill>
              </a:rPr>
              <a:t>Enhancing the usability of real-time speech recognition captioning through </a:t>
            </a:r>
            <a:r>
              <a:rPr lang="en-US" sz="2800" b="1" dirty="0" err="1">
                <a:solidFill>
                  <a:srgbClr val="FFFF00"/>
                </a:solidFill>
              </a:rPr>
              <a:t>personalised</a:t>
            </a:r>
            <a:r>
              <a:rPr lang="en-US" sz="2800" b="1" dirty="0">
                <a:solidFill>
                  <a:srgbClr val="FFFF00"/>
                </a:solidFill>
              </a:rPr>
              <a:t> displays and real-time multiple speaker editing and annotation</a:t>
            </a:r>
            <a:r>
              <a:rPr lang="en-US" sz="2800" dirty="0"/>
              <a:t>. In International Conference on Universal Access in Human-Computer Interaction (pp. 446-452). Springer Berlin Heidelberg</a:t>
            </a:r>
            <a:r>
              <a:rPr lang="en-US" sz="2800" dirty="0" smtClean="0"/>
              <a:t>.</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20875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r>
              <a:rPr lang="en-US" sz="5400" b="1" dirty="0" smtClean="0">
                <a:solidFill>
                  <a:srgbClr val="FFFF00"/>
                </a:solidFill>
              </a:rPr>
              <a:t>Evaluation</a:t>
            </a:r>
            <a:endParaRPr lang="th-TH" sz="5400" b="1" dirty="0">
              <a:solidFill>
                <a:srgbClr val="FFFF00"/>
              </a:solidFill>
            </a:endParaRPr>
          </a:p>
        </p:txBody>
      </p:sp>
      <p:sp>
        <p:nvSpPr>
          <p:cNvPr id="3" name="Content Placeholder 2"/>
          <p:cNvSpPr>
            <a:spLocks noGrp="1"/>
          </p:cNvSpPr>
          <p:nvPr>
            <p:ph idx="1"/>
          </p:nvPr>
        </p:nvSpPr>
        <p:spPr>
          <a:xfrm>
            <a:off x="685801" y="1237130"/>
            <a:ext cx="10131425" cy="4526522"/>
          </a:xfrm>
        </p:spPr>
        <p:txBody>
          <a:bodyPr anchor="t">
            <a:normAutofit/>
          </a:bodyPr>
          <a:lstStyle/>
          <a:p>
            <a:pPr marL="228600" indent="0">
              <a:buNone/>
            </a:pPr>
            <a:r>
              <a:rPr lang="en-US" sz="3000" b="1" dirty="0" smtClean="0">
                <a:solidFill>
                  <a:srgbClr val="FFFF00"/>
                </a:solidFill>
              </a:rPr>
              <a:t>System usability</a:t>
            </a: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32763000"/>
              </p:ext>
            </p:extLst>
          </p:nvPr>
        </p:nvGraphicFramePr>
        <p:xfrm>
          <a:off x="1066771" y="2129929"/>
          <a:ext cx="10058459" cy="3475070"/>
        </p:xfrm>
        <a:graphic>
          <a:graphicData uri="http://schemas.openxmlformats.org/drawingml/2006/table">
            <a:tbl>
              <a:tblPr firstRow="1" firstCol="1" bandRow="1">
                <a:tableStyleId>{9DCAF9ED-07DC-4A11-8D7F-57B35C25682E}</a:tableStyleId>
              </a:tblPr>
              <a:tblGrid>
                <a:gridCol w="3352448"/>
                <a:gridCol w="3352448"/>
                <a:gridCol w="3353563"/>
              </a:tblGrid>
              <a:tr h="347507">
                <a:tc>
                  <a:txBody>
                    <a:bodyPr/>
                    <a:lstStyle/>
                    <a:p>
                      <a:pPr algn="ctr">
                        <a:lnSpc>
                          <a:spcPct val="107000"/>
                        </a:lnSpc>
                        <a:spcAft>
                          <a:spcPts val="0"/>
                        </a:spcAft>
                      </a:pPr>
                      <a:r>
                        <a:rPr lang="en-US" sz="2100" dirty="0">
                          <a:effectLst/>
                        </a:rPr>
                        <a:t>Question</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dirty="0">
                          <a:effectLst/>
                        </a:rPr>
                        <a:t>Average score</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dirty="0">
                          <a:effectLst/>
                        </a:rPr>
                        <a:t>Standard Deviation</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System satisfaction</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3.27</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1.08</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Eyewear comfortableness</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2.68</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1.09</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Font size appropriateness</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3.86</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1.17</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Font color appropriateness</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4.05</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1.33</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Font place appropriateness</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3.77</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1.19</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Caption delay</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dirty="0" smtClean="0">
                          <a:effectLst/>
                        </a:rPr>
                        <a:t>3.36*</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1.05</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Caption lasting time</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2.82</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1.18</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Caption changing speed</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2.36</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a:effectLst/>
                        </a:rPr>
                        <a:t>1.05</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r h="347507">
                <a:tc>
                  <a:txBody>
                    <a:bodyPr/>
                    <a:lstStyle/>
                    <a:p>
                      <a:pPr algn="ctr">
                        <a:lnSpc>
                          <a:spcPct val="107000"/>
                        </a:lnSpc>
                        <a:spcAft>
                          <a:spcPts val="0"/>
                        </a:spcAft>
                      </a:pPr>
                      <a:r>
                        <a:rPr lang="en-US" sz="2100">
                          <a:effectLst/>
                        </a:rPr>
                        <a:t>Caption understandability</a:t>
                      </a:r>
                      <a:endParaRPr lang="en-US" sz="190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dirty="0">
                          <a:effectLst/>
                        </a:rPr>
                        <a:t>3.14</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c>
                  <a:txBody>
                    <a:bodyPr/>
                    <a:lstStyle/>
                    <a:p>
                      <a:pPr algn="ctr">
                        <a:lnSpc>
                          <a:spcPct val="107000"/>
                        </a:lnSpc>
                        <a:spcAft>
                          <a:spcPts val="0"/>
                        </a:spcAft>
                      </a:pPr>
                      <a:r>
                        <a:rPr lang="en-US" sz="2100" dirty="0">
                          <a:effectLst/>
                        </a:rPr>
                        <a:t>1.13</a:t>
                      </a:r>
                      <a:endParaRPr lang="en-US" sz="1900" dirty="0">
                        <a:effectLst/>
                        <a:latin typeface="Calibri" panose="020F0502020204030204" pitchFamily="34" charset="0"/>
                        <a:ea typeface="MS Mincho" panose="02020609040205080304" pitchFamily="49" charset="-128"/>
                        <a:cs typeface="Cordia New" panose="020B0304020202020204" pitchFamily="34" charset="-34"/>
                      </a:endParaRPr>
                    </a:p>
                  </a:txBody>
                  <a:tcPr marL="120487" marR="120487" marT="0" marB="0" anchor="b"/>
                </a:tc>
              </a:tr>
            </a:tbl>
          </a:graphicData>
        </a:graphic>
      </p:graphicFrame>
      <p:sp>
        <p:nvSpPr>
          <p:cNvPr id="7" name="Content Placeholder 2"/>
          <p:cNvSpPr txBox="1">
            <a:spLocks/>
          </p:cNvSpPr>
          <p:nvPr/>
        </p:nvSpPr>
        <p:spPr>
          <a:xfrm>
            <a:off x="1066771" y="5654957"/>
            <a:ext cx="8170442" cy="782355"/>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 b="1" dirty="0" smtClean="0">
                <a:solidFill>
                  <a:srgbClr val="FFFF00"/>
                </a:solidFill>
              </a:rPr>
              <a:t>5 means the best, 1 means the worst</a:t>
            </a:r>
          </a:p>
          <a:p>
            <a:pPr marL="0" indent="0">
              <a:buFont typeface="Arial"/>
              <a:buNone/>
            </a:pPr>
            <a:r>
              <a:rPr lang="en" sz="2000" b="1" dirty="0" smtClean="0">
                <a:solidFill>
                  <a:schemeClr val="bg1"/>
                </a:solidFill>
              </a:rPr>
              <a:t>*</a:t>
            </a:r>
            <a:r>
              <a:rPr lang="en" b="1" dirty="0" smtClean="0">
                <a:solidFill>
                  <a:srgbClr val="FFFF00"/>
                </a:solidFill>
              </a:rPr>
              <a:t> 1 means slightly deley, 5 means extreamly delay</a:t>
            </a:r>
            <a:endParaRPr lang="en" b="1" dirty="0">
              <a:solidFill>
                <a:srgbClr val="FFFF00"/>
              </a:solidFill>
            </a:endParaRPr>
          </a:p>
        </p:txBody>
      </p:sp>
    </p:spTree>
    <p:extLst>
      <p:ext uri="{BB962C8B-B14F-4D97-AF65-F5344CB8AC3E}">
        <p14:creationId xmlns:p14="http://schemas.microsoft.com/office/powerpoint/2010/main" val="3544697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Conclusion</a:t>
            </a:r>
            <a:endParaRPr lang="th-TH" sz="5400" b="1" dirty="0">
              <a:solidFill>
                <a:srgbClr val="FFFF00"/>
              </a:solidFill>
            </a:endParaRPr>
          </a:p>
        </p:txBody>
      </p:sp>
      <p:sp>
        <p:nvSpPr>
          <p:cNvPr id="3" name="Content Placeholder 2"/>
          <p:cNvSpPr>
            <a:spLocks noGrp="1"/>
          </p:cNvSpPr>
          <p:nvPr>
            <p:ph idx="1"/>
          </p:nvPr>
        </p:nvSpPr>
        <p:spPr>
          <a:xfrm>
            <a:off x="685800" y="1515820"/>
            <a:ext cx="10131425" cy="4925321"/>
          </a:xfrm>
        </p:spPr>
        <p:txBody>
          <a:bodyPr anchor="t">
            <a:normAutofit fontScale="92500" lnSpcReduction="10000"/>
          </a:bodyPr>
          <a:lstStyle/>
          <a:p>
            <a:r>
              <a:rPr lang="en-US" sz="2800" dirty="0" smtClean="0"/>
              <a:t>The </a:t>
            </a:r>
            <a:r>
              <a:rPr lang="en-US" sz="2800" dirty="0" smtClean="0"/>
              <a:t>system achieves better accuracy of speech recognition </a:t>
            </a:r>
            <a:r>
              <a:rPr lang="en-US" sz="2800" dirty="0" smtClean="0"/>
              <a:t>without </a:t>
            </a:r>
            <a:r>
              <a:rPr lang="en-US" sz="2800" dirty="0" smtClean="0"/>
              <a:t>needs </a:t>
            </a:r>
            <a:r>
              <a:rPr lang="en-US" sz="2800" dirty="0" smtClean="0"/>
              <a:t>of speaker’s voice training process</a:t>
            </a:r>
          </a:p>
          <a:p>
            <a:r>
              <a:rPr lang="en-US" sz="2800" dirty="0" smtClean="0"/>
              <a:t>No more caption editing by human effort is </a:t>
            </a:r>
            <a:r>
              <a:rPr lang="en-US" sz="2800" dirty="0" smtClean="0"/>
              <a:t>needed</a:t>
            </a:r>
          </a:p>
          <a:p>
            <a:r>
              <a:rPr lang="en-US" sz="2800" dirty="0"/>
              <a:t>Multithreaded programming is used to </a:t>
            </a:r>
            <a:r>
              <a:rPr lang="en-US" sz="2800" dirty="0" smtClean="0"/>
              <a:t>make Google </a:t>
            </a:r>
            <a:r>
              <a:rPr lang="en-US" sz="2800" dirty="0"/>
              <a:t>speech recognition works in real-time</a:t>
            </a:r>
            <a:endParaRPr lang="en-US" sz="2800" dirty="0" smtClean="0"/>
          </a:p>
          <a:p>
            <a:r>
              <a:rPr lang="en-US" sz="2800" dirty="0" smtClean="0"/>
              <a:t>The system accomplishes in helping people with </a:t>
            </a:r>
            <a:r>
              <a:rPr lang="en-US" sz="2800" dirty="0" smtClean="0"/>
              <a:t>hearing difficulties </a:t>
            </a:r>
            <a:r>
              <a:rPr lang="en-US" sz="2800" dirty="0" smtClean="0"/>
              <a:t>to be able to understand contents of a situation easier and faster</a:t>
            </a:r>
          </a:p>
          <a:p>
            <a:r>
              <a:rPr lang="en-US" sz="2800" dirty="0" smtClean="0"/>
              <a:t>The system aids people with hearing difficulties to achieve </a:t>
            </a:r>
            <a:r>
              <a:rPr lang="en-US" sz="2800" dirty="0"/>
              <a:t>slightly inferior level of </a:t>
            </a:r>
            <a:r>
              <a:rPr lang="en-US" sz="2800" dirty="0" smtClean="0"/>
              <a:t>comprehensibility compared to normal people</a:t>
            </a:r>
          </a:p>
          <a:p>
            <a:r>
              <a:rPr lang="en-US" sz="2800" dirty="0" smtClean="0"/>
              <a:t>However, the system delay and caption changing speed are stil</a:t>
            </a:r>
            <a:r>
              <a:rPr lang="en-US" sz="2800" dirty="0" smtClean="0"/>
              <a:t>l unsatisfactory by the users</a:t>
            </a:r>
            <a:endParaRPr lang="en-US" sz="2800"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912619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future works</a:t>
            </a:r>
            <a:endParaRPr lang="th-TH" sz="5400" b="1" dirty="0">
              <a:solidFill>
                <a:srgbClr val="FFFF00"/>
              </a:solidFill>
            </a:endParaRPr>
          </a:p>
        </p:txBody>
      </p:sp>
      <p:sp>
        <p:nvSpPr>
          <p:cNvPr id="3" name="Content Placeholder 2"/>
          <p:cNvSpPr>
            <a:spLocks noGrp="1"/>
          </p:cNvSpPr>
          <p:nvPr>
            <p:ph idx="1"/>
          </p:nvPr>
        </p:nvSpPr>
        <p:spPr>
          <a:xfrm>
            <a:off x="685800" y="1515820"/>
            <a:ext cx="10131425" cy="4732579"/>
          </a:xfrm>
        </p:spPr>
        <p:txBody>
          <a:bodyPr anchor="t">
            <a:normAutofit/>
          </a:bodyPr>
          <a:lstStyle/>
          <a:p>
            <a:pPr marL="538163" lvl="1"/>
            <a:r>
              <a:rPr lang="en-US" sz="3200" dirty="0" smtClean="0"/>
              <a:t>Multilingual support</a:t>
            </a:r>
          </a:p>
          <a:p>
            <a:pPr marL="538163" lvl="1"/>
            <a:r>
              <a:rPr lang="en-US" sz="3200" dirty="0"/>
              <a:t>Automatic </a:t>
            </a:r>
            <a:r>
              <a:rPr lang="en-US" sz="3200" dirty="0" smtClean="0"/>
              <a:t>translation</a:t>
            </a:r>
          </a:p>
          <a:p>
            <a:pPr marL="538163" lvl="1"/>
            <a:r>
              <a:rPr lang="en-US" sz="3200" dirty="0"/>
              <a:t>Wireless microphone </a:t>
            </a:r>
            <a:r>
              <a:rPr lang="en-US" sz="3200" dirty="0" smtClean="0"/>
              <a:t>support</a:t>
            </a:r>
          </a:p>
          <a:p>
            <a:pPr marL="538163" lvl="1"/>
            <a:r>
              <a:rPr lang="en-US" sz="3200" dirty="0"/>
              <a:t>Bi-directional streaming </a:t>
            </a:r>
            <a:r>
              <a:rPr lang="en-US" sz="3200" dirty="0" smtClean="0"/>
              <a:t>support</a:t>
            </a:r>
          </a:p>
          <a:p>
            <a:pPr marL="538163" lvl="1"/>
            <a:r>
              <a:rPr lang="en-US" sz="3200" dirty="0"/>
              <a:t>Individual </a:t>
            </a:r>
            <a:r>
              <a:rPr lang="en-US" sz="3200" dirty="0" smtClean="0"/>
              <a:t>settings</a:t>
            </a:r>
          </a:p>
          <a:p>
            <a:pPr marL="538163" lvl="1"/>
            <a:r>
              <a:rPr lang="en-US" sz="3200" dirty="0"/>
              <a:t>M</a:t>
            </a:r>
            <a:r>
              <a:rPr lang="en-US" sz="3200" dirty="0" smtClean="0"/>
              <a:t>ultiple </a:t>
            </a:r>
            <a:r>
              <a:rPr lang="en-US" sz="3200" dirty="0"/>
              <a:t>speakers </a:t>
            </a:r>
            <a:r>
              <a:rPr lang="en-US" sz="3200" dirty="0" smtClean="0"/>
              <a:t>support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244851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33</a:t>
            </a:fld>
            <a:endParaRPr lang="en-US" dirty="0"/>
          </a:p>
        </p:txBody>
      </p:sp>
      <p:pic>
        <p:nvPicPr>
          <p:cNvPr id="6" name="Picture 5" descr="https://qph.ec.quoracdn.net/main-qimg-7f8e0d80145060baa5029c7e24696a90?convert_to_webp=tru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925" y="991676"/>
            <a:ext cx="10344151" cy="4874648"/>
          </a:xfrm>
          <a:prstGeom prst="rect">
            <a:avLst/>
          </a:prstGeom>
          <a:noFill/>
          <a:ln>
            <a:noFill/>
          </a:ln>
        </p:spPr>
      </p:pic>
    </p:spTree>
    <p:extLst>
      <p:ext uri="{BB962C8B-B14F-4D97-AF65-F5344CB8AC3E}">
        <p14:creationId xmlns:p14="http://schemas.microsoft.com/office/powerpoint/2010/main" val="3068119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Research purpose</a:t>
            </a:r>
            <a:endParaRPr lang="th-TH" sz="5400" b="1" dirty="0">
              <a:solidFill>
                <a:srgbClr val="FFFF00"/>
              </a:solidFill>
            </a:endParaRPr>
          </a:p>
        </p:txBody>
      </p:sp>
      <p:sp>
        <p:nvSpPr>
          <p:cNvPr id="3" name="Content Placeholder 2"/>
          <p:cNvSpPr>
            <a:spLocks noGrp="1"/>
          </p:cNvSpPr>
          <p:nvPr>
            <p:ph idx="1"/>
          </p:nvPr>
        </p:nvSpPr>
        <p:spPr>
          <a:xfrm>
            <a:off x="685801" y="1297933"/>
            <a:ext cx="10131425" cy="4479820"/>
          </a:xfrm>
        </p:spPr>
        <p:txBody>
          <a:bodyPr>
            <a:noAutofit/>
          </a:bodyPr>
          <a:lstStyle/>
          <a:p>
            <a:pPr marL="228600" indent="0">
              <a:buNone/>
            </a:pPr>
            <a:r>
              <a:rPr lang="en-US" sz="2800" dirty="0" smtClean="0"/>
              <a:t>Creating </a:t>
            </a:r>
            <a:r>
              <a:rPr lang="en-US" sz="2800" dirty="0"/>
              <a:t>a </a:t>
            </a:r>
            <a:r>
              <a:rPr lang="en-US" sz="2800" dirty="0">
                <a:solidFill>
                  <a:srgbClr val="FFFF00"/>
                </a:solidFill>
              </a:rPr>
              <a:t>real-time speech recognition system</a:t>
            </a:r>
            <a:r>
              <a:rPr lang="en-US" sz="2800" dirty="0"/>
              <a:t> </a:t>
            </a:r>
            <a:r>
              <a:rPr lang="en-US" sz="2800" dirty="0" smtClean="0"/>
              <a:t>to </a:t>
            </a:r>
            <a:r>
              <a:rPr lang="en-US" sz="2800" dirty="0" smtClean="0">
                <a:solidFill>
                  <a:srgbClr val="FFFF00"/>
                </a:solidFill>
              </a:rPr>
              <a:t>stream </a:t>
            </a:r>
            <a:r>
              <a:rPr lang="en-US" sz="2800" dirty="0" smtClean="0">
                <a:solidFill>
                  <a:srgbClr val="FFFF00"/>
                </a:solidFill>
              </a:rPr>
              <a:t>captions </a:t>
            </a:r>
            <a:r>
              <a:rPr lang="en-US" sz="2800" dirty="0" smtClean="0">
                <a:solidFill>
                  <a:srgbClr val="FFFF00"/>
                </a:solidFill>
              </a:rPr>
              <a:t>to smart </a:t>
            </a:r>
            <a:r>
              <a:rPr lang="en-US" sz="2800" dirty="0" smtClean="0">
                <a:solidFill>
                  <a:srgbClr val="FFFF00"/>
                </a:solidFill>
              </a:rPr>
              <a:t>glasses </a:t>
            </a:r>
            <a:r>
              <a:rPr lang="en-US" sz="2800" dirty="0" smtClean="0"/>
              <a:t>in real time </a:t>
            </a:r>
            <a:r>
              <a:rPr lang="en-US" sz="2800" dirty="0"/>
              <a:t>for </a:t>
            </a:r>
            <a:r>
              <a:rPr lang="en-US" sz="2800" dirty="0">
                <a:solidFill>
                  <a:srgbClr val="FFFF00"/>
                </a:solidFill>
              </a:rPr>
              <a:t>people with hearing </a:t>
            </a:r>
            <a:r>
              <a:rPr lang="en-US" sz="2800" dirty="0" smtClean="0">
                <a:solidFill>
                  <a:srgbClr val="FFFF00"/>
                </a:solidFill>
              </a:rPr>
              <a:t>difficulties</a:t>
            </a:r>
            <a:r>
              <a:rPr lang="en-US" sz="2800" dirty="0" smtClean="0"/>
              <a:t> with following goals:</a:t>
            </a:r>
            <a:endParaRPr lang="en" sz="2400" dirty="0" smtClean="0"/>
          </a:p>
          <a:p>
            <a:pPr marL="712788" indent="-342900">
              <a:tabLst>
                <a:tab pos="712788" algn="l"/>
              </a:tabLst>
            </a:pPr>
            <a:r>
              <a:rPr lang="en" sz="2400" dirty="0" smtClean="0">
                <a:solidFill>
                  <a:srgbClr val="FFFF00"/>
                </a:solidFill>
              </a:rPr>
              <a:t>Captions</a:t>
            </a:r>
            <a:r>
              <a:rPr lang="en" sz="2400" dirty="0" smtClean="0"/>
              <a:t> have </a:t>
            </a:r>
            <a:r>
              <a:rPr lang="en" sz="2400" dirty="0" smtClean="0">
                <a:solidFill>
                  <a:srgbClr val="FFFF00"/>
                </a:solidFill>
              </a:rPr>
              <a:t>acceptable levels of accuracy and delay </a:t>
            </a:r>
            <a:r>
              <a:rPr lang="en" sz="2400" dirty="0" smtClean="0"/>
              <a:t>in situations where only one person speaks at a time </a:t>
            </a:r>
          </a:p>
          <a:p>
            <a:pPr marL="712788" indent="-342900">
              <a:tabLst>
                <a:tab pos="712788" algn="l"/>
              </a:tabLst>
            </a:pPr>
            <a:r>
              <a:rPr lang="en" sz="2400" dirty="0" smtClean="0">
                <a:solidFill>
                  <a:srgbClr val="FFFF00"/>
                </a:solidFill>
              </a:rPr>
              <a:t>No voice training profiles</a:t>
            </a:r>
            <a:r>
              <a:rPr lang="en" sz="2400" dirty="0" smtClean="0"/>
              <a:t> and </a:t>
            </a:r>
            <a:r>
              <a:rPr lang="en" sz="2400" dirty="0" smtClean="0">
                <a:solidFill>
                  <a:srgbClr val="FFFF00"/>
                </a:solidFill>
              </a:rPr>
              <a:t>captions correction by human are needed</a:t>
            </a:r>
          </a:p>
          <a:p>
            <a:pPr marL="712788" indent="-342900">
              <a:tabLst>
                <a:tab pos="712788" algn="l"/>
              </a:tabLst>
            </a:pPr>
            <a:r>
              <a:rPr lang="en" sz="2400" dirty="0" smtClean="0">
                <a:solidFill>
                  <a:srgbClr val="FFFF00"/>
                </a:solidFill>
              </a:rPr>
              <a:t>With helps from the system, people </a:t>
            </a:r>
            <a:r>
              <a:rPr lang="en" sz="2400" dirty="0" smtClean="0">
                <a:solidFill>
                  <a:srgbClr val="FFFF00"/>
                </a:solidFill>
              </a:rPr>
              <a:t>with hearing difficulties </a:t>
            </a:r>
            <a:r>
              <a:rPr lang="en" sz="2400" dirty="0" smtClean="0">
                <a:solidFill>
                  <a:srgbClr val="FFFF00"/>
                </a:solidFill>
              </a:rPr>
              <a:t>can achieve</a:t>
            </a:r>
            <a:r>
              <a:rPr lang="en" sz="2400" dirty="0" smtClean="0"/>
              <a:t> </a:t>
            </a:r>
            <a:r>
              <a:rPr lang="en" sz="2400" dirty="0" smtClean="0"/>
              <a:t>certain level of </a:t>
            </a:r>
            <a:r>
              <a:rPr lang="en" sz="2400" dirty="0" smtClean="0">
                <a:solidFill>
                  <a:srgbClr val="FFFF00"/>
                </a:solidFill>
              </a:rPr>
              <a:t>understandability </a:t>
            </a:r>
            <a:r>
              <a:rPr lang="en-US" sz="2400" dirty="0" smtClean="0">
                <a:solidFill>
                  <a:srgbClr val="FFFF00"/>
                </a:solidFill>
              </a:rPr>
              <a:t>in the same level or</a:t>
            </a:r>
            <a:r>
              <a:rPr lang="en" sz="2400" dirty="0" smtClean="0">
                <a:solidFill>
                  <a:srgbClr val="FFFF00"/>
                </a:solidFill>
              </a:rPr>
              <a:t> </a:t>
            </a:r>
            <a:r>
              <a:rPr lang="en" sz="2400" dirty="0" smtClean="0">
                <a:solidFill>
                  <a:srgbClr val="FFFF00"/>
                </a:solidFill>
              </a:rPr>
              <a:t>slightly less than normal people within accetable delay</a:t>
            </a:r>
            <a:endParaRPr lang="en" sz="2400"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47103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US" sz="5400" b="1" dirty="0" smtClean="0">
                <a:solidFill>
                  <a:srgbClr val="FFFF00"/>
                </a:solidFill>
              </a:rPr>
              <a:t>System Design</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grpSp>
        <p:nvGrpSpPr>
          <p:cNvPr id="7" name="Group 6"/>
          <p:cNvGrpSpPr/>
          <p:nvPr/>
        </p:nvGrpSpPr>
        <p:grpSpPr>
          <a:xfrm>
            <a:off x="1781375" y="1489461"/>
            <a:ext cx="8629251" cy="5136764"/>
            <a:chOff x="622051" y="0"/>
            <a:chExt cx="12226646" cy="7278197"/>
          </a:xfrm>
        </p:grpSpPr>
        <p:sp>
          <p:nvSpPr>
            <p:cNvPr id="8" name="TextBox 7"/>
            <p:cNvSpPr txBox="1"/>
            <p:nvPr/>
          </p:nvSpPr>
          <p:spPr>
            <a:xfrm>
              <a:off x="1600986" y="2024772"/>
              <a:ext cx="1671654" cy="654126"/>
            </a:xfrm>
            <a:prstGeom prst="rect">
              <a:avLst/>
            </a:prstGeom>
            <a:noFill/>
          </p:spPr>
          <p:txBody>
            <a:bodyPr wrap="none" rtlCol="0">
              <a:spAutoFit/>
            </a:bodyPr>
            <a:lstStyle/>
            <a:p>
              <a:pPr algn="ctr"/>
              <a:r>
                <a:rPr lang="en-US" sz="2400" dirty="0" smtClean="0">
                  <a:solidFill>
                    <a:srgbClr val="FFFF00"/>
                  </a:solidFill>
                </a:rPr>
                <a:t>Speaker</a:t>
              </a:r>
              <a:endParaRPr lang="th-TH" sz="2400" dirty="0">
                <a:solidFill>
                  <a:srgbClr val="FFFF00"/>
                </a:solidFill>
              </a:endParaRPr>
            </a:p>
          </p:txBody>
        </p:sp>
        <p:grpSp>
          <p:nvGrpSpPr>
            <p:cNvPr id="9" name="Group 8"/>
            <p:cNvGrpSpPr/>
            <p:nvPr/>
          </p:nvGrpSpPr>
          <p:grpSpPr>
            <a:xfrm>
              <a:off x="622051" y="0"/>
              <a:ext cx="12226646" cy="7278197"/>
              <a:chOff x="622051" y="0"/>
              <a:chExt cx="12226646" cy="7278197"/>
            </a:xfrm>
          </p:grpSpPr>
          <p:pic>
            <p:nvPicPr>
              <p:cNvPr id="10" name="Picture 2" descr="https://img.clipartfest.com/dd35b417983658637f6eca62fdc46b58_business-person-clip-art-person-clipart-free_456-59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1245" y="0"/>
                <a:ext cx="1511134" cy="197176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www.clker.com/cliparts/9/8/8/9/12205468841917707763yyycatch_people_biz_-_male_blue_4.svg.h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0052" y="4154905"/>
                <a:ext cx="1388823" cy="1833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s-media-cache-ak0.pinimg.com/564x/f0/b5/18/f0b5186e53ad2583488199419d1032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3196" y="1920970"/>
                <a:ext cx="3178341" cy="238375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Elbow Connector 12"/>
              <p:cNvCxnSpPr>
                <a:stCxn id="12" idx="2"/>
                <a:endCxn id="11" idx="3"/>
              </p:cNvCxnSpPr>
              <p:nvPr/>
            </p:nvCxnSpPr>
            <p:spPr>
              <a:xfrm rot="5400000">
                <a:off x="5712160" y="1881442"/>
                <a:ext cx="766923" cy="5613492"/>
              </a:xfrm>
              <a:prstGeom prst="bentConnector2">
                <a:avLst/>
              </a:prstGeom>
              <a:ln w="63500">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a:stCxn id="10" idx="3"/>
                <a:endCxn id="12" idx="0"/>
              </p:cNvCxnSpPr>
              <p:nvPr/>
            </p:nvCxnSpPr>
            <p:spPr>
              <a:xfrm>
                <a:off x="3192379" y="985883"/>
                <a:ext cx="5709988" cy="935087"/>
              </a:xfrm>
              <a:prstGeom prst="bentConnector2">
                <a:avLst/>
              </a:prstGeom>
              <a:ln w="63500">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622051" y="6100771"/>
                <a:ext cx="4119429" cy="1177426"/>
              </a:xfrm>
              <a:prstGeom prst="rect">
                <a:avLst/>
              </a:prstGeom>
              <a:noFill/>
            </p:spPr>
            <p:txBody>
              <a:bodyPr wrap="square" rtlCol="0">
                <a:spAutoFit/>
              </a:bodyPr>
              <a:lstStyle/>
              <a:p>
                <a:pPr algn="ctr"/>
                <a:r>
                  <a:rPr lang="en-US" sz="2400" dirty="0" smtClean="0">
                    <a:solidFill>
                      <a:srgbClr val="FFFF00"/>
                    </a:solidFill>
                  </a:rPr>
                  <a:t>People with hearing difficulties</a:t>
                </a:r>
                <a:endParaRPr lang="th-TH" sz="2400" dirty="0">
                  <a:solidFill>
                    <a:srgbClr val="FFFF00"/>
                  </a:solidFill>
                </a:endParaRPr>
              </a:p>
            </p:txBody>
          </p:sp>
          <p:sp>
            <p:nvSpPr>
              <p:cNvPr id="16" name="TextBox 15"/>
              <p:cNvSpPr txBox="1"/>
              <p:nvPr/>
            </p:nvSpPr>
            <p:spPr>
              <a:xfrm>
                <a:off x="10600868" y="2819693"/>
                <a:ext cx="2247829" cy="654126"/>
              </a:xfrm>
              <a:prstGeom prst="rect">
                <a:avLst/>
              </a:prstGeom>
              <a:noFill/>
            </p:spPr>
            <p:txBody>
              <a:bodyPr wrap="none" rtlCol="0">
                <a:spAutoFit/>
              </a:bodyPr>
              <a:lstStyle/>
              <a:p>
                <a:pPr algn="ctr"/>
                <a:r>
                  <a:rPr lang="en-US" sz="2400" dirty="0" smtClean="0">
                    <a:solidFill>
                      <a:srgbClr val="FFFF00"/>
                    </a:solidFill>
                  </a:rPr>
                  <a:t>The system</a:t>
                </a:r>
                <a:endParaRPr lang="th-TH" sz="2400" dirty="0">
                  <a:solidFill>
                    <a:srgbClr val="FFFF00"/>
                  </a:solidFill>
                </a:endParaRPr>
              </a:p>
            </p:txBody>
          </p:sp>
          <p:sp>
            <p:nvSpPr>
              <p:cNvPr id="17" name="TextBox 16"/>
              <p:cNvSpPr txBox="1"/>
              <p:nvPr/>
            </p:nvSpPr>
            <p:spPr>
              <a:xfrm>
                <a:off x="5082992" y="360071"/>
                <a:ext cx="1928761" cy="654126"/>
              </a:xfrm>
              <a:prstGeom prst="rect">
                <a:avLst/>
              </a:prstGeom>
              <a:noFill/>
            </p:spPr>
            <p:txBody>
              <a:bodyPr wrap="none" rtlCol="0">
                <a:spAutoFit/>
              </a:bodyPr>
              <a:lstStyle/>
              <a:p>
                <a:pPr algn="ctr"/>
                <a:r>
                  <a:rPr lang="en-US" sz="2400" dirty="0" smtClean="0">
                    <a:solidFill>
                      <a:srgbClr val="FFFF00"/>
                    </a:solidFill>
                  </a:rPr>
                  <a:t>Speeches</a:t>
                </a:r>
                <a:endParaRPr lang="th-TH" sz="2400" dirty="0">
                  <a:solidFill>
                    <a:srgbClr val="FFFF00"/>
                  </a:solidFill>
                </a:endParaRPr>
              </a:p>
            </p:txBody>
          </p:sp>
          <p:sp>
            <p:nvSpPr>
              <p:cNvPr id="18" name="TextBox 17"/>
              <p:cNvSpPr txBox="1"/>
              <p:nvPr/>
            </p:nvSpPr>
            <p:spPr>
              <a:xfrm>
                <a:off x="5193518" y="5202960"/>
                <a:ext cx="1804206" cy="654126"/>
              </a:xfrm>
              <a:prstGeom prst="rect">
                <a:avLst/>
              </a:prstGeom>
              <a:noFill/>
            </p:spPr>
            <p:txBody>
              <a:bodyPr wrap="none" rtlCol="0">
                <a:spAutoFit/>
              </a:bodyPr>
              <a:lstStyle/>
              <a:p>
                <a:pPr algn="ctr"/>
                <a:r>
                  <a:rPr lang="en-US" sz="2400" dirty="0" smtClean="0">
                    <a:solidFill>
                      <a:srgbClr val="FFFF00"/>
                    </a:solidFill>
                  </a:rPr>
                  <a:t>Captions</a:t>
                </a:r>
                <a:endParaRPr lang="th-TH" sz="2400" dirty="0">
                  <a:solidFill>
                    <a:srgbClr val="FFFF00"/>
                  </a:solidFill>
                </a:endParaRPr>
              </a:p>
            </p:txBody>
          </p:sp>
          <p:pic>
            <p:nvPicPr>
              <p:cNvPr id="19" name="Picture 12" descr="https://cdn1.iconfinder.com/data/icons/devices-vol-1/354/googleGlass_Glass_Spaces_GoogleSmartGlass_Google_SmartGlass-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30870" y="4304726"/>
                <a:ext cx="1101795" cy="110179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513367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flipV="1">
            <a:off x="6360459" y="2549689"/>
            <a:ext cx="0" cy="1274580"/>
          </a:xfrm>
          <a:prstGeom prst="straightConnector1">
            <a:avLst/>
          </a:prstGeom>
          <a:ln w="635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1" y="236113"/>
            <a:ext cx="10131425" cy="1456267"/>
          </a:xfrm>
        </p:spPr>
        <p:txBody>
          <a:bodyPr>
            <a:normAutofit/>
          </a:bodyPr>
          <a:lstStyle/>
          <a:p>
            <a:r>
              <a:rPr lang="en" sz="5400" b="1" dirty="0" smtClean="0">
                <a:solidFill>
                  <a:srgbClr val="FFFF00"/>
                </a:solidFill>
              </a:rPr>
              <a:t>SYSTEM ARCHITECTURE</a:t>
            </a:r>
            <a:endParaRPr lang="th-TH" sz="5400" b="1" dirty="0">
              <a:solidFill>
                <a:srgbClr val="FFFF00"/>
              </a:solidFill>
            </a:endParaRPr>
          </a:p>
        </p:txBody>
      </p:sp>
      <p:sp>
        <p:nvSpPr>
          <p:cNvPr id="4" name="Slide Number Placeholder 3"/>
          <p:cNvSpPr>
            <a:spLocks noGrp="1"/>
          </p:cNvSpPr>
          <p:nvPr>
            <p:ph type="sldNum" sz="quarter" idx="12"/>
          </p:nvPr>
        </p:nvSpPr>
        <p:spPr>
          <a:xfrm>
            <a:off x="10266060" y="6160945"/>
            <a:ext cx="551167" cy="377825"/>
          </a:xfrm>
        </p:spPr>
        <p:txBody>
          <a:bodyPr/>
          <a:lstStyle/>
          <a:p>
            <a:fld id="{D57F1E4F-1CFF-5643-939E-217C01CDF565}" type="slidenum">
              <a:rPr lang="en-US" smtClean="0"/>
              <a:pPr/>
              <a:t>6</a:t>
            </a:fld>
            <a:endParaRPr lang="en-US" dirty="0"/>
          </a:p>
        </p:txBody>
      </p:sp>
      <p:grpSp>
        <p:nvGrpSpPr>
          <p:cNvPr id="3" name="Group 2"/>
          <p:cNvGrpSpPr/>
          <p:nvPr/>
        </p:nvGrpSpPr>
        <p:grpSpPr>
          <a:xfrm>
            <a:off x="855898" y="1461547"/>
            <a:ext cx="10605996" cy="5279441"/>
            <a:chOff x="1271404" y="1461547"/>
            <a:chExt cx="10605996" cy="5279441"/>
          </a:xfrm>
        </p:grpSpPr>
        <p:cxnSp>
          <p:nvCxnSpPr>
            <p:cNvPr id="12" name="Straight Arrow Connector 11"/>
            <p:cNvCxnSpPr>
              <a:stCxn id="1026" idx="2"/>
              <a:endCxn id="1030" idx="0"/>
            </p:cNvCxnSpPr>
            <p:nvPr/>
          </p:nvCxnSpPr>
          <p:spPr>
            <a:xfrm>
              <a:off x="10438612" y="3110187"/>
              <a:ext cx="0" cy="83033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9" idx="3"/>
              <a:endCxn id="7" idx="1"/>
            </p:cNvCxnSpPr>
            <p:nvPr/>
          </p:nvCxnSpPr>
          <p:spPr>
            <a:xfrm>
              <a:off x="3125590" y="4737951"/>
              <a:ext cx="1657413" cy="1"/>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 name="Shape 165"/>
            <p:cNvPicPr preferRelativeResize="0"/>
            <p:nvPr/>
          </p:nvPicPr>
          <p:blipFill>
            <a:blip r:embed="rId3">
              <a:alphaModFix/>
            </a:blip>
            <a:stretch>
              <a:fillRect/>
            </a:stretch>
          </p:blipFill>
          <p:spPr>
            <a:xfrm>
              <a:off x="4783003" y="3824269"/>
              <a:ext cx="2625995" cy="1827365"/>
            </a:xfrm>
            <a:prstGeom prst="rect">
              <a:avLst/>
            </a:prstGeom>
            <a:noFill/>
            <a:ln>
              <a:noFill/>
            </a:ln>
          </p:spPr>
        </p:pic>
        <p:pic>
          <p:nvPicPr>
            <p:cNvPr id="1030" name="Picture 6" descr="http://www.epson.jp/products/moverio/bt200/images/index/ph_visu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5174" y="3940520"/>
              <a:ext cx="2606876" cy="160849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379003" y="3940520"/>
              <a:ext cx="1081825" cy="830997"/>
            </a:xfrm>
            <a:prstGeom prst="rect">
              <a:avLst/>
            </a:prstGeom>
            <a:noFill/>
          </p:spPr>
          <p:txBody>
            <a:bodyPr wrap="square" rtlCol="0">
              <a:spAutoFit/>
            </a:bodyPr>
            <a:lstStyle/>
            <a:p>
              <a:pPr algn="ctr"/>
              <a:r>
                <a:rPr lang="en-US" sz="2400" b="1" dirty="0" smtClean="0">
                  <a:solidFill>
                    <a:srgbClr val="FFFF00"/>
                  </a:solidFill>
                </a:rPr>
                <a:t>Audio Data</a:t>
              </a:r>
              <a:endParaRPr lang="th-TH" sz="2400" b="1" dirty="0">
                <a:solidFill>
                  <a:srgbClr val="FFFF00"/>
                </a:solidFill>
              </a:endParaRPr>
            </a:p>
          </p:txBody>
        </p:sp>
        <p:sp>
          <p:nvSpPr>
            <p:cNvPr id="25" name="TextBox 24"/>
            <p:cNvSpPr txBox="1"/>
            <p:nvPr/>
          </p:nvSpPr>
          <p:spPr>
            <a:xfrm>
              <a:off x="4783004" y="5632992"/>
              <a:ext cx="2625994" cy="1107996"/>
            </a:xfrm>
            <a:prstGeom prst="rect">
              <a:avLst/>
            </a:prstGeom>
            <a:noFill/>
          </p:spPr>
          <p:txBody>
            <a:bodyPr wrap="square" rtlCol="0">
              <a:spAutoFit/>
            </a:bodyPr>
            <a:lstStyle/>
            <a:p>
              <a:pPr algn="ctr"/>
              <a:r>
                <a:rPr lang="it-IT" sz="2400" b="1" dirty="0">
                  <a:solidFill>
                    <a:srgbClr val="FFFF00"/>
                  </a:solidFill>
                </a:rPr>
                <a:t>Raspberry PI 2 Model </a:t>
              </a:r>
              <a:r>
                <a:rPr lang="it-IT" sz="2400" b="1" dirty="0" smtClean="0">
                  <a:solidFill>
                    <a:srgbClr val="FFFF00"/>
                  </a:solidFill>
                </a:rPr>
                <a:t>B </a:t>
              </a:r>
            </a:p>
            <a:p>
              <a:pPr algn="ctr"/>
              <a:r>
                <a:rPr lang="it-IT" b="1" dirty="0" smtClean="0">
                  <a:solidFill>
                    <a:srgbClr val="FFFF00"/>
                  </a:solidFill>
                </a:rPr>
                <a:t>(with USB WiFi adapter)</a:t>
              </a:r>
              <a:endParaRPr lang="th-TH" b="1" dirty="0">
                <a:solidFill>
                  <a:srgbClr val="FFFF00"/>
                </a:solidFill>
              </a:endParaRPr>
            </a:p>
          </p:txBody>
        </p:sp>
        <p:sp>
          <p:nvSpPr>
            <p:cNvPr id="27" name="TextBox 26"/>
            <p:cNvSpPr txBox="1"/>
            <p:nvPr/>
          </p:nvSpPr>
          <p:spPr>
            <a:xfrm>
              <a:off x="9125615" y="5632992"/>
              <a:ext cx="2625994" cy="461665"/>
            </a:xfrm>
            <a:prstGeom prst="rect">
              <a:avLst/>
            </a:prstGeom>
            <a:noFill/>
          </p:spPr>
          <p:txBody>
            <a:bodyPr wrap="square" rtlCol="0">
              <a:spAutoFit/>
            </a:bodyPr>
            <a:lstStyle/>
            <a:p>
              <a:pPr algn="ctr"/>
              <a:r>
                <a:rPr lang="it-IT" sz="2400" b="1" dirty="0" smtClean="0">
                  <a:solidFill>
                    <a:srgbClr val="FFFF00"/>
                  </a:solidFill>
                </a:rPr>
                <a:t>EPSON BT-200</a:t>
              </a:r>
              <a:endParaRPr lang="th-TH" sz="2400" b="1" dirty="0">
                <a:solidFill>
                  <a:srgbClr val="FFFF00"/>
                </a:solidFill>
              </a:endParaRPr>
            </a:p>
          </p:txBody>
        </p:sp>
        <p:sp>
          <p:nvSpPr>
            <p:cNvPr id="28" name="TextBox 27"/>
            <p:cNvSpPr txBox="1"/>
            <p:nvPr/>
          </p:nvSpPr>
          <p:spPr>
            <a:xfrm>
              <a:off x="10438612" y="3254738"/>
              <a:ext cx="1438788" cy="461665"/>
            </a:xfrm>
            <a:prstGeom prst="rect">
              <a:avLst/>
            </a:prstGeom>
            <a:noFill/>
          </p:spPr>
          <p:txBody>
            <a:bodyPr wrap="square" rtlCol="0">
              <a:spAutoFit/>
            </a:bodyPr>
            <a:lstStyle/>
            <a:p>
              <a:pPr algn="ctr"/>
              <a:r>
                <a:rPr lang="en-US" sz="2400" b="1" dirty="0" smtClean="0">
                  <a:solidFill>
                    <a:srgbClr val="FFFF00"/>
                  </a:solidFill>
                </a:rPr>
                <a:t>Captions</a:t>
              </a:r>
              <a:endParaRPr lang="th-TH" sz="2400" b="1" dirty="0">
                <a:solidFill>
                  <a:srgbClr val="FFFF00"/>
                </a:solidFill>
              </a:endParaRPr>
            </a:p>
          </p:txBody>
        </p:sp>
        <p:pic>
          <p:nvPicPr>
            <p:cNvPr id="1026" name="Picture 2" descr="https://image.winudf.com/3/05eff2d60bdd35/screen-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0374" y="2001537"/>
              <a:ext cx="1536476" cy="110865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endCxn id="1026" idx="1"/>
            </p:cNvCxnSpPr>
            <p:nvPr/>
          </p:nvCxnSpPr>
          <p:spPr>
            <a:xfrm>
              <a:off x="6775965" y="2555862"/>
              <a:ext cx="2894409" cy="0"/>
            </a:xfrm>
            <a:prstGeom prst="straightConnector1">
              <a:avLst/>
            </a:prstGeom>
            <a:ln w="635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125615" y="1461547"/>
              <a:ext cx="2625994" cy="461665"/>
            </a:xfrm>
            <a:prstGeom prst="rect">
              <a:avLst/>
            </a:prstGeom>
            <a:noFill/>
          </p:spPr>
          <p:txBody>
            <a:bodyPr wrap="square" rtlCol="0">
              <a:spAutoFit/>
            </a:bodyPr>
            <a:lstStyle/>
            <a:p>
              <a:pPr algn="ctr"/>
              <a:r>
                <a:rPr lang="it-IT" sz="2400" b="1" dirty="0" smtClean="0">
                  <a:solidFill>
                    <a:srgbClr val="FFFF00"/>
                  </a:solidFill>
                </a:rPr>
                <a:t>Network</a:t>
              </a:r>
              <a:endParaRPr lang="th-TH" sz="2400" b="1" dirty="0">
                <a:solidFill>
                  <a:srgbClr val="FFFF00"/>
                </a:solidFill>
              </a:endParaRPr>
            </a:p>
          </p:txBody>
        </p:sp>
        <p:pic>
          <p:nvPicPr>
            <p:cNvPr id="35" name="Picture 4" descr="https://cloud.google.com/images/products/speech/speech-api-le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272" y="2028912"/>
              <a:ext cx="1821196" cy="1041553"/>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flipV="1">
              <a:off x="4980637" y="3080050"/>
              <a:ext cx="0" cy="657617"/>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30906" y="3110187"/>
              <a:ext cx="8177" cy="677933"/>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125519" y="1556212"/>
              <a:ext cx="2625994" cy="400110"/>
            </a:xfrm>
            <a:prstGeom prst="rect">
              <a:avLst/>
            </a:prstGeom>
            <a:noFill/>
          </p:spPr>
          <p:txBody>
            <a:bodyPr wrap="square" rtlCol="0">
              <a:spAutoFit/>
            </a:bodyPr>
            <a:lstStyle/>
            <a:p>
              <a:pPr algn="ctr"/>
              <a:r>
                <a:rPr lang="it-IT" sz="2000" b="1" dirty="0" smtClean="0">
                  <a:solidFill>
                    <a:srgbClr val="FFFF00"/>
                  </a:solidFill>
                </a:rPr>
                <a:t>Google Speech API</a:t>
              </a:r>
              <a:endParaRPr lang="th-TH" sz="2000" b="1" dirty="0">
                <a:solidFill>
                  <a:srgbClr val="FFFF00"/>
                </a:solidFill>
              </a:endParaRPr>
            </a:p>
          </p:txBody>
        </p:sp>
        <p:sp>
          <p:nvSpPr>
            <p:cNvPr id="51" name="TextBox 50"/>
            <p:cNvSpPr txBox="1"/>
            <p:nvPr/>
          </p:nvSpPr>
          <p:spPr>
            <a:xfrm>
              <a:off x="5277690" y="3206030"/>
              <a:ext cx="1475217" cy="461665"/>
            </a:xfrm>
            <a:prstGeom prst="rect">
              <a:avLst/>
            </a:prstGeom>
            <a:noFill/>
          </p:spPr>
          <p:txBody>
            <a:bodyPr wrap="square" rtlCol="0">
              <a:spAutoFit/>
            </a:bodyPr>
            <a:lstStyle/>
            <a:p>
              <a:pPr algn="ctr"/>
              <a:r>
                <a:rPr lang="en-US" sz="2400" b="1" dirty="0" smtClean="0">
                  <a:solidFill>
                    <a:srgbClr val="FFFF00"/>
                  </a:solidFill>
                </a:rPr>
                <a:t>Captions</a:t>
              </a:r>
              <a:endParaRPr lang="th-TH" sz="2000" b="1" dirty="0">
                <a:solidFill>
                  <a:srgbClr val="FFFF00"/>
                </a:solidFill>
              </a:endParaRPr>
            </a:p>
          </p:txBody>
        </p:sp>
        <p:pic>
          <p:nvPicPr>
            <p:cNvPr id="5" name="Picture 2" descr="https://www.thinkpenguin.com/files/usb-mic_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1404" y="3796460"/>
              <a:ext cx="1823670" cy="1896617"/>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TextBox 29"/>
          <p:cNvSpPr txBox="1"/>
          <p:nvPr/>
        </p:nvSpPr>
        <p:spPr>
          <a:xfrm>
            <a:off x="454736" y="5699280"/>
            <a:ext cx="2625994" cy="461665"/>
          </a:xfrm>
          <a:prstGeom prst="rect">
            <a:avLst/>
          </a:prstGeom>
          <a:noFill/>
        </p:spPr>
        <p:txBody>
          <a:bodyPr wrap="square" rtlCol="0">
            <a:spAutoFit/>
          </a:bodyPr>
          <a:lstStyle/>
          <a:p>
            <a:pPr algn="ctr"/>
            <a:r>
              <a:rPr lang="it-IT" sz="2400" b="1" dirty="0" smtClean="0">
                <a:solidFill>
                  <a:srgbClr val="FFFF00"/>
                </a:solidFill>
              </a:rPr>
              <a:t>Microphone</a:t>
            </a:r>
            <a:endParaRPr lang="th-TH" sz="2400" b="1" dirty="0">
              <a:solidFill>
                <a:srgbClr val="FFFF00"/>
              </a:solidFill>
            </a:endParaRPr>
          </a:p>
        </p:txBody>
      </p:sp>
    </p:spTree>
    <p:extLst>
      <p:ext uri="{BB962C8B-B14F-4D97-AF65-F5344CB8AC3E}">
        <p14:creationId xmlns:p14="http://schemas.microsoft.com/office/powerpoint/2010/main" val="716540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a:stCxn id="1028" idx="3"/>
            <a:endCxn id="11" idx="1"/>
          </p:cNvCxnSpPr>
          <p:nvPr/>
        </p:nvCxnSpPr>
        <p:spPr>
          <a:xfrm>
            <a:off x="1827851" y="3901765"/>
            <a:ext cx="958164" cy="335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85801" y="236113"/>
            <a:ext cx="10131425" cy="1456267"/>
          </a:xfrm>
        </p:spPr>
        <p:txBody>
          <a:bodyPr>
            <a:normAutofit/>
          </a:bodyPr>
          <a:lstStyle/>
          <a:p>
            <a:r>
              <a:rPr lang="en" sz="5400" b="1" dirty="0" smtClean="0">
                <a:solidFill>
                  <a:srgbClr val="FFFF00"/>
                </a:solidFill>
              </a:rPr>
              <a:t>Software </a:t>
            </a:r>
            <a:r>
              <a:rPr lang="en" sz="5400" b="1" dirty="0">
                <a:solidFill>
                  <a:srgbClr val="FFFF00"/>
                </a:solidFill>
              </a:rPr>
              <a:t>ARCHITECTURE</a:t>
            </a:r>
            <a:endParaRPr lang="th-TH" sz="5400" b="1" dirty="0">
              <a:solidFill>
                <a:srgbClr val="FFFF00"/>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028" name="Picture 4" descr="http://findicons.com/files/icons/2711/free_icons_for_windows8_metro/512/audio_w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03" y="3096091"/>
            <a:ext cx="1611348" cy="16113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Shape 174"/>
          <p:cNvSpPr/>
          <p:nvPr/>
        </p:nvSpPr>
        <p:spPr>
          <a:xfrm>
            <a:off x="2786015" y="2993576"/>
            <a:ext cx="2658277" cy="1823078"/>
          </a:xfrm>
          <a:prstGeom prst="roundRect">
            <a:avLst>
              <a:gd name="adj" fmla="val 16667"/>
            </a:avLst>
          </a:prstGeom>
          <a:noFill/>
          <a:ln w="31750" cap="flat" cmpd="sng">
            <a:solidFill>
              <a:schemeClr val="bg1"/>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US" sz="2000" b="1" dirty="0" smtClean="0">
                <a:solidFill>
                  <a:srgbClr val="FFFF00"/>
                </a:solidFill>
              </a:rPr>
              <a:t>Real-time speech </a:t>
            </a:r>
            <a:r>
              <a:rPr lang="en-US" sz="2000" b="1" dirty="0" smtClean="0">
                <a:solidFill>
                  <a:srgbClr val="FFFF00"/>
                </a:solidFill>
              </a:rPr>
              <a:t>recognition</a:t>
            </a:r>
            <a:endParaRPr lang="en" sz="2000" b="1" dirty="0">
              <a:solidFill>
                <a:srgbClr val="FFFF00"/>
              </a:solidFill>
            </a:endParaRPr>
          </a:p>
        </p:txBody>
      </p:sp>
      <p:sp>
        <p:nvSpPr>
          <p:cNvPr id="12" name="Shape 175"/>
          <p:cNvSpPr/>
          <p:nvPr/>
        </p:nvSpPr>
        <p:spPr>
          <a:xfrm>
            <a:off x="3230922" y="3900089"/>
            <a:ext cx="1768463" cy="789467"/>
          </a:xfrm>
          <a:prstGeom prst="rect">
            <a:avLst/>
          </a:prstGeom>
          <a:noFill/>
          <a:ln w="31750" cap="flat" cmpd="sng">
            <a:solidFill>
              <a:schemeClr val="bg1"/>
            </a:solidFill>
            <a:prstDash val="solid"/>
            <a:round/>
            <a:headEnd type="none" w="med" len="med"/>
            <a:tailEnd type="none" w="med" len="med"/>
          </a:ln>
        </p:spPr>
        <p:txBody>
          <a:bodyPr lIns="91425" tIns="91425" rIns="91425" bIns="91425" anchor="ctr" anchorCtr="0">
            <a:noAutofit/>
          </a:bodyPr>
          <a:lstStyle/>
          <a:p>
            <a:pPr lvl="0" algn="ctr"/>
            <a:r>
              <a:rPr lang="en-US" sz="1600" dirty="0">
                <a:solidFill>
                  <a:srgbClr val="FFFF00"/>
                </a:solidFill>
              </a:rPr>
              <a:t>Python Speech Recognition </a:t>
            </a:r>
            <a:r>
              <a:rPr lang="en-US" sz="1600" dirty="0" smtClean="0">
                <a:solidFill>
                  <a:srgbClr val="FFFF00"/>
                </a:solidFill>
              </a:rPr>
              <a:t>3.4.6 library</a:t>
            </a:r>
            <a:endParaRPr lang="en-US" sz="1600" dirty="0">
              <a:solidFill>
                <a:srgbClr val="FFFF00"/>
              </a:solidFill>
            </a:endParaRPr>
          </a:p>
        </p:txBody>
      </p:sp>
      <p:sp>
        <p:nvSpPr>
          <p:cNvPr id="14" name="Shape 174"/>
          <p:cNvSpPr/>
          <p:nvPr/>
        </p:nvSpPr>
        <p:spPr>
          <a:xfrm>
            <a:off x="6583680" y="3232971"/>
            <a:ext cx="2279581" cy="1344288"/>
          </a:xfrm>
          <a:prstGeom prst="roundRect">
            <a:avLst>
              <a:gd name="adj" fmla="val 16667"/>
            </a:avLst>
          </a:prstGeom>
          <a:noFill/>
          <a:ln w="31750" cap="flat" cmpd="sng">
            <a:solidFill>
              <a:schemeClr val="bg1"/>
            </a:solidFill>
            <a:prstDash val="solid"/>
            <a:round/>
            <a:headEnd type="none" w="med" len="med"/>
            <a:tailEnd type="none" w="med" len="med"/>
          </a:ln>
        </p:spPr>
        <p:txBody>
          <a:bodyPr lIns="91425" tIns="91425" rIns="91425" bIns="91425" anchor="t" anchorCtr="0">
            <a:noAutofit/>
          </a:bodyPr>
          <a:lstStyle/>
          <a:p>
            <a:pPr algn="ctr">
              <a:spcBef>
                <a:spcPts val="0"/>
              </a:spcBef>
              <a:buNone/>
            </a:pPr>
            <a:r>
              <a:rPr lang="en" sz="2400" dirty="0" smtClean="0">
                <a:solidFill>
                  <a:srgbClr val="FFFF00"/>
                </a:solidFill>
              </a:rPr>
              <a:t>Caption Creating Process</a:t>
            </a:r>
          </a:p>
        </p:txBody>
      </p:sp>
      <p:pic>
        <p:nvPicPr>
          <p:cNvPr id="15" name="Picture 6" descr="http://www.epson.jp/products/moverio/bt200/images/index/ph_visu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491" y="3226272"/>
            <a:ext cx="2189531" cy="135098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9617259" y="4631988"/>
            <a:ext cx="2625994" cy="646331"/>
          </a:xfrm>
          <a:prstGeom prst="rect">
            <a:avLst/>
          </a:prstGeom>
          <a:noFill/>
          <a:ln>
            <a:noFill/>
          </a:ln>
        </p:spPr>
        <p:txBody>
          <a:bodyPr wrap="square" rtlCol="0">
            <a:spAutoFit/>
          </a:bodyPr>
          <a:lstStyle/>
          <a:p>
            <a:pPr algn="ctr"/>
            <a:r>
              <a:rPr lang="it-IT" b="1" dirty="0" smtClean="0">
                <a:solidFill>
                  <a:srgbClr val="FFFF00"/>
                </a:solidFill>
              </a:rPr>
              <a:t>EPSON BT-200</a:t>
            </a:r>
          </a:p>
          <a:p>
            <a:pPr algn="ctr"/>
            <a:r>
              <a:rPr lang="it-IT" b="1" dirty="0" smtClean="0">
                <a:solidFill>
                  <a:srgbClr val="FFFF00"/>
                </a:solidFill>
              </a:rPr>
              <a:t>(runs on Android 4.0.4)</a:t>
            </a:r>
            <a:endParaRPr lang="th-TH" b="1" dirty="0">
              <a:solidFill>
                <a:srgbClr val="FFFF00"/>
              </a:solidFill>
            </a:endParaRPr>
          </a:p>
        </p:txBody>
      </p:sp>
      <p:cxnSp>
        <p:nvCxnSpPr>
          <p:cNvPr id="22" name="Straight Arrow Connector 21"/>
          <p:cNvCxnSpPr>
            <a:stCxn id="11" idx="3"/>
            <a:endCxn id="14" idx="1"/>
          </p:cNvCxnSpPr>
          <p:nvPr/>
        </p:nvCxnSpPr>
        <p:spPr>
          <a:xfrm>
            <a:off x="5444292" y="3905115"/>
            <a:ext cx="1139388" cy="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877327" y="3900090"/>
            <a:ext cx="958164" cy="3350"/>
          </a:xfrm>
          <a:prstGeom prst="straightConnector1">
            <a:avLst/>
          </a:prstGeom>
          <a:ln w="539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8272" y="4628638"/>
            <a:ext cx="2625994" cy="646331"/>
          </a:xfrm>
          <a:prstGeom prst="rect">
            <a:avLst/>
          </a:prstGeom>
          <a:noFill/>
          <a:ln>
            <a:noFill/>
          </a:ln>
        </p:spPr>
        <p:txBody>
          <a:bodyPr wrap="square" rtlCol="0">
            <a:spAutoFit/>
          </a:bodyPr>
          <a:lstStyle/>
          <a:p>
            <a:pPr algn="ctr"/>
            <a:r>
              <a:rPr lang="it-IT" b="1" dirty="0" smtClean="0">
                <a:solidFill>
                  <a:srgbClr val="FFFF00"/>
                </a:solidFill>
              </a:rPr>
              <a:t>Audio data </a:t>
            </a:r>
          </a:p>
          <a:p>
            <a:pPr algn="ctr"/>
            <a:r>
              <a:rPr lang="it-IT" b="1" dirty="0">
                <a:solidFill>
                  <a:srgbClr val="FFFF00"/>
                </a:solidFill>
              </a:rPr>
              <a:t>f</a:t>
            </a:r>
            <a:r>
              <a:rPr lang="it-IT" b="1" dirty="0" smtClean="0">
                <a:solidFill>
                  <a:srgbClr val="FFFF00"/>
                </a:solidFill>
              </a:rPr>
              <a:t>rom microphone</a:t>
            </a:r>
            <a:endParaRPr lang="th-TH" b="1" dirty="0">
              <a:solidFill>
                <a:srgbClr val="FFFF00"/>
              </a:solidFill>
            </a:endParaRPr>
          </a:p>
        </p:txBody>
      </p:sp>
      <p:sp>
        <p:nvSpPr>
          <p:cNvPr id="29" name="TextBox 28"/>
          <p:cNvSpPr txBox="1"/>
          <p:nvPr/>
        </p:nvSpPr>
        <p:spPr>
          <a:xfrm>
            <a:off x="2786014" y="4917793"/>
            <a:ext cx="2839501" cy="923330"/>
          </a:xfrm>
          <a:prstGeom prst="rect">
            <a:avLst/>
          </a:prstGeom>
          <a:noFill/>
          <a:ln>
            <a:noFill/>
          </a:ln>
        </p:spPr>
        <p:txBody>
          <a:bodyPr wrap="square" rtlCol="0">
            <a:spAutoFit/>
          </a:bodyPr>
          <a:lstStyle/>
          <a:p>
            <a:pPr algn="ctr"/>
            <a:r>
              <a:rPr lang="en-US" b="1" dirty="0" smtClean="0">
                <a:solidFill>
                  <a:srgbClr val="FFFF00"/>
                </a:solidFill>
              </a:rPr>
              <a:t>Improved version of</a:t>
            </a:r>
          </a:p>
          <a:p>
            <a:pPr algn="ctr"/>
            <a:r>
              <a:rPr lang="en-US" b="1" dirty="0" smtClean="0">
                <a:solidFill>
                  <a:srgbClr val="FFFF00"/>
                </a:solidFill>
              </a:rPr>
              <a:t>Python </a:t>
            </a:r>
            <a:r>
              <a:rPr lang="en-US" b="1" dirty="0">
                <a:solidFill>
                  <a:srgbClr val="FFFF00"/>
                </a:solidFill>
              </a:rPr>
              <a:t>Speech Recognition </a:t>
            </a:r>
            <a:r>
              <a:rPr lang="en-US" b="1" dirty="0" smtClean="0">
                <a:solidFill>
                  <a:srgbClr val="FFFF00"/>
                </a:solidFill>
              </a:rPr>
              <a:t>3.4.6</a:t>
            </a:r>
          </a:p>
        </p:txBody>
      </p:sp>
      <p:sp>
        <p:nvSpPr>
          <p:cNvPr id="17" name="TextBox 16"/>
          <p:cNvSpPr txBox="1"/>
          <p:nvPr/>
        </p:nvSpPr>
        <p:spPr>
          <a:xfrm>
            <a:off x="1789311" y="3530758"/>
            <a:ext cx="922368" cy="369332"/>
          </a:xfrm>
          <a:prstGeom prst="rect">
            <a:avLst/>
          </a:prstGeom>
          <a:noFill/>
          <a:ln>
            <a:noFill/>
          </a:ln>
        </p:spPr>
        <p:txBody>
          <a:bodyPr wrap="square" rtlCol="0">
            <a:spAutoFit/>
          </a:bodyPr>
          <a:lstStyle/>
          <a:p>
            <a:pPr algn="ctr"/>
            <a:r>
              <a:rPr lang="it-IT" b="1" dirty="0">
                <a:solidFill>
                  <a:srgbClr val="FFFF00"/>
                </a:solidFill>
              </a:rPr>
              <a:t>B</a:t>
            </a:r>
            <a:r>
              <a:rPr lang="it-IT" b="1" dirty="0" smtClean="0">
                <a:solidFill>
                  <a:srgbClr val="FFFF00"/>
                </a:solidFill>
              </a:rPr>
              <a:t>ytes</a:t>
            </a:r>
            <a:endParaRPr lang="th-TH" b="1" dirty="0">
              <a:solidFill>
                <a:srgbClr val="FFFF00"/>
              </a:solidFill>
            </a:endParaRPr>
          </a:p>
        </p:txBody>
      </p:sp>
      <p:sp>
        <p:nvSpPr>
          <p:cNvPr id="18" name="TextBox 17"/>
          <p:cNvSpPr txBox="1"/>
          <p:nvPr/>
        </p:nvSpPr>
        <p:spPr>
          <a:xfrm>
            <a:off x="5346647" y="3485214"/>
            <a:ext cx="1334678" cy="369332"/>
          </a:xfrm>
          <a:prstGeom prst="rect">
            <a:avLst/>
          </a:prstGeom>
          <a:noFill/>
          <a:ln>
            <a:noFill/>
          </a:ln>
        </p:spPr>
        <p:txBody>
          <a:bodyPr wrap="square" rtlCol="0">
            <a:spAutoFit/>
          </a:bodyPr>
          <a:lstStyle/>
          <a:p>
            <a:pPr algn="ctr"/>
            <a:r>
              <a:rPr lang="it-IT" b="1" dirty="0">
                <a:solidFill>
                  <a:srgbClr val="FFFF00"/>
                </a:solidFill>
              </a:rPr>
              <a:t>T</a:t>
            </a:r>
            <a:r>
              <a:rPr lang="it-IT" b="1" dirty="0" smtClean="0">
                <a:solidFill>
                  <a:srgbClr val="FFFF00"/>
                </a:solidFill>
              </a:rPr>
              <a:t>ranscripts</a:t>
            </a:r>
            <a:endParaRPr lang="th-TH" b="1" dirty="0">
              <a:solidFill>
                <a:srgbClr val="FFFF00"/>
              </a:solidFill>
            </a:endParaRPr>
          </a:p>
        </p:txBody>
      </p:sp>
      <p:sp>
        <p:nvSpPr>
          <p:cNvPr id="20" name="TextBox 19"/>
          <p:cNvSpPr txBox="1"/>
          <p:nvPr/>
        </p:nvSpPr>
        <p:spPr>
          <a:xfrm>
            <a:off x="8791639" y="3530758"/>
            <a:ext cx="1066350" cy="369332"/>
          </a:xfrm>
          <a:prstGeom prst="rect">
            <a:avLst/>
          </a:prstGeom>
          <a:noFill/>
          <a:ln>
            <a:noFill/>
          </a:ln>
        </p:spPr>
        <p:txBody>
          <a:bodyPr wrap="square" rtlCol="0">
            <a:spAutoFit/>
          </a:bodyPr>
          <a:lstStyle/>
          <a:p>
            <a:pPr algn="ctr"/>
            <a:r>
              <a:rPr lang="it-IT" b="1" dirty="0">
                <a:solidFill>
                  <a:srgbClr val="FFFF00"/>
                </a:solidFill>
              </a:rPr>
              <a:t>C</a:t>
            </a:r>
            <a:r>
              <a:rPr lang="it-IT" b="1" dirty="0" smtClean="0">
                <a:solidFill>
                  <a:srgbClr val="FFFF00"/>
                </a:solidFill>
              </a:rPr>
              <a:t>aptions</a:t>
            </a:r>
            <a:endParaRPr lang="th-TH" b="1" dirty="0">
              <a:solidFill>
                <a:srgbClr val="FFFF00"/>
              </a:solidFill>
            </a:endParaRPr>
          </a:p>
        </p:txBody>
      </p:sp>
      <p:sp>
        <p:nvSpPr>
          <p:cNvPr id="21" name="Content Placeholder 2"/>
          <p:cNvSpPr>
            <a:spLocks noGrp="1"/>
          </p:cNvSpPr>
          <p:nvPr>
            <p:ph idx="1"/>
          </p:nvPr>
        </p:nvSpPr>
        <p:spPr>
          <a:xfrm>
            <a:off x="798831" y="1729809"/>
            <a:ext cx="10131425" cy="607158"/>
          </a:xfrm>
        </p:spPr>
        <p:txBody>
          <a:bodyPr>
            <a:normAutofit/>
          </a:bodyPr>
          <a:lstStyle/>
          <a:p>
            <a:pPr marL="228600" indent="0">
              <a:buNone/>
            </a:pPr>
            <a:r>
              <a:rPr lang="en-US" sz="2800" dirty="0" smtClean="0"/>
              <a:t>What happens inside </a:t>
            </a:r>
            <a:r>
              <a:rPr lang="it-IT" sz="2800" b="1" dirty="0">
                <a:solidFill>
                  <a:srgbClr val="FFFF00"/>
                </a:solidFill>
              </a:rPr>
              <a:t>Raspberry PI 2 Model </a:t>
            </a:r>
            <a:r>
              <a:rPr lang="it-IT" sz="2800" b="1" dirty="0" smtClean="0">
                <a:solidFill>
                  <a:srgbClr val="FFFF00"/>
                </a:solidFill>
              </a:rPr>
              <a:t>B</a:t>
            </a:r>
            <a:r>
              <a:rPr lang="en" sz="2800" dirty="0">
                <a:solidFill>
                  <a:srgbClr val="FFFF00"/>
                </a:solidFill>
              </a:rPr>
              <a:t>?</a:t>
            </a:r>
            <a:endParaRPr lang="th-TH" sz="2800" b="1" dirty="0">
              <a:solidFill>
                <a:srgbClr val="FFFF00"/>
              </a:solidFill>
            </a:endParaRPr>
          </a:p>
        </p:txBody>
      </p:sp>
    </p:spTree>
    <p:extLst>
      <p:ext uri="{BB962C8B-B14F-4D97-AF65-F5344CB8AC3E}">
        <p14:creationId xmlns:p14="http://schemas.microsoft.com/office/powerpoint/2010/main" val="40364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p:bldP spid="28" grpId="0"/>
      <p:bldP spid="29" grpId="0"/>
      <p:bldP spid="17"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a:bodyPr>
          <a:lstStyle/>
          <a:p>
            <a:r>
              <a:rPr lang="en" sz="5400" b="1" dirty="0">
                <a:solidFill>
                  <a:srgbClr val="FFFF00"/>
                </a:solidFill>
              </a:rPr>
              <a:t>SYSTEM </a:t>
            </a:r>
            <a:r>
              <a:rPr lang="en" sz="5400" b="1" dirty="0" smtClean="0">
                <a:solidFill>
                  <a:srgbClr val="FFFF00"/>
                </a:solidFill>
              </a:rPr>
              <a:t>Implementation</a:t>
            </a:r>
            <a:endParaRPr lang="th-TH" sz="5400" b="1" dirty="0">
              <a:solidFill>
                <a:srgbClr val="FFFF00"/>
              </a:solidFill>
            </a:endParaRPr>
          </a:p>
        </p:txBody>
      </p:sp>
      <p:sp>
        <p:nvSpPr>
          <p:cNvPr id="3" name="Content Placeholder 2"/>
          <p:cNvSpPr>
            <a:spLocks noGrp="1"/>
          </p:cNvSpPr>
          <p:nvPr>
            <p:ph idx="1"/>
          </p:nvPr>
        </p:nvSpPr>
        <p:spPr>
          <a:xfrm>
            <a:off x="685801" y="1768580"/>
            <a:ext cx="10131425" cy="4726349"/>
          </a:xfrm>
        </p:spPr>
        <p:txBody>
          <a:bodyPr>
            <a:normAutofit fontScale="77500" lnSpcReduction="20000"/>
          </a:bodyPr>
          <a:lstStyle/>
          <a:p>
            <a:pPr marL="228600" indent="0">
              <a:buNone/>
            </a:pPr>
            <a:r>
              <a:rPr lang="en" sz="2800" b="1" dirty="0" smtClean="0">
                <a:solidFill>
                  <a:srgbClr val="FFFF00"/>
                </a:solidFill>
              </a:rPr>
              <a:t>Hardware requirements:</a:t>
            </a:r>
          </a:p>
          <a:p>
            <a:pPr marL="1143000" lvl="1" indent="-457200"/>
            <a:r>
              <a:rPr lang="en-US" sz="2600" dirty="0" smtClean="0"/>
              <a:t>Raspberry </a:t>
            </a:r>
            <a:r>
              <a:rPr lang="en-US" sz="2600" dirty="0"/>
              <a:t>PI 2 Model B (Microcontroller)</a:t>
            </a:r>
          </a:p>
          <a:p>
            <a:pPr marL="1143000" lvl="1" indent="-457200"/>
            <a:r>
              <a:rPr lang="en-US" sz="2600" dirty="0" err="1" smtClean="0"/>
              <a:t>Logicool</a:t>
            </a:r>
            <a:r>
              <a:rPr lang="en-US" sz="2600" dirty="0" smtClean="0"/>
              <a:t> </a:t>
            </a:r>
            <a:r>
              <a:rPr lang="en-US" sz="2600" dirty="0"/>
              <a:t>HD Pro Webcam C910 (USB microphone module)</a:t>
            </a:r>
          </a:p>
          <a:p>
            <a:pPr marL="1143000" lvl="1" indent="-457200"/>
            <a:r>
              <a:rPr lang="en-US" sz="2600" dirty="0" smtClean="0"/>
              <a:t>Billion </a:t>
            </a:r>
            <a:r>
              <a:rPr lang="en-US" sz="2600" dirty="0"/>
              <a:t>5200W-TR2 (Wireless router)</a:t>
            </a:r>
          </a:p>
          <a:p>
            <a:pPr marL="1143000" lvl="1" indent="-457200"/>
            <a:r>
              <a:rPr lang="en-US" sz="2600" dirty="0" smtClean="0"/>
              <a:t>I-O </a:t>
            </a:r>
            <a:r>
              <a:rPr lang="en-US" sz="2600" dirty="0"/>
              <a:t>DATA WN-G300UA  (USB </a:t>
            </a:r>
            <a:r>
              <a:rPr lang="en-US" sz="2600" dirty="0" err="1"/>
              <a:t>WiFi</a:t>
            </a:r>
            <a:r>
              <a:rPr lang="en-US" sz="2600" dirty="0"/>
              <a:t> Adapter)</a:t>
            </a:r>
          </a:p>
          <a:p>
            <a:pPr marL="1143000" lvl="1" indent="-457200"/>
            <a:r>
              <a:rPr lang="en-US" sz="2600" dirty="0" smtClean="0"/>
              <a:t>EPSON </a:t>
            </a:r>
            <a:r>
              <a:rPr lang="en-US" sz="2600" dirty="0" err="1"/>
              <a:t>Moverio</a:t>
            </a:r>
            <a:r>
              <a:rPr lang="en-US" sz="2600" dirty="0"/>
              <a:t> BT-200 (Smart glasses)</a:t>
            </a:r>
          </a:p>
          <a:p>
            <a:pPr marL="228600" indent="0">
              <a:buNone/>
            </a:pPr>
            <a:r>
              <a:rPr lang="en" sz="2800" b="1" dirty="0" smtClean="0">
                <a:solidFill>
                  <a:srgbClr val="FFFF00"/>
                </a:solidFill>
              </a:rPr>
              <a:t>Software requirements:</a:t>
            </a:r>
          </a:p>
          <a:p>
            <a:pPr marL="1143000" lvl="1" indent="-457200"/>
            <a:r>
              <a:rPr lang="en-US" sz="2600" dirty="0" smtClean="0"/>
              <a:t>Python </a:t>
            </a:r>
            <a:r>
              <a:rPr lang="en-US" sz="2600" dirty="0"/>
              <a:t>2.7</a:t>
            </a:r>
          </a:p>
          <a:p>
            <a:pPr marL="1143000" lvl="1" indent="-457200"/>
            <a:r>
              <a:rPr lang="en-US" sz="2600" dirty="0" err="1" smtClean="0"/>
              <a:t>PyAudio</a:t>
            </a:r>
            <a:r>
              <a:rPr lang="en-US" sz="2600" dirty="0" smtClean="0"/>
              <a:t> </a:t>
            </a:r>
            <a:r>
              <a:rPr lang="en-US" sz="2600" dirty="0"/>
              <a:t>library</a:t>
            </a:r>
          </a:p>
          <a:p>
            <a:pPr marL="1143000" lvl="1" indent="-457200"/>
            <a:r>
              <a:rPr lang="en-US" sz="2600" dirty="0" smtClean="0"/>
              <a:t>Python </a:t>
            </a:r>
            <a:r>
              <a:rPr lang="en-US" sz="2600" dirty="0"/>
              <a:t>speech recognition version 3.4.6 library</a:t>
            </a:r>
          </a:p>
          <a:p>
            <a:pPr marL="1143000" lvl="1" indent="-457200"/>
            <a:r>
              <a:rPr lang="en-US" sz="2600" dirty="0" smtClean="0"/>
              <a:t>Java </a:t>
            </a:r>
            <a:r>
              <a:rPr lang="en-US" sz="2600" dirty="0" err="1"/>
              <a:t>sdk</a:t>
            </a:r>
            <a:r>
              <a:rPr lang="en-US" sz="2600" dirty="0"/>
              <a:t> 1.8</a:t>
            </a:r>
          </a:p>
          <a:p>
            <a:pPr marL="1143000" lvl="1" indent="-457200"/>
            <a:r>
              <a:rPr lang="en-US" sz="2600" dirty="0" smtClean="0"/>
              <a:t>Android </a:t>
            </a:r>
            <a:r>
              <a:rPr lang="en-US" sz="2600" dirty="0" err="1"/>
              <a:t>sdk</a:t>
            </a:r>
            <a:r>
              <a:rPr lang="en-US" sz="2600" dirty="0"/>
              <a:t> (API level 15)</a:t>
            </a:r>
          </a:p>
          <a:p>
            <a:pPr marL="1143000" lvl="1" indent="-457200"/>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9194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36113"/>
            <a:ext cx="10131425" cy="1456267"/>
          </a:xfrm>
        </p:spPr>
        <p:txBody>
          <a:bodyPr>
            <a:normAutofit fontScale="90000"/>
          </a:bodyPr>
          <a:lstStyle/>
          <a:p>
            <a:r>
              <a:rPr lang="en-US" sz="5400" b="1" dirty="0">
                <a:solidFill>
                  <a:srgbClr val="FFFF00"/>
                </a:solidFill>
              </a:rPr>
              <a:t>Python Speech Recognition 3.4.6</a:t>
            </a:r>
            <a:endParaRPr lang="th-TH" sz="5400" b="1" dirty="0"/>
          </a:p>
        </p:txBody>
      </p:sp>
      <p:sp>
        <p:nvSpPr>
          <p:cNvPr id="3" name="Content Placeholder 2"/>
          <p:cNvSpPr>
            <a:spLocks noGrp="1"/>
          </p:cNvSpPr>
          <p:nvPr>
            <p:ph idx="1"/>
          </p:nvPr>
        </p:nvSpPr>
        <p:spPr>
          <a:xfrm>
            <a:off x="685801" y="1916664"/>
            <a:ext cx="10131425" cy="4101995"/>
          </a:xfrm>
        </p:spPr>
        <p:txBody>
          <a:bodyPr anchor="t">
            <a:normAutofit lnSpcReduction="10000"/>
          </a:bodyPr>
          <a:lstStyle/>
          <a:p>
            <a:pPr marL="685800" indent="-457200"/>
            <a:r>
              <a:rPr lang="en-US" sz="2800" dirty="0" smtClean="0"/>
              <a:t>A library </a:t>
            </a:r>
            <a:r>
              <a:rPr lang="en-US" sz="2800" dirty="0"/>
              <a:t>for performing speech recognition </a:t>
            </a:r>
            <a:r>
              <a:rPr lang="en-US" sz="2800" dirty="0" smtClean="0"/>
              <a:t>on Python</a:t>
            </a:r>
          </a:p>
          <a:p>
            <a:pPr marL="685800" indent="-457200"/>
            <a:r>
              <a:rPr lang="en-US" sz="2800" dirty="0"/>
              <a:t>S</a:t>
            </a:r>
            <a:r>
              <a:rPr lang="en-US" sz="2800" dirty="0" smtClean="0"/>
              <a:t>upporting several speech recognition engines/API such as Google </a:t>
            </a:r>
            <a:r>
              <a:rPr lang="en-US" sz="2800" dirty="0"/>
              <a:t>Speech </a:t>
            </a:r>
            <a:r>
              <a:rPr lang="en-US" sz="2800" dirty="0" smtClean="0"/>
              <a:t>Recognition, </a:t>
            </a:r>
            <a:r>
              <a:rPr lang="en-US" sz="2800" dirty="0"/>
              <a:t>IBM Speech to Text, and Microsoft Bing Voice </a:t>
            </a:r>
            <a:r>
              <a:rPr lang="en-US" sz="2800" dirty="0" smtClean="0"/>
              <a:t>Recognition</a:t>
            </a:r>
          </a:p>
          <a:p>
            <a:pPr marL="685800" indent="-457200"/>
            <a:r>
              <a:rPr lang="en-US" sz="2800" dirty="0" smtClean="0"/>
              <a:t>Support several languages (Also support Japanese)</a:t>
            </a:r>
          </a:p>
          <a:p>
            <a:pPr marL="685800" indent="-457200"/>
            <a:r>
              <a:rPr lang="en-US" sz="2800" dirty="0" smtClean="0"/>
              <a:t>Automatically adjusting ambient noise</a:t>
            </a:r>
          </a:p>
          <a:p>
            <a:pPr marL="685800" indent="-457200"/>
            <a:r>
              <a:rPr lang="en-US" sz="2800" dirty="0" smtClean="0"/>
              <a:t>Easy to use</a:t>
            </a:r>
          </a:p>
          <a:p>
            <a:pPr marL="685800" indent="-457200"/>
            <a:r>
              <a:rPr lang="en-US" sz="2800" dirty="0" smtClean="0"/>
              <a:t>Best of all, it’s open source!</a:t>
            </a:r>
          </a:p>
          <a:p>
            <a:pPr marL="685800" indent="-457200"/>
            <a:endParaRPr lang="en-US" sz="2800" dirty="0" smtClean="0"/>
          </a:p>
          <a:p>
            <a:pPr marL="457200" indent="-228600">
              <a:buChar char="-"/>
            </a:pPr>
            <a:endParaRPr lang="en"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1887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3844</TotalTime>
  <Words>1478</Words>
  <Application>Microsoft Office PowerPoint</Application>
  <PresentationFormat>Widescreen</PresentationFormat>
  <Paragraphs>321</Paragraphs>
  <Slides>33</Slides>
  <Notes>32</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MS Mincho</vt:lpstr>
      <vt:lpstr>ＭＳ Ｐゴシック</vt:lpstr>
      <vt:lpstr>新細明體</vt:lpstr>
      <vt:lpstr>Angsana New</vt:lpstr>
      <vt:lpstr>Arial</vt:lpstr>
      <vt:lpstr>Calibri</vt:lpstr>
      <vt:lpstr>Calibri Light</vt:lpstr>
      <vt:lpstr>Cordia New</vt:lpstr>
      <vt:lpstr>Celestial</vt:lpstr>
      <vt:lpstr>A real-time speech recognition system on smart glasses for people with  hearing difficulties 修士論文発表</vt:lpstr>
      <vt:lpstr>Background</vt:lpstr>
      <vt:lpstr>Previous researches</vt:lpstr>
      <vt:lpstr>Research purpose</vt:lpstr>
      <vt:lpstr>System Design</vt:lpstr>
      <vt:lpstr>SYSTEM ARCHITECTURE</vt:lpstr>
      <vt:lpstr>Software ARCHITECTURE</vt:lpstr>
      <vt:lpstr>SYSTEM Implementation</vt:lpstr>
      <vt:lpstr>Python Speech Recognition 3.4.6</vt:lpstr>
      <vt:lpstr>Python Speech Recognition 3.4.6</vt:lpstr>
      <vt:lpstr>Real-time speech recognition</vt:lpstr>
      <vt:lpstr>Real-time speech recognition</vt:lpstr>
      <vt:lpstr>Real-time speech recognition</vt:lpstr>
      <vt:lpstr>Real-time speech recognition</vt:lpstr>
      <vt:lpstr>Real-time speech recognition</vt:lpstr>
      <vt:lpstr>Real-time speech recognition</vt:lpstr>
      <vt:lpstr>Real-time speech recognition</vt:lpstr>
      <vt:lpstr>Real-time speech recognition</vt:lpstr>
      <vt:lpstr>Real-time speech recognition</vt:lpstr>
      <vt:lpstr>Real-time speech recognition</vt:lpstr>
      <vt:lpstr>Real-time speech recognition</vt:lpstr>
      <vt:lpstr>Graphic user interface</vt:lpstr>
      <vt:lpstr>Graphic user interface</vt:lpstr>
      <vt:lpstr>Graphic user interface</vt:lpstr>
      <vt:lpstr>Graphic user interface</vt:lpstr>
      <vt:lpstr>Experiment</vt:lpstr>
      <vt:lpstr>Evaluation</vt:lpstr>
      <vt:lpstr>Evaluation</vt:lpstr>
      <vt:lpstr>Evaluation</vt:lpstr>
      <vt:lpstr>Evaluation</vt:lpstr>
      <vt:lpstr>Conclusion</vt:lpstr>
      <vt:lpstr>future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 中間発表 A real-time speech recognition system on smart glasses for people with hearing difficulties</dc:title>
  <dc:creator>Boss Comsci</dc:creator>
  <cp:lastModifiedBy>Boss Comsci</cp:lastModifiedBy>
  <cp:revision>178</cp:revision>
  <cp:lastPrinted>2017-01-27T03:35:19Z</cp:lastPrinted>
  <dcterms:created xsi:type="dcterms:W3CDTF">2016-01-14T05:06:57Z</dcterms:created>
  <dcterms:modified xsi:type="dcterms:W3CDTF">2017-02-05T11:53:43Z</dcterms:modified>
</cp:coreProperties>
</file>