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1.xml"/>
  <Override ContentType="application/vnd.ms-office.chartcolorstyle+xml" PartName="/ppt/charts/colors2.xml"/>
  <Override ContentType="application/vnd.ms-office.chartcolorstyle+xml" PartName="/ppt/charts/colors3.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3.xml"/>
  <Override ContentType="application/vnd.openxmlformats-officedocument.drawingml.chart+xml" PartName="/ppt/charts/chart2.xml"/>
  <Override ContentType="application/vnd.openxmlformats-officedocument.drawingml.chart+xml" PartName="/ppt/charts/chart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ms-office.chartstyle+xml" PartName="/ppt/charts/style3.xml"/>
  <Override ContentType="application/vnd.ms-office.chartstyle+xml" PartName="/ppt/charts/style1.xml"/>
  <Override ContentType="application/vnd.ms-office.chartstyle+xml" PartName="/ppt/charts/style2.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6858000" cx="12192000"/>
  <p:notesSz cx="6858000" cy="9144000"/>
  <p:embeddedFontLst>
    <p:embeddedFont>
      <p:font typeface="IBM Plex Sans"/>
      <p:regular r:id="rId33"/>
      <p:bold r:id="rId34"/>
      <p:italic r:id="rId35"/>
      <p:boldItalic r:id="rId36"/>
    </p:embeddedFont>
    <p:embeddedFont>
      <p:font typeface="ADLaM Display"/>
      <p:regular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38" roundtripDataSignature="AMtx7mj2hgTCfbC1Np2ceJnr6suJv6sC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38E1EC1-6AAA-418F-A8A7-ED962B6B34D8}">
  <a:tblStyle styleId="{638E1EC1-6AAA-418F-A8A7-ED962B6B34D8}" styleName="Table_0">
    <a:wholeTbl>
      <a:tcTxStyle b="off" i="off">
        <a:font>
          <a:latin typeface="Verdana"/>
          <a:ea typeface="Verdana"/>
          <a:cs typeface="Verdana"/>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CECE6"/>
          </a:solidFill>
        </a:fill>
      </a:tcStyle>
    </a:wholeTbl>
    <a:band1H>
      <a:tcTxStyle b="off" i="off"/>
      <a:tcStyle>
        <a:fill>
          <a:solidFill>
            <a:srgbClr val="F9D7CA"/>
          </a:solidFill>
        </a:fill>
      </a:tcStyle>
    </a:band1H>
    <a:band2H>
      <a:tcTxStyle b="off" i="off"/>
    </a:band2H>
    <a:band1V>
      <a:tcTxStyle b="off" i="off"/>
      <a:tcStyle>
        <a:fill>
          <a:solidFill>
            <a:srgbClr val="F9D7CA"/>
          </a:solidFill>
        </a:fill>
      </a:tcStyle>
    </a:band1V>
    <a:band2V>
      <a:tcTxStyle b="off" i="off"/>
    </a:band2V>
    <a:lastCol>
      <a:tcTxStyle b="on" i="off">
        <a:font>
          <a:latin typeface="Verdana"/>
          <a:ea typeface="Verdana"/>
          <a:cs typeface="Verdana"/>
        </a:font>
        <a:schemeClr val="lt1"/>
      </a:tcTxStyle>
      <a:tcStyle>
        <a:fill>
          <a:solidFill>
            <a:schemeClr val="accent1"/>
          </a:solidFill>
        </a:fill>
      </a:tcStyle>
    </a:lastCol>
    <a:firstCol>
      <a:tcTxStyle b="on" i="off">
        <a:font>
          <a:latin typeface="Verdana"/>
          <a:ea typeface="Verdana"/>
          <a:cs typeface="Verdana"/>
        </a:font>
        <a:schemeClr val="lt1"/>
      </a:tcTxStyle>
      <a:tcStyle>
        <a:fill>
          <a:solidFill>
            <a:schemeClr val="accent1"/>
          </a:solidFill>
        </a:fill>
      </a:tcStyle>
    </a:firstCol>
    <a:lastRow>
      <a:tcTxStyle b="on" i="off">
        <a:font>
          <a:latin typeface="Verdana"/>
          <a:ea typeface="Verdana"/>
          <a:cs typeface="Verdana"/>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Verdana"/>
          <a:ea typeface="Verdana"/>
          <a:cs typeface="Verdana"/>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IBMPlexSans-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IBMPlexSans-italic.fntdata"/><Relationship Id="rId12" Type="http://schemas.openxmlformats.org/officeDocument/2006/relationships/slide" Target="slides/slide6.xml"/><Relationship Id="rId34" Type="http://schemas.openxmlformats.org/officeDocument/2006/relationships/font" Target="fonts/IBMPlexSans-bold.fntdata"/><Relationship Id="rId15" Type="http://schemas.openxmlformats.org/officeDocument/2006/relationships/slide" Target="slides/slide9.xml"/><Relationship Id="rId37" Type="http://schemas.openxmlformats.org/officeDocument/2006/relationships/font" Target="fonts/ADLaMDisplay-regular.fntdata"/><Relationship Id="rId14" Type="http://schemas.openxmlformats.org/officeDocument/2006/relationships/slide" Target="slides/slide8.xml"/><Relationship Id="rId36" Type="http://schemas.openxmlformats.org/officeDocument/2006/relationships/font" Target="fonts/IBMPlexSans-boldItalic.fntdata"/><Relationship Id="rId17" Type="http://schemas.openxmlformats.org/officeDocument/2006/relationships/slide" Target="slides/slide11.xml"/><Relationship Id="rId16" Type="http://schemas.openxmlformats.org/officeDocument/2006/relationships/slide" Target="slides/slide10.xml"/><Relationship Id="rId38" Type="http://customschemas.google.com/relationships/presentationmetadata" Target="metadata"/><Relationship Id="rId19" Type="http://schemas.openxmlformats.org/officeDocument/2006/relationships/slide" Target="slides/slide13.xml"/><Relationship Id="rId18" Type="http://schemas.openxmlformats.org/officeDocument/2006/relationships/slide" Target="slides/slide12.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IIT\Downloads\zomato%20analysis%20full%20project%20228.xlsx"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KIIT\Downloads\zomato%20analysis%20full%20project%20228.xlsx" TargetMode="External"/><Relationship Id="rId2" Type="http://schemas.microsoft.com/office/2011/relationships/chartStyle" Target="style2.xml"/><Relationship Id="rId3" Type="http://schemas.microsoft.com/office/2011/relationships/chartColorStyle" Target="colors2.xml"/></Relationships>
</file>

<file path=ppt/charts/_rels/chart3.xml.rels><?xml version="1.0" encoding="UTF-8" standalone="yes"?><Relationships xmlns="http://schemas.openxmlformats.org/package/2006/relationships"><Relationship Id="rId1" Type="http://schemas.openxmlformats.org/officeDocument/2006/relationships/oleObject" Target="file:///C:\newton\project\zomato%20analysis%20full%20project%20330.xlsx" TargetMode="External"/><Relationship Id="rId2" Type="http://schemas.microsoft.com/office/2011/relationships/chartStyle" Target="style3.xml"/><Relationship Id="rId3" Type="http://schemas.microsoft.com/office/2011/relationships/chartColorStyle" Target="colors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[zomato analysis full project 228.xlsx]count of rest country wise!PivotTable3</c:name>
    <c:fmtId val="-1"/>
  </c:pivotSource>
  <c:chart>
    <c:autoTitleDeleted val="1"/>
    <c:plotArea>
      <c:layout>
        <c:manualLayout>
          <c:layoutTarget val="inner"/>
          <c:xMode val="edge"/>
          <c:yMode val="edge"/>
          <c:x val="0.125047958909266"/>
          <c:y val="0.0319666435024322"/>
          <c:w val="0.818359900134434"/>
          <c:h val="0.681874298540965"/>
        </c:manualLayout>
      </c:layout>
      <c:barChart>
        <c:barDir val="col"/>
        <c:grouping val="clustered"/>
        <c:varyColors val="0"/>
        <c:ser>
          <c:idx val="0"/>
          <c:order val="0"/>
          <c:tx>
            <c:strRef>
              <c:f>'count of rest country wise'!$B$1</c:f>
              <c:strCache>
                <c:ptCount val="1"/>
                <c:pt idx="0">
                  <c:v>Total</c:v>
                </c:pt>
              </c:strCache>
            </c:strRef>
          </c:tx>
          <c:spPr>
            <a:solidFill>
              <a:schemeClr val="accent6"/>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'count of rest country wise'!$A$2:$A$16</c:f>
              <c:strCache>
                <c:ptCount val="14"/>
                <c:pt idx="0">
                  <c:v>Australia</c:v>
                </c:pt>
                <c:pt idx="1">
                  <c:v>Brazil</c:v>
                </c:pt>
                <c:pt idx="2">
                  <c:v>Canada</c:v>
                </c:pt>
                <c:pt idx="3">
                  <c:v>Indonesia</c:v>
                </c:pt>
                <c:pt idx="4">
                  <c:v>New Zealand</c:v>
                </c:pt>
                <c:pt idx="5">
                  <c:v>Philippines</c:v>
                </c:pt>
                <c:pt idx="6">
                  <c:v>Qatar</c:v>
                </c:pt>
                <c:pt idx="7">
                  <c:v>Singapore</c:v>
                </c:pt>
                <c:pt idx="8">
                  <c:v>South Africa</c:v>
                </c:pt>
                <c:pt idx="9">
                  <c:v>Sri Lanka</c:v>
                </c:pt>
                <c:pt idx="10">
                  <c:v>Turkey</c:v>
                </c:pt>
                <c:pt idx="11">
                  <c:v>United Arab Emirates</c:v>
                </c:pt>
                <c:pt idx="12">
                  <c:v>United Kingdom</c:v>
                </c:pt>
                <c:pt idx="13">
                  <c:v>(blank)</c:v>
                </c:pt>
              </c:strCache>
            </c:strRef>
          </c:cat>
          <c:val>
            <c:numRef>
              <c:f>'count of rest country wise'!$B$2:$B$16</c:f>
              <c:numCache>
                <c:formatCode>General</c:formatCode>
                <c:ptCount val="14"/>
                <c:pt idx="0">
                  <c:v>24</c:v>
                </c:pt>
                <c:pt idx="1">
                  <c:v>60</c:v>
                </c:pt>
                <c:pt idx="2">
                  <c:v>4</c:v>
                </c:pt>
                <c:pt idx="3">
                  <c:v>21</c:v>
                </c:pt>
                <c:pt idx="4">
                  <c:v>40</c:v>
                </c:pt>
                <c:pt idx="5">
                  <c:v>22</c:v>
                </c:pt>
                <c:pt idx="6">
                  <c:v>20</c:v>
                </c:pt>
                <c:pt idx="7">
                  <c:v>20</c:v>
                </c:pt>
                <c:pt idx="8">
                  <c:v>60</c:v>
                </c:pt>
                <c:pt idx="9">
                  <c:v>20</c:v>
                </c:pt>
                <c:pt idx="10">
                  <c:v>33</c:v>
                </c:pt>
                <c:pt idx="11">
                  <c:v>60</c:v>
                </c:pt>
                <c:pt idx="12">
                  <c:v>80</c:v>
                </c:pt>
              </c:numCache>
            </c:numRef>
          </c:val>
        </c:ser>
        <c:dLbls>
          <c:showLegendKey val="0"/>
          <c:showVal val="1"/>
          <c:showCatName val="0"/>
          <c:showSerName val="0"/>
          <c:showPercent val="0"/>
          <c:showBubbleSize val="0"/>
        </c:dLbls>
        <c:gapWidth val="216"/>
        <c:overlap val="-32"/>
        <c:axId val="731089007"/>
        <c:axId val="731102447"/>
      </c:barChart>
      <c:catAx>
        <c:axId val="731089007"/>
        <c:scaling>
          <c:orientation val="minMax"/>
        </c:scaling>
        <c:delete val="0"/>
        <c:axPos val="b"/>
        <c:title>
          <c:tx>
            <c:rich>
              <a:bodyPr rot="0" spcFirstLastPara="0"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r>
                  <a:rPr sz="1200" b="1"/>
                  <a:t>COUNTRIES</a:t>
                </a:r>
                <a:endParaRPr sz="1200" b="1"/>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731102447"/>
        <c:crosses val="autoZero"/>
        <c:auto val="1"/>
        <c:lblAlgn val="ctr"/>
        <c:lblOffset val="100"/>
        <c:noMultiLvlLbl val="0"/>
      </c:catAx>
      <c:valAx>
        <c:axId val="731102447"/>
        <c:scaling>
          <c:orientation val="minMax"/>
        </c:scaling>
        <c:delete val="0"/>
        <c:axPos val="l"/>
        <c:majorGridlines>
          <c:spPr>
            <a:ln w="9525" cap="flat" cmpd="sng" algn="ctr">
              <a:solidFill>
                <a:schemeClr val="lt1">
                  <a:lumMod val="90200"/>
                </a:schemeClr>
              </a:solidFill>
              <a:round/>
            </a:ln>
            <a:effectLst/>
          </c:spPr>
        </c:majorGridlines>
        <c:title>
          <c:tx>
            <c:rich>
              <a:bodyPr rot="-5400000" spcFirstLastPara="0"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r>
                  <a:rPr sz="1200" b="1"/>
                  <a:t>COUNT</a:t>
                </a: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731089007"/>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dTable>
      <c:spPr>
        <a:noFill/>
        <a:ln>
          <a:noFill/>
        </a:ln>
        <a:effectLst/>
      </c:spPr>
    </c:plotArea>
    <c:plotVisOnly val="1"/>
    <c:dispBlanksAs val="gap"/>
    <c:showDLblsOverMax val="0"/>
    <c:extLst>
      <c:ext uri="{0b15fc19-7d7d-44ad-8c2d-2c3a37ce22c3}">
        <chartProps xmlns="https://web.wps.cn/et/2018/main" chartId="{738f7ef1-bb61-4b12-8648-fad2eb6d55fc}"/>
      </c:ext>
    </c:extLst>
  </c:chart>
  <c:spPr>
    <a:noFill/>
    <a:ln>
      <a:noFill/>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[zomato analysis full project 228.xlsx]COUNT OF REST IDCITY VS NO OF R!PivotTable30</c:name>
    <c:fmtId val="-1"/>
  </c:pivotSource>
  <c:chart>
    <c:title>
      <c:layout/>
      <c:overlay val="0"/>
      <c:spPr>
        <a:noFill/>
        <a:ln>
          <a:noFill/>
        </a:ln>
        <a:effectLst/>
      </c:spPr>
      <c:txPr>
        <a:bodyPr rot="0" spcFirstLastPara="1" vertOverflow="ellipsis" vert="horz" wrap="square" anchor="ctr" anchorCtr="1"/>
        <a:lstStyle/>
        <a:p>
          <a:pPr>
            <a:defRPr lang="en-US" sz="1600" b="1" i="0" u="none" strike="noStrike" kern="1200" baseline="0">
              <a:solidFill>
                <a:schemeClr val="tx2"/>
              </a:solidFill>
              <a:latin typeface="+mn-lt"/>
              <a:ea typeface="+mn-ea"/>
              <a:cs typeface="+mn-cs"/>
            </a:defRPr>
          </a:pPr>
        </a:p>
      </c:txPr>
    </c:title>
    <c:autoTitleDeleted val="0"/>
    <c:plotArea>
      <c:layout/>
      <c:barChart>
        <c:barDir val="col"/>
        <c:grouping val="clustered"/>
        <c:varyColors val="0"/>
        <c:ser>
          <c:idx val="0"/>
          <c:order val="0"/>
          <c:tx>
            <c:strRef>
              <c:f>'COUNT OF REST IDCITY VS NO OF R'!$B$3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2"/>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multiLvlStrRef>
              <c:f>'COUNT OF REST IDCITY VS NO OF R'!$A$4:$A$26</c:f>
              <c:multiLvlStrCache>
                <c:ptCount val="11"/>
                <c:lvl>
                  <c:pt idx="0">
                    <c:v>Turkey</c:v>
                  </c:pt>
                  <c:pt idx="1">
                    <c:v>Brazil</c:v>
                  </c:pt>
                  <c:pt idx="2">
                    <c:v>South Africa</c:v>
                  </c:pt>
                  <c:pt idx="3">
                    <c:v>South Africa</c:v>
                  </c:pt>
                  <c:pt idx="4">
                    <c:v>South Africa</c:v>
                  </c:pt>
                  <c:pt idx="5">
                    <c:v>South Africa</c:v>
                  </c:pt>
                  <c:pt idx="6">
                    <c:v>South Africa</c:v>
                  </c:pt>
                  <c:pt idx="7">
                    <c:v>Brazil</c:v>
                  </c:pt>
                  <c:pt idx="8">
                    <c:v>South Africa</c:v>
                  </c:pt>
                  <c:pt idx="9">
                    <c:v>Brazil</c:v>
                  </c:pt>
                  <c:pt idx="10">
                    <c:v>Turkey</c:v>
                  </c:pt>
                </c:lvl>
                <c:lvl>
                  <c:pt idx="0">
                    <c:v>Ankara</c:v>
                  </c:pt>
                  <c:pt idx="1">
                    <c:v>Brasí_lia</c:v>
                  </c:pt>
                  <c:pt idx="2">
                    <c:v>Cape Town</c:v>
                  </c:pt>
                  <c:pt idx="3">
                    <c:v>Inner City</c:v>
                  </c:pt>
                  <c:pt idx="4">
                    <c:v>Johannesburg</c:v>
                  </c:pt>
                  <c:pt idx="5">
                    <c:v>Pretoria</c:v>
                  </c:pt>
                  <c:pt idx="6">
                    <c:v>Randburg</c:v>
                  </c:pt>
                  <c:pt idx="7">
                    <c:v>Rio de Janeiro</c:v>
                  </c:pt>
                  <c:pt idx="8">
                    <c:v>Sandton</c:v>
                  </c:pt>
                  <c:pt idx="9">
                    <c:v>Sí£o Paulo</c:v>
                  </c:pt>
                  <c:pt idx="10">
                    <c:v>ÛÁstanbul</c:v>
                  </c:pt>
                </c:lvl>
              </c:multiLvlStrCache>
            </c:multiLvlStrRef>
          </c:cat>
          <c:val>
            <c:numRef>
              <c:f>'COUNT OF REST IDCITY VS NO OF R'!$B$4:$B$26</c:f>
              <c:numCache>
                <c:formatCode>General</c:formatCode>
                <c:ptCount val="11"/>
                <c:pt idx="0">
                  <c:v>20</c:v>
                </c:pt>
                <c:pt idx="1">
                  <c:v>20</c:v>
                </c:pt>
                <c:pt idx="2">
                  <c:v>20</c:v>
                </c:pt>
                <c:pt idx="3">
                  <c:v>2</c:v>
                </c:pt>
                <c:pt idx="4">
                  <c:v>6</c:v>
                </c:pt>
                <c:pt idx="5">
                  <c:v>20</c:v>
                </c:pt>
                <c:pt idx="6">
                  <c:v>1</c:v>
                </c:pt>
                <c:pt idx="7">
                  <c:v>20</c:v>
                </c:pt>
                <c:pt idx="8">
                  <c:v>11</c:v>
                </c:pt>
                <c:pt idx="9">
                  <c:v>20</c:v>
                </c:pt>
                <c:pt idx="10">
                  <c:v>14</c:v>
                </c:pt>
              </c:numCache>
            </c:numRef>
          </c:val>
        </c:ser>
        <c:dLbls>
          <c:showLegendKey val="0"/>
          <c:showVal val="1"/>
          <c:showCatName val="0"/>
          <c:showSerName val="0"/>
          <c:showPercent val="0"/>
          <c:showBubbleSize val="0"/>
        </c:dLbls>
        <c:gapWidth val="100"/>
        <c:overlap val="-24"/>
        <c:axId val="638397280"/>
        <c:axId val="638397760"/>
      </c:barChart>
      <c:catAx>
        <c:axId val="638397280"/>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2"/>
                </a:solidFill>
                <a:latin typeface="+mn-lt"/>
                <a:ea typeface="+mn-ea"/>
                <a:cs typeface="+mn-cs"/>
              </a:defRPr>
            </a:pPr>
          </a:p>
        </c:txPr>
        <c:crossAx val="638397760"/>
        <c:crosses val="autoZero"/>
        <c:auto val="1"/>
        <c:lblAlgn val="ctr"/>
        <c:lblOffset val="100"/>
        <c:noMultiLvlLbl val="0"/>
      </c:catAx>
      <c:valAx>
        <c:axId val="638397760"/>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2"/>
                </a:solidFill>
                <a:latin typeface="+mn-lt"/>
                <a:ea typeface="+mn-ea"/>
                <a:cs typeface="+mn-cs"/>
              </a:defRPr>
            </a:pPr>
          </a:p>
        </c:txPr>
        <c:crossAx val="63839728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2"/>
              </a:solidFill>
              <a:latin typeface="+mn-lt"/>
              <a:ea typeface="+mn-ea"/>
              <a:cs typeface="+mn-cs"/>
            </a:defRPr>
          </a:pPr>
        </a:p>
      </c:txPr>
    </c:legend>
    <c:plotVisOnly val="1"/>
    <c:dispBlanksAs val="gap"/>
    <c:showDLblsOverMax val="0"/>
    <c:extLst>
      <c:ext uri="{0b15fc19-7d7d-44ad-8c2d-2c3a37ce22c3}">
        <chartProps xmlns="https://web.wps.cn/et/2018/main" chartId="{988d406d-942e-45fb-b0f5-1105ff6b4491}"/>
      </c:ext>
    </c:extLst>
  </c:chart>
  <c:spPr>
    <a:noFill/>
    <a:ln>
      <a:noFill/>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[zomato analysis full project 330.xlsx]Sheet3!PivotTable4</c:name>
    <c:fmtId val="-1"/>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IN"/>
              <a:t>Count</a:t>
            </a:r>
            <a:r>
              <a:rPr lang="en-IN" baseline="0"/>
              <a:t> of testaurants having table booking</a:t>
            </a:r>
            <a:endParaRPr lang="en-IN"/>
          </a:p>
        </c:rich>
      </c:tx>
      <c:layout/>
      <c:overlay val="0"/>
      <c:spPr>
        <a:noFill/>
        <a:ln>
          <a:noFill/>
        </a:ln>
        <a:effectLst/>
      </c:spPr>
    </c:title>
    <c:autoTitleDeleted val="0"/>
    <c:plotArea>
      <c:layout/>
      <c:barChart>
        <c:barDir val="col"/>
        <c:grouping val="clustered"/>
        <c:varyColors val="0"/>
        <c:ser>
          <c:idx val="0"/>
          <c:order val="0"/>
          <c:tx>
            <c:strRef>
              <c:f>Sheet3!$B$3:$B$4</c:f>
              <c:strCache>
                <c:ptCount val="1"/>
                <c:pt idx="0">
                  <c:v>No</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Sheet3!$A$5:$A$8</c:f>
              <c:strCache>
                <c:ptCount val="3"/>
                <c:pt idx="0">
                  <c:v>Brazil</c:v>
                </c:pt>
                <c:pt idx="1">
                  <c:v>South Africa</c:v>
                </c:pt>
                <c:pt idx="2">
                  <c:v>Turkey</c:v>
                </c:pt>
              </c:strCache>
            </c:strRef>
          </c:cat>
          <c:val>
            <c:numRef>
              <c:f>Sheet3!$B$5:$B$8</c:f>
              <c:numCache>
                <c:formatCode>General</c:formatCode>
                <c:ptCount val="3"/>
                <c:pt idx="0">
                  <c:v>60</c:v>
                </c:pt>
                <c:pt idx="1">
                  <c:v>58</c:v>
                </c:pt>
                <c:pt idx="2">
                  <c:v>34</c:v>
                </c:pt>
              </c:numCache>
            </c:numRef>
          </c:val>
        </c:ser>
        <c:ser>
          <c:idx val="1"/>
          <c:order val="1"/>
          <c:tx>
            <c:strRef>
              <c:f>Sheet3!$C$3:$C$4</c:f>
              <c:strCache>
                <c:ptCount val="1"/>
                <c:pt idx="0">
                  <c:v>Yes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Sheet3!$A$5:$A$8</c:f>
              <c:strCache>
                <c:ptCount val="3"/>
                <c:pt idx="0">
                  <c:v>Brazil</c:v>
                </c:pt>
                <c:pt idx="1">
                  <c:v>South Africa</c:v>
                </c:pt>
                <c:pt idx="2">
                  <c:v>Turkey</c:v>
                </c:pt>
              </c:strCache>
            </c:strRef>
          </c:cat>
          <c:val>
            <c:numRef>
              <c:f>Sheet3!$C$5:$C$8</c:f>
              <c:numCache>
                <c:formatCode>General</c:formatCode>
                <c:ptCount val="3"/>
                <c:pt idx="1">
                  <c:v>2</c:v>
                </c:pt>
              </c:numCache>
            </c:numRef>
          </c:val>
        </c:ser>
        <c:dLbls>
          <c:showLegendKey val="0"/>
          <c:showVal val="1"/>
          <c:showCatName val="0"/>
          <c:showSerName val="0"/>
          <c:showPercent val="0"/>
          <c:showBubbleSize val="0"/>
        </c:dLbls>
        <c:gapWidth val="219"/>
        <c:overlap val="-27"/>
        <c:axId val="1624932639"/>
        <c:axId val="1624951359"/>
      </c:barChart>
      <c:catAx>
        <c:axId val="16249326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624951359"/>
        <c:crosses val="autoZero"/>
        <c:auto val="1"/>
        <c:lblAlgn val="ctr"/>
        <c:lblOffset val="100"/>
        <c:noMultiLvlLbl val="0"/>
      </c:catAx>
      <c:valAx>
        <c:axId val="16249513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624932639"/>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8c16cbad-34d2-4a2e-8fad-859a86d531f1}"/>
      </c:ext>
    </c:extLst>
  </c:chart>
  <c:spPr>
    <a:noFill/>
    <a:ln>
      <a:noFill/>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3">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95" name="Google Shape;9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77" name="Google Shape;177;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85" name="Google Shape;185;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93" name="Google Shape;193;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02" name="Google Shape;20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11" name="Google Shape;21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20" name="Google Shape;22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26" name="Google Shape;22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34" name="Google Shape;23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41" name="Google Shape;241;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47" name="Google Shape;24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03" name="Google Shape;103;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55" name="Google Shape;255;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62" name="Google Shape;26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71" name="Google Shape;271;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78" name="Google Shape;27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91" name="Google Shape;29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9" name="Google Shape;299;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00" name="Google Shape;300;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07" name="Google Shape;30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08" name="Google Shape;1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16" name="Google Shape;11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25" name="Google Shape;125;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39" name="Google Shape;13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52" name="Google Shape;15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59" name="Google Shape;159;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68" name="Google Shape;16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7" name="Shape 17"/>
        <p:cNvGrpSpPr/>
        <p:nvPr/>
      </p:nvGrpSpPr>
      <p:grpSpPr>
        <a:xfrm>
          <a:off x="0" y="0"/>
          <a:ext cx="0" cy="0"/>
          <a:chOff x="0" y="0"/>
          <a:chExt cx="0" cy="0"/>
        </a:xfrm>
      </p:grpSpPr>
      <p:sp>
        <p:nvSpPr>
          <p:cNvPr id="18" name="Google Shape;18;p28"/>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 name="Google Shape;19;p28"/>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8"/>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000">
        <p:push/>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4" name="Shape 74"/>
        <p:cNvGrpSpPr/>
        <p:nvPr/>
      </p:nvGrpSpPr>
      <p:grpSpPr>
        <a:xfrm>
          <a:off x="0" y="0"/>
          <a:ext cx="0" cy="0"/>
          <a:chOff x="0" y="0"/>
          <a:chExt cx="0" cy="0"/>
        </a:xfrm>
      </p:grpSpPr>
      <p:sp>
        <p:nvSpPr>
          <p:cNvPr id="75" name="Google Shape;75;p37"/>
          <p:cNvSpPr txBox="1"/>
          <p:nvPr>
            <p:ph type="title"/>
          </p:nvPr>
        </p:nvSpPr>
        <p:spPr>
          <a:xfrm>
            <a:off x="840317" y="457200"/>
            <a:ext cx="3932767" cy="1600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3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6" name="Google Shape;76;p37"/>
          <p:cNvSpPr/>
          <p:nvPr>
            <p:ph idx="2" type="pic"/>
          </p:nvPr>
        </p:nvSpPr>
        <p:spPr>
          <a:xfrm>
            <a:off x="5183717" y="987425"/>
            <a:ext cx="6172200" cy="4873625"/>
          </a:xfrm>
          <a:prstGeom prst="rect">
            <a:avLst/>
          </a:prstGeom>
          <a:noFill/>
          <a:ln>
            <a:noFill/>
          </a:ln>
        </p:spPr>
      </p:sp>
      <p:sp>
        <p:nvSpPr>
          <p:cNvPr id="77" name="Google Shape;77;p37"/>
          <p:cNvSpPr txBox="1"/>
          <p:nvPr>
            <p:ph idx="1" type="body"/>
          </p:nvPr>
        </p:nvSpPr>
        <p:spPr>
          <a:xfrm>
            <a:off x="840317" y="2057400"/>
            <a:ext cx="3932767" cy="381158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20"/>
              </a:spcBef>
              <a:spcAft>
                <a:spcPts val="0"/>
              </a:spcAft>
              <a:buClr>
                <a:schemeClr val="dk1"/>
              </a:buClr>
              <a:buSzPts val="1600"/>
              <a:buFont typeface="Arial"/>
              <a:buNone/>
              <a:defRPr sz="1600"/>
            </a:lvl1pPr>
            <a:lvl2pPr indent="-228600" lvl="1" marL="914400" algn="l">
              <a:lnSpc>
                <a:spcPct val="100000"/>
              </a:lnSpc>
              <a:spcBef>
                <a:spcPts val="280"/>
              </a:spcBef>
              <a:spcAft>
                <a:spcPts val="0"/>
              </a:spcAft>
              <a:buClr>
                <a:schemeClr val="dk1"/>
              </a:buClr>
              <a:buSzPts val="1400"/>
              <a:buFont typeface="Arial"/>
              <a:buNone/>
              <a:defRPr sz="1400"/>
            </a:lvl2pPr>
            <a:lvl3pPr indent="-228600" lvl="2" marL="1371600" algn="l">
              <a:lnSpc>
                <a:spcPct val="100000"/>
              </a:lnSpc>
              <a:spcBef>
                <a:spcPts val="240"/>
              </a:spcBef>
              <a:spcAft>
                <a:spcPts val="0"/>
              </a:spcAft>
              <a:buClr>
                <a:schemeClr val="dk1"/>
              </a:buClr>
              <a:buSzPts val="1200"/>
              <a:buFont typeface="Arial"/>
              <a:buNone/>
              <a:defRPr sz="1200"/>
            </a:lvl3pPr>
            <a:lvl4pPr indent="-228600" lvl="3" marL="1828800" algn="l">
              <a:lnSpc>
                <a:spcPct val="100000"/>
              </a:lnSpc>
              <a:spcBef>
                <a:spcPts val="200"/>
              </a:spcBef>
              <a:spcAft>
                <a:spcPts val="0"/>
              </a:spcAft>
              <a:buClr>
                <a:schemeClr val="dk1"/>
              </a:buClr>
              <a:buSzPts val="1000"/>
              <a:buFont typeface="Arial"/>
              <a:buNone/>
              <a:defRPr sz="1000"/>
            </a:lvl4pPr>
            <a:lvl5pPr indent="-228600" lvl="4" marL="2286000" algn="l">
              <a:lnSpc>
                <a:spcPct val="100000"/>
              </a:lnSpc>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8" name="Google Shape;78;p37"/>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7"/>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000">
        <p:push/>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38"/>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3" name="Google Shape;83;p38"/>
          <p:cNvSpPr txBox="1"/>
          <p:nvPr>
            <p:ph idx="1" type="body"/>
          </p:nvPr>
        </p:nvSpPr>
        <p:spPr>
          <a:xfrm rot="5400000">
            <a:off x="3833019" y="-1623218"/>
            <a:ext cx="4525963" cy="10972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38"/>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3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38"/>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000">
        <p:push/>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7" name="Shape 87"/>
        <p:cNvGrpSpPr/>
        <p:nvPr/>
      </p:nvGrpSpPr>
      <p:grpSpPr>
        <a:xfrm>
          <a:off x="0" y="0"/>
          <a:ext cx="0" cy="0"/>
          <a:chOff x="0" y="0"/>
          <a:chExt cx="0" cy="0"/>
        </a:xfrm>
      </p:grpSpPr>
      <p:sp>
        <p:nvSpPr>
          <p:cNvPr id="88" name="Google Shape;88;p39"/>
          <p:cNvSpPr txBox="1"/>
          <p:nvPr>
            <p:ph type="title"/>
          </p:nvPr>
        </p:nvSpPr>
        <p:spPr>
          <a:xfrm rot="5400000">
            <a:off x="7285038" y="1828801"/>
            <a:ext cx="5851525" cy="2743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9" name="Google Shape;89;p39"/>
          <p:cNvSpPr txBox="1"/>
          <p:nvPr>
            <p:ph idx="1" type="body"/>
          </p:nvPr>
        </p:nvSpPr>
        <p:spPr>
          <a:xfrm rot="5400000">
            <a:off x="1697038" y="-812799"/>
            <a:ext cx="5851525" cy="80264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39"/>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3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39"/>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000">
        <p:push/>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29"/>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 name="Google Shape;24;p29"/>
          <p:cNvSpPr txBox="1"/>
          <p:nvPr>
            <p:ph idx="1" type="body"/>
          </p:nvPr>
        </p:nvSpPr>
        <p:spPr>
          <a:xfrm>
            <a:off x="609600" y="1600200"/>
            <a:ext cx="10972800"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29"/>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9"/>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000">
        <p:push/>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28" name="Shape 28"/>
        <p:cNvGrpSpPr/>
        <p:nvPr/>
      </p:nvGrpSpPr>
      <p:grpSpPr>
        <a:xfrm>
          <a:off x="0" y="0"/>
          <a:ext cx="0" cy="0"/>
          <a:chOff x="0" y="0"/>
          <a:chExt cx="0" cy="0"/>
        </a:xfrm>
      </p:grpSpPr>
      <p:pic>
        <p:nvPicPr>
          <p:cNvPr descr="关系图" id="29" name="Google Shape;29;p30"/>
          <p:cNvPicPr preferRelativeResize="0"/>
          <p:nvPr/>
        </p:nvPicPr>
        <p:blipFill rotWithShape="1">
          <a:blip r:embed="rId2">
            <a:alphaModFix/>
          </a:blip>
          <a:srcRect b="10909" l="0" r="2527" t="0"/>
          <a:stretch/>
        </p:blipFill>
        <p:spPr>
          <a:xfrm>
            <a:off x="239184" y="692150"/>
            <a:ext cx="11885083" cy="6110288"/>
          </a:xfrm>
          <a:prstGeom prst="rect">
            <a:avLst/>
          </a:prstGeom>
          <a:noFill/>
          <a:ln>
            <a:noFill/>
          </a:ln>
        </p:spPr>
      </p:pic>
      <p:sp>
        <p:nvSpPr>
          <p:cNvPr id="30" name="Google Shape;30;p30"/>
          <p:cNvSpPr/>
          <p:nvPr/>
        </p:nvSpPr>
        <p:spPr>
          <a:xfrm>
            <a:off x="2117" y="549275"/>
            <a:ext cx="12192000" cy="1511300"/>
          </a:xfrm>
          <a:prstGeom prst="rect">
            <a:avLst/>
          </a:prstGeom>
          <a:gradFill>
            <a:gsLst>
              <a:gs pos="0">
                <a:srgbClr val="FFFFFF"/>
              </a:gs>
              <a:gs pos="100000">
                <a:srgbClr val="808080">
                  <a:alpha val="53333"/>
                </a:srgbClr>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 name="Google Shape;31;p30"/>
          <p:cNvSpPr txBox="1"/>
          <p:nvPr>
            <p:ph idx="1" type="subTitle"/>
          </p:nvPr>
        </p:nvSpPr>
        <p:spPr>
          <a:xfrm>
            <a:off x="2544233" y="2492375"/>
            <a:ext cx="7393517" cy="122237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640"/>
              </a:spcBef>
              <a:spcAft>
                <a:spcPts val="0"/>
              </a:spcAft>
              <a:buClr>
                <a:schemeClr val="dk1"/>
              </a:buClr>
              <a:buSzPts val="3200"/>
              <a:buFont typeface="Arial"/>
              <a:buNone/>
              <a:defRPr/>
            </a:lvl1pPr>
            <a:lvl2pPr lvl="1" algn="l">
              <a:lnSpc>
                <a:spcPct val="100000"/>
              </a:lnSpc>
              <a:spcBef>
                <a:spcPts val="360"/>
              </a:spcBef>
              <a:spcAft>
                <a:spcPts val="0"/>
              </a:spcAft>
              <a:buClr>
                <a:schemeClr val="dk1"/>
              </a:buClr>
              <a:buSzPts val="1800"/>
              <a:buChar char="–"/>
              <a:defRPr/>
            </a:lvl2pPr>
            <a:lvl3pPr lvl="2" algn="l">
              <a:lnSpc>
                <a:spcPct val="100000"/>
              </a:lnSpc>
              <a:spcBef>
                <a:spcPts val="360"/>
              </a:spcBef>
              <a:spcAft>
                <a:spcPts val="0"/>
              </a:spcAft>
              <a:buClr>
                <a:schemeClr val="dk1"/>
              </a:buClr>
              <a:buSzPts val="1800"/>
              <a:buChar char="•"/>
              <a:defRPr/>
            </a:lvl3pPr>
            <a:lvl4pPr lvl="3" algn="l">
              <a:lnSpc>
                <a:spcPct val="100000"/>
              </a:lnSpc>
              <a:spcBef>
                <a:spcPts val="360"/>
              </a:spcBef>
              <a:spcAft>
                <a:spcPts val="0"/>
              </a:spcAft>
              <a:buClr>
                <a:schemeClr val="dk1"/>
              </a:buClr>
              <a:buSzPts val="1800"/>
              <a:buChar char="–"/>
              <a:defRPr/>
            </a:lvl4pPr>
            <a:lvl5pPr lvl="4" algn="l">
              <a:lnSpc>
                <a:spcPct val="100000"/>
              </a:lnSpc>
              <a:spcBef>
                <a:spcPts val="36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32" name="Google Shape;32;p30"/>
          <p:cNvSpPr txBox="1"/>
          <p:nvPr>
            <p:ph type="ctrTitle"/>
          </p:nvPr>
        </p:nvSpPr>
        <p:spPr>
          <a:xfrm>
            <a:off x="1007533" y="620713"/>
            <a:ext cx="103632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3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 name="Google Shape;33;p30"/>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0"/>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0"/>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0"/>
                                        </p:tgtEl>
                                        <p:attrNameLst>
                                          <p:attrName>style.visibility</p:attrName>
                                        </p:attrNameLst>
                                      </p:cBhvr>
                                      <p:to>
                                        <p:strVal val="visible"/>
                                      </p:to>
                                    </p:set>
                                    <p:animEffect filter="fade" transition="in">
                                      <p:cBhvr>
                                        <p:cTn dur="1000"/>
                                        <p:tgtEl>
                                          <p:spTgt spid="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31"/>
          <p:cNvSpPr txBox="1"/>
          <p:nvPr>
            <p:ph type="title"/>
          </p:nvPr>
        </p:nvSpPr>
        <p:spPr>
          <a:xfrm>
            <a:off x="831851" y="1709738"/>
            <a:ext cx="10515600" cy="2852737"/>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6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8" name="Google Shape;38;p31"/>
          <p:cNvSpPr txBox="1"/>
          <p:nvPr>
            <p:ph idx="1" type="body"/>
          </p:nvPr>
        </p:nvSpPr>
        <p:spPr>
          <a:xfrm>
            <a:off x="831851"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Font typeface="Arial"/>
              <a:buNone/>
              <a:defRPr sz="2400"/>
            </a:lvl1pPr>
            <a:lvl2pPr indent="-228600" lvl="1" marL="914400" algn="l">
              <a:lnSpc>
                <a:spcPct val="100000"/>
              </a:lnSpc>
              <a:spcBef>
                <a:spcPts val="400"/>
              </a:spcBef>
              <a:spcAft>
                <a:spcPts val="0"/>
              </a:spcAft>
              <a:buClr>
                <a:schemeClr val="dk1"/>
              </a:buClr>
              <a:buSzPts val="2000"/>
              <a:buFont typeface="Arial"/>
              <a:buNone/>
              <a:defRPr sz="2000"/>
            </a:lvl2pPr>
            <a:lvl3pPr indent="-228600" lvl="2" marL="1371600" algn="l">
              <a:lnSpc>
                <a:spcPct val="100000"/>
              </a:lnSpc>
              <a:spcBef>
                <a:spcPts val="360"/>
              </a:spcBef>
              <a:spcAft>
                <a:spcPts val="0"/>
              </a:spcAft>
              <a:buClr>
                <a:schemeClr val="dk1"/>
              </a:buClr>
              <a:buSzPts val="1800"/>
              <a:buFont typeface="Arial"/>
              <a:buNone/>
              <a:defRPr sz="1800"/>
            </a:lvl3pPr>
            <a:lvl4pPr indent="-228600" lvl="3" marL="1828800" algn="l">
              <a:lnSpc>
                <a:spcPct val="100000"/>
              </a:lnSpc>
              <a:spcBef>
                <a:spcPts val="320"/>
              </a:spcBef>
              <a:spcAft>
                <a:spcPts val="0"/>
              </a:spcAft>
              <a:buClr>
                <a:schemeClr val="dk1"/>
              </a:buClr>
              <a:buSzPts val="1600"/>
              <a:buFont typeface="Arial"/>
              <a:buNone/>
              <a:defRPr sz="1600"/>
            </a:lvl4pPr>
            <a:lvl5pPr indent="-228600" lvl="4" marL="2286000" algn="l">
              <a:lnSpc>
                <a:spcPct val="100000"/>
              </a:lnSpc>
              <a:spcBef>
                <a:spcPts val="320"/>
              </a:spcBef>
              <a:spcAft>
                <a:spcPts val="0"/>
              </a:spcAft>
              <a:buClr>
                <a:schemeClr val="dk1"/>
              </a:buClr>
              <a:buSzPts val="1600"/>
              <a:buFont typeface="Arial"/>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39" name="Google Shape;39;p31"/>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1"/>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000">
        <p:push/>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32"/>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4" name="Google Shape;44;p32"/>
          <p:cNvSpPr txBox="1"/>
          <p:nvPr>
            <p:ph idx="1" type="body"/>
          </p:nvPr>
        </p:nvSpPr>
        <p:spPr>
          <a:xfrm>
            <a:off x="609600" y="1600200"/>
            <a:ext cx="5384800"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32"/>
          <p:cNvSpPr txBox="1"/>
          <p:nvPr>
            <p:ph idx="2" type="body"/>
          </p:nvPr>
        </p:nvSpPr>
        <p:spPr>
          <a:xfrm>
            <a:off x="6197600" y="1600200"/>
            <a:ext cx="5384800"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2"/>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2"/>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000">
        <p:push/>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33"/>
          <p:cNvSpPr txBox="1"/>
          <p:nvPr>
            <p:ph type="title"/>
          </p:nvPr>
        </p:nvSpPr>
        <p:spPr>
          <a:xfrm>
            <a:off x="840317" y="365125"/>
            <a:ext cx="10515600" cy="132556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1" name="Google Shape;51;p33"/>
          <p:cNvSpPr txBox="1"/>
          <p:nvPr>
            <p:ph idx="1" type="body"/>
          </p:nvPr>
        </p:nvSpPr>
        <p:spPr>
          <a:xfrm>
            <a:off x="840317" y="1681163"/>
            <a:ext cx="5158316" cy="82391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Font typeface="Arial"/>
              <a:buNone/>
              <a:defRPr b="1" sz="2400"/>
            </a:lvl1pPr>
            <a:lvl2pPr indent="-228600" lvl="1" marL="914400" algn="l">
              <a:lnSpc>
                <a:spcPct val="100000"/>
              </a:lnSpc>
              <a:spcBef>
                <a:spcPts val="400"/>
              </a:spcBef>
              <a:spcAft>
                <a:spcPts val="0"/>
              </a:spcAft>
              <a:buClr>
                <a:schemeClr val="dk1"/>
              </a:buClr>
              <a:buSzPts val="2000"/>
              <a:buFont typeface="Arial"/>
              <a:buNone/>
              <a:defRPr b="1" sz="2000"/>
            </a:lvl2pPr>
            <a:lvl3pPr indent="-228600" lvl="2" marL="1371600" algn="l">
              <a:lnSpc>
                <a:spcPct val="100000"/>
              </a:lnSpc>
              <a:spcBef>
                <a:spcPts val="360"/>
              </a:spcBef>
              <a:spcAft>
                <a:spcPts val="0"/>
              </a:spcAft>
              <a:buClr>
                <a:schemeClr val="dk1"/>
              </a:buClr>
              <a:buSzPts val="1800"/>
              <a:buFont typeface="Arial"/>
              <a:buNone/>
              <a:defRPr b="1" sz="1800"/>
            </a:lvl3pPr>
            <a:lvl4pPr indent="-228600" lvl="3" marL="1828800" algn="l">
              <a:lnSpc>
                <a:spcPct val="100000"/>
              </a:lnSpc>
              <a:spcBef>
                <a:spcPts val="320"/>
              </a:spcBef>
              <a:spcAft>
                <a:spcPts val="0"/>
              </a:spcAft>
              <a:buClr>
                <a:schemeClr val="dk1"/>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33"/>
          <p:cNvSpPr txBox="1"/>
          <p:nvPr>
            <p:ph idx="2" type="body"/>
          </p:nvPr>
        </p:nvSpPr>
        <p:spPr>
          <a:xfrm>
            <a:off x="840317" y="2505075"/>
            <a:ext cx="5158316" cy="36845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33"/>
          <p:cNvSpPr txBox="1"/>
          <p:nvPr>
            <p:ph idx="3" type="body"/>
          </p:nvPr>
        </p:nvSpPr>
        <p:spPr>
          <a:xfrm>
            <a:off x="6172200" y="1681163"/>
            <a:ext cx="5183717" cy="82391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Font typeface="Arial"/>
              <a:buNone/>
              <a:defRPr b="1" sz="2400"/>
            </a:lvl1pPr>
            <a:lvl2pPr indent="-228600" lvl="1" marL="914400" algn="l">
              <a:lnSpc>
                <a:spcPct val="100000"/>
              </a:lnSpc>
              <a:spcBef>
                <a:spcPts val="400"/>
              </a:spcBef>
              <a:spcAft>
                <a:spcPts val="0"/>
              </a:spcAft>
              <a:buClr>
                <a:schemeClr val="dk1"/>
              </a:buClr>
              <a:buSzPts val="2000"/>
              <a:buFont typeface="Arial"/>
              <a:buNone/>
              <a:defRPr b="1" sz="2000"/>
            </a:lvl2pPr>
            <a:lvl3pPr indent="-228600" lvl="2" marL="1371600" algn="l">
              <a:lnSpc>
                <a:spcPct val="100000"/>
              </a:lnSpc>
              <a:spcBef>
                <a:spcPts val="360"/>
              </a:spcBef>
              <a:spcAft>
                <a:spcPts val="0"/>
              </a:spcAft>
              <a:buClr>
                <a:schemeClr val="dk1"/>
              </a:buClr>
              <a:buSzPts val="1800"/>
              <a:buFont typeface="Arial"/>
              <a:buNone/>
              <a:defRPr b="1" sz="1800"/>
            </a:lvl3pPr>
            <a:lvl4pPr indent="-228600" lvl="3" marL="1828800" algn="l">
              <a:lnSpc>
                <a:spcPct val="100000"/>
              </a:lnSpc>
              <a:spcBef>
                <a:spcPts val="320"/>
              </a:spcBef>
              <a:spcAft>
                <a:spcPts val="0"/>
              </a:spcAft>
              <a:buClr>
                <a:schemeClr val="dk1"/>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33"/>
          <p:cNvSpPr txBox="1"/>
          <p:nvPr>
            <p:ph idx="4" type="body"/>
          </p:nvPr>
        </p:nvSpPr>
        <p:spPr>
          <a:xfrm>
            <a:off x="6172200" y="2505075"/>
            <a:ext cx="5183717" cy="36845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33"/>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3"/>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000">
        <p:push/>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3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0" name="Google Shape;60;p34"/>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34"/>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000">
        <p:push/>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35"/>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5"/>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000">
        <p:push/>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7" name="Shape 67"/>
        <p:cNvGrpSpPr/>
        <p:nvPr/>
      </p:nvGrpSpPr>
      <p:grpSpPr>
        <a:xfrm>
          <a:off x="0" y="0"/>
          <a:ext cx="0" cy="0"/>
          <a:chOff x="0" y="0"/>
          <a:chExt cx="0" cy="0"/>
        </a:xfrm>
      </p:grpSpPr>
      <p:sp>
        <p:nvSpPr>
          <p:cNvPr id="68" name="Google Shape;68;p36"/>
          <p:cNvSpPr txBox="1"/>
          <p:nvPr>
            <p:ph type="title"/>
          </p:nvPr>
        </p:nvSpPr>
        <p:spPr>
          <a:xfrm>
            <a:off x="840317" y="457200"/>
            <a:ext cx="3932767" cy="1600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3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9" name="Google Shape;69;p36"/>
          <p:cNvSpPr txBox="1"/>
          <p:nvPr>
            <p:ph idx="1" type="body"/>
          </p:nvPr>
        </p:nvSpPr>
        <p:spPr>
          <a:xfrm>
            <a:off x="5183717"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Font typeface="Arial"/>
              <a:buChar char="•"/>
              <a:defRPr sz="3200"/>
            </a:lvl1pPr>
            <a:lvl2pPr indent="-406400" lvl="1" marL="914400" algn="l">
              <a:lnSpc>
                <a:spcPct val="100000"/>
              </a:lnSpc>
              <a:spcBef>
                <a:spcPts val="560"/>
              </a:spcBef>
              <a:spcAft>
                <a:spcPts val="0"/>
              </a:spcAft>
              <a:buClr>
                <a:schemeClr val="dk1"/>
              </a:buClr>
              <a:buSzPts val="2800"/>
              <a:buFont typeface="Arial"/>
              <a:buChar char="–"/>
              <a:defRPr sz="2800"/>
            </a:lvl2pPr>
            <a:lvl3pPr indent="-381000" lvl="2" marL="1371600" algn="l">
              <a:lnSpc>
                <a:spcPct val="100000"/>
              </a:lnSpc>
              <a:spcBef>
                <a:spcPts val="480"/>
              </a:spcBef>
              <a:spcAft>
                <a:spcPts val="0"/>
              </a:spcAft>
              <a:buClr>
                <a:schemeClr val="dk1"/>
              </a:buClr>
              <a:buSzPts val="2400"/>
              <a:buFont typeface="Arial"/>
              <a:buChar char="•"/>
              <a:defRPr sz="2400"/>
            </a:lvl3pPr>
            <a:lvl4pPr indent="-355600" lvl="3" marL="1828800" algn="l">
              <a:lnSpc>
                <a:spcPct val="100000"/>
              </a:lnSpc>
              <a:spcBef>
                <a:spcPts val="400"/>
              </a:spcBef>
              <a:spcAft>
                <a:spcPts val="0"/>
              </a:spcAft>
              <a:buClr>
                <a:schemeClr val="dk1"/>
              </a:buClr>
              <a:buSzPts val="2000"/>
              <a:buFont typeface="Arial"/>
              <a:buChar char="–"/>
              <a:defRPr sz="2000"/>
            </a:lvl4pPr>
            <a:lvl5pPr indent="-355600" lvl="4" marL="2286000" algn="l">
              <a:lnSpc>
                <a:spcPct val="100000"/>
              </a:lnSpc>
              <a:spcBef>
                <a:spcPts val="400"/>
              </a:spcBef>
              <a:spcAft>
                <a:spcPts val="0"/>
              </a:spcAft>
              <a:buClr>
                <a:schemeClr val="dk1"/>
              </a:buClr>
              <a:buSzPts val="2000"/>
              <a:buFont typeface="Arial"/>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0" name="Google Shape;70;p36"/>
          <p:cNvSpPr txBox="1"/>
          <p:nvPr>
            <p:ph idx="2" type="body"/>
          </p:nvPr>
        </p:nvSpPr>
        <p:spPr>
          <a:xfrm>
            <a:off x="840317" y="2057400"/>
            <a:ext cx="3932767" cy="381158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20"/>
              </a:spcBef>
              <a:spcAft>
                <a:spcPts val="0"/>
              </a:spcAft>
              <a:buClr>
                <a:schemeClr val="dk1"/>
              </a:buClr>
              <a:buSzPts val="1600"/>
              <a:buFont typeface="Arial"/>
              <a:buNone/>
              <a:defRPr sz="1600"/>
            </a:lvl1pPr>
            <a:lvl2pPr indent="-228600" lvl="1" marL="914400" algn="l">
              <a:lnSpc>
                <a:spcPct val="100000"/>
              </a:lnSpc>
              <a:spcBef>
                <a:spcPts val="280"/>
              </a:spcBef>
              <a:spcAft>
                <a:spcPts val="0"/>
              </a:spcAft>
              <a:buClr>
                <a:schemeClr val="dk1"/>
              </a:buClr>
              <a:buSzPts val="1400"/>
              <a:buFont typeface="Arial"/>
              <a:buNone/>
              <a:defRPr sz="1400"/>
            </a:lvl2pPr>
            <a:lvl3pPr indent="-228600" lvl="2" marL="1371600" algn="l">
              <a:lnSpc>
                <a:spcPct val="100000"/>
              </a:lnSpc>
              <a:spcBef>
                <a:spcPts val="240"/>
              </a:spcBef>
              <a:spcAft>
                <a:spcPts val="0"/>
              </a:spcAft>
              <a:buClr>
                <a:schemeClr val="dk1"/>
              </a:buClr>
              <a:buSzPts val="1200"/>
              <a:buFont typeface="Arial"/>
              <a:buNone/>
              <a:defRPr sz="1200"/>
            </a:lvl3pPr>
            <a:lvl4pPr indent="-228600" lvl="3" marL="1828800" algn="l">
              <a:lnSpc>
                <a:spcPct val="100000"/>
              </a:lnSpc>
              <a:spcBef>
                <a:spcPts val="200"/>
              </a:spcBef>
              <a:spcAft>
                <a:spcPts val="0"/>
              </a:spcAft>
              <a:buClr>
                <a:schemeClr val="dk1"/>
              </a:buClr>
              <a:buSzPts val="1000"/>
              <a:buFont typeface="Arial"/>
              <a:buNone/>
              <a:defRPr sz="1000"/>
            </a:lvl4pPr>
            <a:lvl5pPr indent="-228600" lvl="4" marL="2286000" algn="l">
              <a:lnSpc>
                <a:spcPct val="100000"/>
              </a:lnSpc>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36"/>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6"/>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000">
        <p:push/>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7"/>
          <p:cNvSpPr/>
          <p:nvPr/>
        </p:nvSpPr>
        <p:spPr>
          <a:xfrm>
            <a:off x="2117" y="333375"/>
            <a:ext cx="12192000" cy="1009650"/>
          </a:xfrm>
          <a:prstGeom prst="rect">
            <a:avLst/>
          </a:prstGeom>
          <a:gradFill>
            <a:gsLst>
              <a:gs pos="0">
                <a:srgbClr val="FFFFFF"/>
              </a:gs>
              <a:gs pos="100000">
                <a:srgbClr val="808080">
                  <a:alpha val="53333"/>
                </a:srgbClr>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关系图" id="11" name="Google Shape;11;p27"/>
          <p:cNvPicPr preferRelativeResize="0"/>
          <p:nvPr/>
        </p:nvPicPr>
        <p:blipFill rotWithShape="1">
          <a:blip r:embed="rId1">
            <a:alphaModFix/>
          </a:blip>
          <a:srcRect b="13317" l="0" r="8122" t="1094"/>
          <a:stretch/>
        </p:blipFill>
        <p:spPr>
          <a:xfrm>
            <a:off x="7730067" y="4438650"/>
            <a:ext cx="4453467" cy="2333625"/>
          </a:xfrm>
          <a:prstGeom prst="rect">
            <a:avLst/>
          </a:prstGeom>
          <a:noFill/>
          <a:ln>
            <a:noFill/>
          </a:ln>
        </p:spPr>
      </p:pic>
      <p:sp>
        <p:nvSpPr>
          <p:cNvPr id="12" name="Google Shape;12;p27"/>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9pPr>
          </a:lstStyle>
          <a:p/>
        </p:txBody>
      </p:sp>
      <p:sp>
        <p:nvSpPr>
          <p:cNvPr id="13" name="Google Shape;13;p27"/>
          <p:cNvSpPr txBox="1"/>
          <p:nvPr>
            <p:ph idx="1" type="body"/>
          </p:nvPr>
        </p:nvSpPr>
        <p:spPr>
          <a:xfrm>
            <a:off x="609600" y="1600200"/>
            <a:ext cx="10972800" cy="4525963"/>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4" name="Google Shape;14;p27"/>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5" name="Google Shape;15;p2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6" name="Google Shape;16;p27"/>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
                                        </p:tgtEl>
                                        <p:attrNameLst>
                                          <p:attrName>style.visibility</p:attrName>
                                        </p:attrNameLst>
                                      </p:cBhvr>
                                      <p:to>
                                        <p:strVal val="visible"/>
                                      </p:to>
                                    </p:set>
                                    <p:animEffect filter="fade" transition="in">
                                      <p:cBhvr>
                                        <p:cTn dur="1000"/>
                                        <p:tgtEl>
                                          <p:spTgt spid="10"/>
                                        </p:tgtEl>
                                      </p:cBhvr>
                                    </p:animEffect>
                                  </p:childTnLst>
                                </p:cTn>
                              </p:par>
                              <p:par>
                                <p:cTn fill="hold" nodeType="withEffect" presetClass="entr" presetID="10" presetSubtype="0">
                                  <p:stCondLst>
                                    <p:cond delay="0"/>
                                  </p:stCondLst>
                                  <p:childTnLst>
                                    <p:set>
                                      <p:cBhvr>
                                        <p:cTn dur="1" fill="hold">
                                          <p:stCondLst>
                                            <p:cond delay="0"/>
                                          </p:stCondLst>
                                        </p:cTn>
                                        <p:tgtEl>
                                          <p:spTgt spid="12"/>
                                        </p:tgtEl>
                                        <p:attrNameLst>
                                          <p:attrName>style.visibility</p:attrName>
                                        </p:attrNameLst>
                                      </p:cBhvr>
                                      <p:to>
                                        <p:strVal val="visible"/>
                                      </p:to>
                                    </p:set>
                                    <p:animEffect filter="fade" transition="in">
                                      <p:cBhvr>
                                        <p:cTn dur="1000"/>
                                        <p:tgtEl>
                                          <p:spTgt spid="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chart" Target="../charts/char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chart" Target="../charts/char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6" name="Shape 96"/>
        <p:cNvGrpSpPr/>
        <p:nvPr/>
      </p:nvGrpSpPr>
      <p:grpSpPr>
        <a:xfrm>
          <a:off x="0" y="0"/>
          <a:ext cx="0" cy="0"/>
          <a:chOff x="0" y="0"/>
          <a:chExt cx="0" cy="0"/>
        </a:xfrm>
      </p:grpSpPr>
      <p:sp>
        <p:nvSpPr>
          <p:cNvPr id="97" name="Google Shape;97;p1"/>
          <p:cNvSpPr txBox="1"/>
          <p:nvPr>
            <p:ph type="title"/>
          </p:nvPr>
        </p:nvSpPr>
        <p:spPr>
          <a:xfrm>
            <a:off x="1" y="2527164"/>
            <a:ext cx="12191999" cy="132344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5"/>
              </a:buClr>
              <a:buSzPts val="4400"/>
              <a:buFont typeface="Verdana"/>
              <a:buNone/>
            </a:pPr>
            <a:r>
              <a:rPr lang="en-US" sz="4400">
                <a:solidFill>
                  <a:srgbClr val="FF0000"/>
                </a:solidFill>
              </a:rPr>
              <a:t>ZOMATO</a:t>
            </a:r>
            <a:endParaRPr sz="4400">
              <a:solidFill>
                <a:srgbClr val="FF0000"/>
              </a:solidFill>
            </a:endParaRPr>
          </a:p>
        </p:txBody>
      </p:sp>
      <p:sp>
        <p:nvSpPr>
          <p:cNvPr id="98" name="Google Shape;98;p1"/>
          <p:cNvSpPr txBox="1"/>
          <p:nvPr>
            <p:ph idx="4294967295" type="subTitle"/>
          </p:nvPr>
        </p:nvSpPr>
        <p:spPr>
          <a:xfrm>
            <a:off x="4" y="3558870"/>
            <a:ext cx="12191997" cy="781119"/>
          </a:xfrm>
          <a:prstGeom prst="rect">
            <a:avLst/>
          </a:prstGeom>
          <a:noFill/>
          <a:ln>
            <a:noFill/>
          </a:ln>
        </p:spPr>
        <p:txBody>
          <a:bodyPr anchorCtr="0" anchor="t" bIns="45700" lIns="182875" spcFirstLastPara="1" rIns="91425" wrap="square" tIns="91425">
            <a:noAutofit/>
          </a:bodyPr>
          <a:lstStyle/>
          <a:p>
            <a:pPr indent="0" lvl="0" marL="0" marR="0" rtl="0" algn="ctr">
              <a:lnSpc>
                <a:spcPct val="100000"/>
              </a:lnSpc>
              <a:spcBef>
                <a:spcPts val="0"/>
              </a:spcBef>
              <a:spcAft>
                <a:spcPts val="0"/>
              </a:spcAft>
              <a:buClr>
                <a:srgbClr val="FF0000"/>
              </a:buClr>
              <a:buSzPts val="3200"/>
              <a:buFont typeface="Arial"/>
              <a:buNone/>
            </a:pPr>
            <a:r>
              <a:rPr b="0" i="0" lang="en-US" sz="3200" u="none" cap="none" strike="noStrike">
                <a:solidFill>
                  <a:srgbClr val="FF0000"/>
                </a:solidFill>
                <a:latin typeface="Arial"/>
                <a:ea typeface="Arial"/>
                <a:cs typeface="Arial"/>
                <a:sym typeface="Arial"/>
              </a:rPr>
              <a:t>A Case Study</a:t>
            </a:r>
            <a:endParaRPr b="0" i="0" sz="3200" u="none" cap="none" strike="noStrike">
              <a:solidFill>
                <a:srgbClr val="FF0000"/>
              </a:solidFill>
              <a:latin typeface="Arial"/>
              <a:ea typeface="Arial"/>
              <a:cs typeface="Arial"/>
              <a:sym typeface="Arial"/>
            </a:endParaRPr>
          </a:p>
        </p:txBody>
      </p:sp>
      <p:sp>
        <p:nvSpPr>
          <p:cNvPr id="99" name="Google Shape;99;p1"/>
          <p:cNvSpPr txBox="1"/>
          <p:nvPr>
            <p:ph idx="4294967295" type="body"/>
          </p:nvPr>
        </p:nvSpPr>
        <p:spPr>
          <a:xfrm>
            <a:off x="-3" y="5534560"/>
            <a:ext cx="12192000" cy="1323440"/>
          </a:xfrm>
          <a:prstGeom prst="rect">
            <a:avLst/>
          </a:prstGeom>
          <a:solidFill>
            <a:schemeClr val="dk1">
              <a:alpha val="60784"/>
            </a:schemeClr>
          </a:solidFill>
          <a:ln>
            <a:noFill/>
          </a:ln>
        </p:spPr>
        <p:txBody>
          <a:bodyPr anchorCtr="0" anchor="ctr" bIns="0" lIns="0" spcFirstLastPara="1" rIns="0" wrap="square" tIns="0">
            <a:noAutofit/>
          </a:bodyPr>
          <a:lstStyle/>
          <a:p>
            <a:pPr indent="0" lvl="0" marL="0" marR="0" rtl="0" algn="ctr">
              <a:lnSpc>
                <a:spcPct val="60000"/>
              </a:lnSpc>
              <a:spcBef>
                <a:spcPts val="0"/>
              </a:spcBef>
              <a:spcAft>
                <a:spcPts val="0"/>
              </a:spcAft>
              <a:buClr>
                <a:schemeClr val="accent1"/>
              </a:buClr>
              <a:buSzPts val="1600"/>
              <a:buFont typeface="Arial"/>
              <a:buNone/>
            </a:pPr>
            <a:r>
              <a:rPr b="0" i="0" lang="en-US" sz="3200" u="none" cap="none" strike="noStrike">
                <a:solidFill>
                  <a:schemeClr val="accent1"/>
                </a:solidFill>
                <a:latin typeface="Arial"/>
                <a:ea typeface="Arial"/>
                <a:cs typeface="Arial"/>
                <a:sym typeface="Arial"/>
              </a:rPr>
              <a:t>- By Smeet Singh</a:t>
            </a:r>
            <a:endParaRPr b="0" i="0" sz="3200" u="none" cap="none" strike="noStrike">
              <a:solidFill>
                <a:schemeClr val="accent1"/>
              </a:solidFill>
              <a:latin typeface="Arial"/>
              <a:ea typeface="Arial"/>
              <a:cs typeface="Arial"/>
              <a:sym typeface="Arial"/>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8">
                                            <p:txEl>
                                              <p:pRg end="0" st="0"/>
                                            </p:txEl>
                                          </p:spTgt>
                                        </p:tgtEl>
                                        <p:attrNameLst>
                                          <p:attrName>style.visibility</p:attrName>
                                        </p:attrNameLst>
                                      </p:cBhvr>
                                      <p:to>
                                        <p:strVal val="visible"/>
                                      </p:to>
                                    </p:set>
                                    <p:animEffect filter="fade" transition="in">
                                      <p:cBhvr>
                                        <p:cTn dur="500"/>
                                        <p:tgtEl>
                                          <p:spTgt spid="98">
                                            <p:txEl>
                                              <p:pRg end="0" st="0"/>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99">
                                            <p:txEl>
                                              <p:pRg end="0" st="0"/>
                                            </p:txEl>
                                          </p:spTgt>
                                        </p:tgtEl>
                                        <p:attrNameLst>
                                          <p:attrName>style.visibility</p:attrName>
                                        </p:attrNameLst>
                                      </p:cBhvr>
                                      <p:to>
                                        <p:strVal val="visible"/>
                                      </p:to>
                                    </p:set>
                                    <p:animEffect filter="fade" transition="in">
                                      <p:cBhvr>
                                        <p:cTn dur="2000"/>
                                        <p:tgtEl>
                                          <p:spTgt spid="99">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8" name="Shape 178"/>
        <p:cNvGrpSpPr/>
        <p:nvPr/>
      </p:nvGrpSpPr>
      <p:grpSpPr>
        <a:xfrm>
          <a:off x="0" y="0"/>
          <a:ext cx="0" cy="0"/>
          <a:chOff x="0" y="0"/>
          <a:chExt cx="0" cy="0"/>
        </a:xfrm>
      </p:grpSpPr>
      <p:sp>
        <p:nvSpPr>
          <p:cNvPr id="179" name="Google Shape;179;p10"/>
          <p:cNvSpPr txBox="1"/>
          <p:nvPr>
            <p:ph idx="12" type="sldNum"/>
          </p:nvPr>
        </p:nvSpPr>
        <p:spPr>
          <a:xfrm>
            <a:off x="8737600" y="6245225"/>
            <a:ext cx="2844800" cy="47625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80" name="Google Shape;180;p10"/>
          <p:cNvSpPr txBox="1"/>
          <p:nvPr/>
        </p:nvSpPr>
        <p:spPr>
          <a:xfrm>
            <a:off x="2320750" y="201500"/>
            <a:ext cx="7629300" cy="36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US" sz="2800" u="none" cap="none" strike="noStrike">
                <a:solidFill>
                  <a:srgbClr val="FF0000"/>
                </a:solidFill>
                <a:latin typeface="Verdana"/>
                <a:ea typeface="Verdana"/>
                <a:cs typeface="Verdana"/>
                <a:sym typeface="Verdana"/>
              </a:rPr>
              <a:t>COUNT OF RESTAURANTS AND RATINGS IN CITIES</a:t>
            </a:r>
            <a:endParaRPr b="1" i="0" sz="2800" u="none" cap="none" strike="noStrike">
              <a:solidFill>
                <a:srgbClr val="FF0000"/>
              </a:solidFill>
              <a:latin typeface="Verdana"/>
              <a:ea typeface="Verdana"/>
              <a:cs typeface="Verdana"/>
              <a:sym typeface="Verdana"/>
            </a:endParaRPr>
          </a:p>
        </p:txBody>
      </p:sp>
      <p:graphicFrame>
        <p:nvGraphicFramePr>
          <p:cNvPr id="181" name="Google Shape;181;p10"/>
          <p:cNvGraphicFramePr/>
          <p:nvPr/>
        </p:nvGraphicFramePr>
        <p:xfrm>
          <a:off x="609600" y="1600200"/>
          <a:ext cx="10972800" cy="4525963"/>
        </p:xfrm>
        <a:graphic>
          <a:graphicData uri="http://schemas.openxmlformats.org/drawingml/2006/chart">
            <c:chart r:id="rId3"/>
          </a:graphicData>
        </a:graphic>
      </p:graphicFrame>
    </p:spTree>
  </p:cSld>
  <p:clrMapOvr>
    <a:masterClrMapping/>
  </p:clrMapOvr>
  <mc:AlternateContent>
    <mc:Choice Requires="p14">
      <p:transition spd="slow" p14:dur="1000">
        <p:push/>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1"/>
          <p:cNvSpPr txBox="1"/>
          <p:nvPr>
            <p:ph type="title"/>
          </p:nvPr>
        </p:nvSpPr>
        <p:spPr>
          <a:xfrm>
            <a:off x="609600" y="274638"/>
            <a:ext cx="109728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FF0000"/>
              </a:buClr>
              <a:buSzPts val="3600"/>
              <a:buFont typeface="Arial"/>
              <a:buNone/>
            </a:pPr>
            <a:r>
              <a:rPr lang="en-US">
                <a:solidFill>
                  <a:srgbClr val="FF0000"/>
                </a:solidFill>
              </a:rPr>
              <a:t>RATINGS OF RESTAURANTS IN CITIES</a:t>
            </a:r>
            <a:endParaRPr>
              <a:solidFill>
                <a:srgbClr val="FF0000"/>
              </a:solidFill>
            </a:endParaRPr>
          </a:p>
        </p:txBody>
      </p:sp>
      <p:sp>
        <p:nvSpPr>
          <p:cNvPr id="188" name="Google Shape;188;p11"/>
          <p:cNvSpPr txBox="1"/>
          <p:nvPr>
            <p:ph idx="12" type="sldNum"/>
          </p:nvPr>
        </p:nvSpPr>
        <p:spPr>
          <a:xfrm>
            <a:off x="8737600" y="6245225"/>
            <a:ext cx="2844800" cy="47625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189" name="Google Shape;189;p11"/>
          <p:cNvPicPr preferRelativeResize="0"/>
          <p:nvPr>
            <p:ph idx="1" type="body"/>
          </p:nvPr>
        </p:nvPicPr>
        <p:blipFill rotWithShape="1">
          <a:blip r:embed="rId3">
            <a:alphaModFix amt="70000"/>
          </a:blip>
          <a:srcRect b="0" l="0" r="0" t="0"/>
          <a:stretch/>
        </p:blipFill>
        <p:spPr>
          <a:xfrm>
            <a:off x="2518410" y="1712595"/>
            <a:ext cx="6875780" cy="4133215"/>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mc:AlternateContent>
    <mc:Choice Requires="p14">
      <p:transition spd="slow" p14:dur="1000">
        <p:push/>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4" name="Shape 194"/>
        <p:cNvGrpSpPr/>
        <p:nvPr/>
      </p:nvGrpSpPr>
      <p:grpSpPr>
        <a:xfrm>
          <a:off x="0" y="0"/>
          <a:ext cx="0" cy="0"/>
          <a:chOff x="0" y="0"/>
          <a:chExt cx="0" cy="0"/>
        </a:xfrm>
      </p:grpSpPr>
      <p:sp>
        <p:nvSpPr>
          <p:cNvPr id="195" name="Google Shape;195;p12"/>
          <p:cNvSpPr txBox="1"/>
          <p:nvPr>
            <p:ph idx="12" type="sldNum"/>
          </p:nvPr>
        </p:nvSpPr>
        <p:spPr>
          <a:xfrm>
            <a:off x="8737600" y="6245225"/>
            <a:ext cx="2844800" cy="47625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96" name="Google Shape;196;p12"/>
          <p:cNvSpPr txBox="1"/>
          <p:nvPr/>
        </p:nvSpPr>
        <p:spPr>
          <a:xfrm>
            <a:off x="1160584" y="797169"/>
            <a:ext cx="9319847" cy="65556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Verdana"/>
                <a:ea typeface="Verdana"/>
                <a:cs typeface="Verdana"/>
                <a:sym typeface="Verdana"/>
              </a:rPr>
              <a:t>With the help of previous 2 charts we can conclude that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Verdana"/>
                <a:ea typeface="Verdana"/>
                <a:cs typeface="Verdana"/>
                <a:sym typeface="Verdana"/>
              </a:rPr>
              <a:t>Cities with Highest Count of Restaurants : Sao Paulo , Rio de Janeiro , Brasilia ,Cape Town, Pretoria , Ankara</a:t>
            </a:r>
            <a:endParaRPr b="0" i="0" sz="1400" u="none" cap="none" strike="noStrike">
              <a:solidFill>
                <a:srgbClr val="000000"/>
              </a:solidFill>
              <a:latin typeface="Arial"/>
              <a:ea typeface="Arial"/>
              <a:cs typeface="Arial"/>
              <a:sym typeface="Arial"/>
            </a:endParaRPr>
          </a:p>
          <a:p>
            <a:pPr indent="-158750" lvl="0" marL="28575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Verdana"/>
                <a:ea typeface="Verdana"/>
                <a:cs typeface="Verdana"/>
                <a:sym typeface="Verdana"/>
              </a:rPr>
              <a:t>Cities with Lowest Count of Restaurants : Randburg, Inner City, Johannesburg</a:t>
            </a:r>
            <a:endParaRPr b="0" i="0" sz="1400" u="none" cap="none" strike="noStrike">
              <a:solidFill>
                <a:srgbClr val="000000"/>
              </a:solidFill>
              <a:latin typeface="Arial"/>
              <a:ea typeface="Arial"/>
              <a:cs typeface="Arial"/>
              <a:sym typeface="Arial"/>
            </a:endParaRPr>
          </a:p>
          <a:p>
            <a:pPr indent="-158750" lvl="0" marL="28575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Verdana"/>
                <a:ea typeface="Verdana"/>
                <a:cs typeface="Verdana"/>
                <a:sym typeface="Verdana"/>
              </a:rPr>
              <a:t>Now, looking at the ratings, Rio De Janeiro , Ankara , Pretoria, Cape Town stand out  High.</a:t>
            </a:r>
            <a:endParaRPr b="0" i="0" sz="1400" u="none" cap="none" strike="noStrike">
              <a:solidFill>
                <a:srgbClr val="000000"/>
              </a:solidFill>
              <a:latin typeface="Arial"/>
              <a:ea typeface="Arial"/>
              <a:cs typeface="Arial"/>
              <a:sym typeface="Arial"/>
            </a:endParaRPr>
          </a:p>
          <a:p>
            <a:pPr indent="-158750" lvl="0" marL="28575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Verdana"/>
                <a:ea typeface="Verdana"/>
                <a:cs typeface="Verdana"/>
                <a:sym typeface="Verdana"/>
              </a:rPr>
              <a:t>So by considering these 2 factors, we can filter out below suitable cities for our expansion:</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Verdana"/>
              <a:ea typeface="Verdana"/>
              <a:cs typeface="Verdana"/>
              <a:sym typeface="Verdana"/>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Verdana"/>
              <a:ea typeface="Verdana"/>
              <a:cs typeface="Verdana"/>
              <a:sym typeface="Verdana"/>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Verdana"/>
              <a:ea typeface="Verdana"/>
              <a:cs typeface="Verdana"/>
              <a:sym typeface="Verdana"/>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Verdana"/>
              <a:ea typeface="Verdana"/>
              <a:cs typeface="Verdana"/>
              <a:sym typeface="Verdana"/>
            </a:endParaRPr>
          </a:p>
        </p:txBody>
      </p:sp>
      <p:sp>
        <p:nvSpPr>
          <p:cNvPr id="197" name="Google Shape;197;p12"/>
          <p:cNvSpPr/>
          <p:nvPr/>
        </p:nvSpPr>
        <p:spPr>
          <a:xfrm>
            <a:off x="1821431" y="5558667"/>
            <a:ext cx="1863900" cy="909900"/>
          </a:xfrm>
          <a:prstGeom prst="roundRect">
            <a:avLst>
              <a:gd fmla="val 16667" name="adj"/>
            </a:avLst>
          </a:prstGeom>
          <a:solidFill>
            <a:srgbClr val="F2F2F2"/>
          </a:solidFill>
          <a:ln cap="flat" cmpd="sng" w="42500">
            <a:solidFill>
              <a:schemeClr val="dk1"/>
            </a:solidFill>
            <a:prstDash val="solid"/>
            <a:round/>
            <a:headEnd len="sm" w="sm" type="none"/>
            <a:tailEnd len="sm" w="sm" type="none"/>
          </a:ln>
          <a:effectLst>
            <a:outerShdw blurRad="107950" algn="ctr" dir="5400000" dist="12700">
              <a:srgbClr val="000000"/>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Verdana"/>
                <a:ea typeface="Verdana"/>
                <a:cs typeface="Verdana"/>
                <a:sym typeface="Verdana"/>
              </a:rPr>
              <a:t>Rio De Janeiro</a:t>
            </a:r>
            <a:endParaRPr b="1" i="0" sz="2800" u="none" cap="none" strike="noStrike">
              <a:solidFill>
                <a:schemeClr val="dk1"/>
              </a:solidFill>
              <a:latin typeface="Verdana"/>
              <a:ea typeface="Verdana"/>
              <a:cs typeface="Verdana"/>
              <a:sym typeface="Verdana"/>
            </a:endParaRPr>
          </a:p>
        </p:txBody>
      </p:sp>
      <p:sp>
        <p:nvSpPr>
          <p:cNvPr id="198" name="Google Shape;198;p12"/>
          <p:cNvSpPr/>
          <p:nvPr/>
        </p:nvSpPr>
        <p:spPr>
          <a:xfrm>
            <a:off x="4888517" y="5483895"/>
            <a:ext cx="1863900" cy="1059600"/>
          </a:xfrm>
          <a:prstGeom prst="roundRect">
            <a:avLst>
              <a:gd fmla="val 16667" name="adj"/>
            </a:avLst>
          </a:prstGeom>
          <a:solidFill>
            <a:srgbClr val="F2F2F2"/>
          </a:solidFill>
          <a:ln cap="flat" cmpd="sng" w="42500">
            <a:solidFill>
              <a:schemeClr val="dk1"/>
            </a:solidFill>
            <a:prstDash val="solid"/>
            <a:round/>
            <a:headEnd len="sm" w="sm" type="none"/>
            <a:tailEnd len="sm" w="sm" type="none"/>
          </a:ln>
          <a:effectLst>
            <a:outerShdw blurRad="107950" algn="ctr" dir="5400000" dist="12700">
              <a:srgbClr val="000000"/>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Verdana"/>
                <a:ea typeface="Verdana"/>
                <a:cs typeface="Verdana"/>
                <a:sym typeface="Verdana"/>
              </a:rPr>
              <a:t>Ankara </a:t>
            </a:r>
            <a:endParaRPr b="1" i="0" sz="2800" u="none" cap="none" strike="noStrike">
              <a:solidFill>
                <a:schemeClr val="dk1"/>
              </a:solidFill>
              <a:latin typeface="Verdana"/>
              <a:ea typeface="Verdana"/>
              <a:cs typeface="Verdana"/>
              <a:sym typeface="Verdana"/>
            </a:endParaRPr>
          </a:p>
        </p:txBody>
      </p:sp>
      <p:sp>
        <p:nvSpPr>
          <p:cNvPr id="199" name="Google Shape;199;p12"/>
          <p:cNvSpPr/>
          <p:nvPr/>
        </p:nvSpPr>
        <p:spPr>
          <a:xfrm>
            <a:off x="8115375" y="5483900"/>
            <a:ext cx="2364900" cy="1059600"/>
          </a:xfrm>
          <a:prstGeom prst="roundRect">
            <a:avLst>
              <a:gd fmla="val 16667" name="adj"/>
            </a:avLst>
          </a:prstGeom>
          <a:solidFill>
            <a:srgbClr val="F2F2F2"/>
          </a:solidFill>
          <a:ln cap="flat" cmpd="sng" w="42500">
            <a:solidFill>
              <a:schemeClr val="dk1"/>
            </a:solidFill>
            <a:prstDash val="solid"/>
            <a:round/>
            <a:headEnd len="sm" w="sm" type="none"/>
            <a:tailEnd len="sm" w="sm" type="none"/>
          </a:ln>
          <a:effectLst>
            <a:outerShdw blurRad="107950" algn="ctr" dir="5400000" dist="12700">
              <a:srgbClr val="000000"/>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Verdana"/>
                <a:ea typeface="Verdana"/>
                <a:cs typeface="Verdana"/>
                <a:sym typeface="Verdana"/>
              </a:rPr>
              <a:t>Pretoria</a:t>
            </a:r>
            <a:endParaRPr b="1" i="0" sz="2800" u="none" cap="none" strike="noStrike">
              <a:solidFill>
                <a:schemeClr val="dk1"/>
              </a:solidFill>
              <a:latin typeface="Verdana"/>
              <a:ea typeface="Verdana"/>
              <a:cs typeface="Verdana"/>
              <a:sym typeface="Verdana"/>
            </a:endParaRPr>
          </a:p>
        </p:txBody>
      </p:sp>
    </p:spTree>
  </p:cSld>
  <p:clrMapOvr>
    <a:masterClrMapping/>
  </p:clrMapOvr>
  <mc:AlternateContent>
    <mc:Choice Requires="p14">
      <p:transition spd="slow" p14:dur="12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96">
                                            <p:txEl>
                                              <p:pRg end="0" st="0"/>
                                            </p:txEl>
                                          </p:spTgt>
                                        </p:tgtEl>
                                        <p:attrNameLst>
                                          <p:attrName>style.visibility</p:attrName>
                                        </p:attrNameLst>
                                      </p:cBhvr>
                                      <p:to>
                                        <p:strVal val="visible"/>
                                      </p:to>
                                    </p:set>
                                    <p:anim calcmode="lin" valueType="num">
                                      <p:cBhvr additive="base">
                                        <p:cTn dur="500"/>
                                        <p:tgtEl>
                                          <p:spTgt spid="196">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196">
                                            <p:txEl>
                                              <p:pRg end="0" st="0"/>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96">
                                            <p:txEl>
                                              <p:pRg end="1" st="1"/>
                                            </p:txEl>
                                          </p:spTgt>
                                        </p:tgtEl>
                                        <p:attrNameLst>
                                          <p:attrName>style.visibility</p:attrName>
                                        </p:attrNameLst>
                                      </p:cBhvr>
                                      <p:to>
                                        <p:strVal val="visible"/>
                                      </p:to>
                                    </p:set>
                                    <p:anim calcmode="lin" valueType="num">
                                      <p:cBhvr additive="base">
                                        <p:cTn dur="500"/>
                                        <p:tgtEl>
                                          <p:spTgt spid="196">
                                            <p:txEl>
                                              <p:pRg end="1" st="1"/>
                                            </p:txEl>
                                          </p:spTgt>
                                        </p:tgtEl>
                                        <p:attrNameLst>
                                          <p:attrName>ppt_w</p:attrName>
                                        </p:attrNameLst>
                                      </p:cBhvr>
                                      <p:tavLst>
                                        <p:tav fmla="" tm="0">
                                          <p:val>
                                            <p:strVal val="0"/>
                                          </p:val>
                                        </p:tav>
                                        <p:tav fmla="" tm="100000">
                                          <p:val>
                                            <p:strVal val="#ppt_w"/>
                                          </p:val>
                                        </p:tav>
                                      </p:tavLst>
                                    </p:anim>
                                    <p:anim calcmode="lin" valueType="num">
                                      <p:cBhvr additive="base">
                                        <p:cTn dur="500"/>
                                        <p:tgtEl>
                                          <p:spTgt spid="196">
                                            <p:txEl>
                                              <p:pRg end="1" st="1"/>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96">
                                            <p:txEl>
                                              <p:pRg end="2" st="2"/>
                                            </p:txEl>
                                          </p:spTgt>
                                        </p:tgtEl>
                                        <p:attrNameLst>
                                          <p:attrName>style.visibility</p:attrName>
                                        </p:attrNameLst>
                                      </p:cBhvr>
                                      <p:to>
                                        <p:strVal val="visible"/>
                                      </p:to>
                                    </p:set>
                                    <p:anim calcmode="lin" valueType="num">
                                      <p:cBhvr additive="base">
                                        <p:cTn dur="500"/>
                                        <p:tgtEl>
                                          <p:spTgt spid="196">
                                            <p:txEl>
                                              <p:pRg end="2" st="2"/>
                                            </p:txEl>
                                          </p:spTgt>
                                        </p:tgtEl>
                                        <p:attrNameLst>
                                          <p:attrName>ppt_w</p:attrName>
                                        </p:attrNameLst>
                                      </p:cBhvr>
                                      <p:tavLst>
                                        <p:tav fmla="" tm="0">
                                          <p:val>
                                            <p:strVal val="0"/>
                                          </p:val>
                                        </p:tav>
                                        <p:tav fmla="" tm="100000">
                                          <p:val>
                                            <p:strVal val="#ppt_w"/>
                                          </p:val>
                                        </p:tav>
                                      </p:tavLst>
                                    </p:anim>
                                    <p:anim calcmode="lin" valueType="num">
                                      <p:cBhvr additive="base">
                                        <p:cTn dur="500"/>
                                        <p:tgtEl>
                                          <p:spTgt spid="196">
                                            <p:txEl>
                                              <p:pRg end="2" st="2"/>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96">
                                            <p:txEl>
                                              <p:pRg end="3" st="3"/>
                                            </p:txEl>
                                          </p:spTgt>
                                        </p:tgtEl>
                                        <p:attrNameLst>
                                          <p:attrName>style.visibility</p:attrName>
                                        </p:attrNameLst>
                                      </p:cBhvr>
                                      <p:to>
                                        <p:strVal val="visible"/>
                                      </p:to>
                                    </p:set>
                                    <p:anim calcmode="lin" valueType="num">
                                      <p:cBhvr additive="base">
                                        <p:cTn dur="500"/>
                                        <p:tgtEl>
                                          <p:spTgt spid="196">
                                            <p:txEl>
                                              <p:pRg end="3" st="3"/>
                                            </p:txEl>
                                          </p:spTgt>
                                        </p:tgtEl>
                                        <p:attrNameLst>
                                          <p:attrName>ppt_w</p:attrName>
                                        </p:attrNameLst>
                                      </p:cBhvr>
                                      <p:tavLst>
                                        <p:tav fmla="" tm="0">
                                          <p:val>
                                            <p:strVal val="0"/>
                                          </p:val>
                                        </p:tav>
                                        <p:tav fmla="" tm="100000">
                                          <p:val>
                                            <p:strVal val="#ppt_w"/>
                                          </p:val>
                                        </p:tav>
                                      </p:tavLst>
                                    </p:anim>
                                    <p:anim calcmode="lin" valueType="num">
                                      <p:cBhvr additive="base">
                                        <p:cTn dur="500"/>
                                        <p:tgtEl>
                                          <p:spTgt spid="196">
                                            <p:txEl>
                                              <p:pRg end="3" st="3"/>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96">
                                            <p:txEl>
                                              <p:pRg end="4" st="4"/>
                                            </p:txEl>
                                          </p:spTgt>
                                        </p:tgtEl>
                                        <p:attrNameLst>
                                          <p:attrName>style.visibility</p:attrName>
                                        </p:attrNameLst>
                                      </p:cBhvr>
                                      <p:to>
                                        <p:strVal val="visible"/>
                                      </p:to>
                                    </p:set>
                                    <p:anim calcmode="lin" valueType="num">
                                      <p:cBhvr additive="base">
                                        <p:cTn dur="500"/>
                                        <p:tgtEl>
                                          <p:spTgt spid="196">
                                            <p:txEl>
                                              <p:pRg end="4" st="4"/>
                                            </p:txEl>
                                          </p:spTgt>
                                        </p:tgtEl>
                                        <p:attrNameLst>
                                          <p:attrName>ppt_w</p:attrName>
                                        </p:attrNameLst>
                                      </p:cBhvr>
                                      <p:tavLst>
                                        <p:tav fmla="" tm="0">
                                          <p:val>
                                            <p:strVal val="0"/>
                                          </p:val>
                                        </p:tav>
                                        <p:tav fmla="" tm="100000">
                                          <p:val>
                                            <p:strVal val="#ppt_w"/>
                                          </p:val>
                                        </p:tav>
                                      </p:tavLst>
                                    </p:anim>
                                    <p:anim calcmode="lin" valueType="num">
                                      <p:cBhvr additive="base">
                                        <p:cTn dur="500"/>
                                        <p:tgtEl>
                                          <p:spTgt spid="196">
                                            <p:txEl>
                                              <p:pRg end="4" st="4"/>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96">
                                            <p:txEl>
                                              <p:pRg end="5" st="5"/>
                                            </p:txEl>
                                          </p:spTgt>
                                        </p:tgtEl>
                                        <p:attrNameLst>
                                          <p:attrName>style.visibility</p:attrName>
                                        </p:attrNameLst>
                                      </p:cBhvr>
                                      <p:to>
                                        <p:strVal val="visible"/>
                                      </p:to>
                                    </p:set>
                                    <p:anim calcmode="lin" valueType="num">
                                      <p:cBhvr additive="base">
                                        <p:cTn dur="500"/>
                                        <p:tgtEl>
                                          <p:spTgt spid="196">
                                            <p:txEl>
                                              <p:pRg end="5" st="5"/>
                                            </p:txEl>
                                          </p:spTgt>
                                        </p:tgtEl>
                                        <p:attrNameLst>
                                          <p:attrName>ppt_w</p:attrName>
                                        </p:attrNameLst>
                                      </p:cBhvr>
                                      <p:tavLst>
                                        <p:tav fmla="" tm="0">
                                          <p:val>
                                            <p:strVal val="0"/>
                                          </p:val>
                                        </p:tav>
                                        <p:tav fmla="" tm="100000">
                                          <p:val>
                                            <p:strVal val="#ppt_w"/>
                                          </p:val>
                                        </p:tav>
                                      </p:tavLst>
                                    </p:anim>
                                    <p:anim calcmode="lin" valueType="num">
                                      <p:cBhvr additive="base">
                                        <p:cTn dur="500"/>
                                        <p:tgtEl>
                                          <p:spTgt spid="196">
                                            <p:txEl>
                                              <p:pRg end="5" st="5"/>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96">
                                            <p:txEl>
                                              <p:pRg end="6" st="6"/>
                                            </p:txEl>
                                          </p:spTgt>
                                        </p:tgtEl>
                                        <p:attrNameLst>
                                          <p:attrName>style.visibility</p:attrName>
                                        </p:attrNameLst>
                                      </p:cBhvr>
                                      <p:to>
                                        <p:strVal val="visible"/>
                                      </p:to>
                                    </p:set>
                                    <p:anim calcmode="lin" valueType="num">
                                      <p:cBhvr additive="base">
                                        <p:cTn dur="500"/>
                                        <p:tgtEl>
                                          <p:spTgt spid="196">
                                            <p:txEl>
                                              <p:pRg end="6" st="6"/>
                                            </p:txEl>
                                          </p:spTgt>
                                        </p:tgtEl>
                                        <p:attrNameLst>
                                          <p:attrName>ppt_w</p:attrName>
                                        </p:attrNameLst>
                                      </p:cBhvr>
                                      <p:tavLst>
                                        <p:tav fmla="" tm="0">
                                          <p:val>
                                            <p:strVal val="0"/>
                                          </p:val>
                                        </p:tav>
                                        <p:tav fmla="" tm="100000">
                                          <p:val>
                                            <p:strVal val="#ppt_w"/>
                                          </p:val>
                                        </p:tav>
                                      </p:tavLst>
                                    </p:anim>
                                    <p:anim calcmode="lin" valueType="num">
                                      <p:cBhvr additive="base">
                                        <p:cTn dur="500"/>
                                        <p:tgtEl>
                                          <p:spTgt spid="196">
                                            <p:txEl>
                                              <p:pRg end="6" st="6"/>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96">
                                            <p:txEl>
                                              <p:pRg end="7" st="7"/>
                                            </p:txEl>
                                          </p:spTgt>
                                        </p:tgtEl>
                                        <p:attrNameLst>
                                          <p:attrName>style.visibility</p:attrName>
                                        </p:attrNameLst>
                                      </p:cBhvr>
                                      <p:to>
                                        <p:strVal val="visible"/>
                                      </p:to>
                                    </p:set>
                                    <p:anim calcmode="lin" valueType="num">
                                      <p:cBhvr additive="base">
                                        <p:cTn dur="500"/>
                                        <p:tgtEl>
                                          <p:spTgt spid="196">
                                            <p:txEl>
                                              <p:pRg end="7" st="7"/>
                                            </p:txEl>
                                          </p:spTgt>
                                        </p:tgtEl>
                                        <p:attrNameLst>
                                          <p:attrName>ppt_w</p:attrName>
                                        </p:attrNameLst>
                                      </p:cBhvr>
                                      <p:tavLst>
                                        <p:tav fmla="" tm="0">
                                          <p:val>
                                            <p:strVal val="0"/>
                                          </p:val>
                                        </p:tav>
                                        <p:tav fmla="" tm="100000">
                                          <p:val>
                                            <p:strVal val="#ppt_w"/>
                                          </p:val>
                                        </p:tav>
                                      </p:tavLst>
                                    </p:anim>
                                    <p:anim calcmode="lin" valueType="num">
                                      <p:cBhvr additive="base">
                                        <p:cTn dur="500"/>
                                        <p:tgtEl>
                                          <p:spTgt spid="196">
                                            <p:txEl>
                                              <p:pRg end="7" st="7"/>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96">
                                            <p:txEl>
                                              <p:pRg end="8" st="8"/>
                                            </p:txEl>
                                          </p:spTgt>
                                        </p:tgtEl>
                                        <p:attrNameLst>
                                          <p:attrName>style.visibility</p:attrName>
                                        </p:attrNameLst>
                                      </p:cBhvr>
                                      <p:to>
                                        <p:strVal val="visible"/>
                                      </p:to>
                                    </p:set>
                                    <p:anim calcmode="lin" valueType="num">
                                      <p:cBhvr additive="base">
                                        <p:cTn dur="500"/>
                                        <p:tgtEl>
                                          <p:spTgt spid="196">
                                            <p:txEl>
                                              <p:pRg end="8" st="8"/>
                                            </p:txEl>
                                          </p:spTgt>
                                        </p:tgtEl>
                                        <p:attrNameLst>
                                          <p:attrName>ppt_w</p:attrName>
                                        </p:attrNameLst>
                                      </p:cBhvr>
                                      <p:tavLst>
                                        <p:tav fmla="" tm="0">
                                          <p:val>
                                            <p:strVal val="0"/>
                                          </p:val>
                                        </p:tav>
                                        <p:tav fmla="" tm="100000">
                                          <p:val>
                                            <p:strVal val="#ppt_w"/>
                                          </p:val>
                                        </p:tav>
                                      </p:tavLst>
                                    </p:anim>
                                    <p:anim calcmode="lin" valueType="num">
                                      <p:cBhvr additive="base">
                                        <p:cTn dur="500"/>
                                        <p:tgtEl>
                                          <p:spTgt spid="196">
                                            <p:txEl>
                                              <p:pRg end="8" st="8"/>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96">
                                            <p:txEl>
                                              <p:pRg end="9" st="9"/>
                                            </p:txEl>
                                          </p:spTgt>
                                        </p:tgtEl>
                                        <p:attrNameLst>
                                          <p:attrName>style.visibility</p:attrName>
                                        </p:attrNameLst>
                                      </p:cBhvr>
                                      <p:to>
                                        <p:strVal val="visible"/>
                                      </p:to>
                                    </p:set>
                                    <p:anim calcmode="lin" valueType="num">
                                      <p:cBhvr additive="base">
                                        <p:cTn dur="500"/>
                                        <p:tgtEl>
                                          <p:spTgt spid="196">
                                            <p:txEl>
                                              <p:pRg end="9" st="9"/>
                                            </p:txEl>
                                          </p:spTgt>
                                        </p:tgtEl>
                                        <p:attrNameLst>
                                          <p:attrName>ppt_w</p:attrName>
                                        </p:attrNameLst>
                                      </p:cBhvr>
                                      <p:tavLst>
                                        <p:tav fmla="" tm="0">
                                          <p:val>
                                            <p:strVal val="0"/>
                                          </p:val>
                                        </p:tav>
                                        <p:tav fmla="" tm="100000">
                                          <p:val>
                                            <p:strVal val="#ppt_w"/>
                                          </p:val>
                                        </p:tav>
                                      </p:tavLst>
                                    </p:anim>
                                    <p:anim calcmode="lin" valueType="num">
                                      <p:cBhvr additive="base">
                                        <p:cTn dur="500"/>
                                        <p:tgtEl>
                                          <p:spTgt spid="196">
                                            <p:txEl>
                                              <p:pRg end="9" st="9"/>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96">
                                            <p:txEl>
                                              <p:pRg end="10" st="10"/>
                                            </p:txEl>
                                          </p:spTgt>
                                        </p:tgtEl>
                                        <p:attrNameLst>
                                          <p:attrName>style.visibility</p:attrName>
                                        </p:attrNameLst>
                                      </p:cBhvr>
                                      <p:to>
                                        <p:strVal val="visible"/>
                                      </p:to>
                                    </p:set>
                                    <p:anim calcmode="lin" valueType="num">
                                      <p:cBhvr additive="base">
                                        <p:cTn dur="500"/>
                                        <p:tgtEl>
                                          <p:spTgt spid="196">
                                            <p:txEl>
                                              <p:pRg end="10" st="10"/>
                                            </p:txEl>
                                          </p:spTgt>
                                        </p:tgtEl>
                                        <p:attrNameLst>
                                          <p:attrName>ppt_w</p:attrName>
                                        </p:attrNameLst>
                                      </p:cBhvr>
                                      <p:tavLst>
                                        <p:tav fmla="" tm="0">
                                          <p:val>
                                            <p:strVal val="0"/>
                                          </p:val>
                                        </p:tav>
                                        <p:tav fmla="" tm="100000">
                                          <p:val>
                                            <p:strVal val="#ppt_w"/>
                                          </p:val>
                                        </p:tav>
                                      </p:tavLst>
                                    </p:anim>
                                    <p:anim calcmode="lin" valueType="num">
                                      <p:cBhvr additive="base">
                                        <p:cTn dur="500"/>
                                        <p:tgtEl>
                                          <p:spTgt spid="196">
                                            <p:txEl>
                                              <p:pRg end="10" st="10"/>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96">
                                            <p:txEl>
                                              <p:pRg end="11" st="11"/>
                                            </p:txEl>
                                          </p:spTgt>
                                        </p:tgtEl>
                                        <p:attrNameLst>
                                          <p:attrName>style.visibility</p:attrName>
                                        </p:attrNameLst>
                                      </p:cBhvr>
                                      <p:to>
                                        <p:strVal val="visible"/>
                                      </p:to>
                                    </p:set>
                                    <p:anim calcmode="lin" valueType="num">
                                      <p:cBhvr additive="base">
                                        <p:cTn dur="500"/>
                                        <p:tgtEl>
                                          <p:spTgt spid="196">
                                            <p:txEl>
                                              <p:pRg end="11" st="11"/>
                                            </p:txEl>
                                          </p:spTgt>
                                        </p:tgtEl>
                                        <p:attrNameLst>
                                          <p:attrName>ppt_w</p:attrName>
                                        </p:attrNameLst>
                                      </p:cBhvr>
                                      <p:tavLst>
                                        <p:tav fmla="" tm="0">
                                          <p:val>
                                            <p:strVal val="0"/>
                                          </p:val>
                                        </p:tav>
                                        <p:tav fmla="" tm="100000">
                                          <p:val>
                                            <p:strVal val="#ppt_w"/>
                                          </p:val>
                                        </p:tav>
                                      </p:tavLst>
                                    </p:anim>
                                    <p:anim calcmode="lin" valueType="num">
                                      <p:cBhvr additive="base">
                                        <p:cTn dur="500"/>
                                        <p:tgtEl>
                                          <p:spTgt spid="196">
                                            <p:txEl>
                                              <p:pRg end="11" st="11"/>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96">
                                            <p:txEl>
                                              <p:pRg end="12" st="12"/>
                                            </p:txEl>
                                          </p:spTgt>
                                        </p:tgtEl>
                                        <p:attrNameLst>
                                          <p:attrName>style.visibility</p:attrName>
                                        </p:attrNameLst>
                                      </p:cBhvr>
                                      <p:to>
                                        <p:strVal val="visible"/>
                                      </p:to>
                                    </p:set>
                                    <p:anim calcmode="lin" valueType="num">
                                      <p:cBhvr additive="base">
                                        <p:cTn dur="500"/>
                                        <p:tgtEl>
                                          <p:spTgt spid="196">
                                            <p:txEl>
                                              <p:pRg end="12" st="12"/>
                                            </p:txEl>
                                          </p:spTgt>
                                        </p:tgtEl>
                                        <p:attrNameLst>
                                          <p:attrName>ppt_w</p:attrName>
                                        </p:attrNameLst>
                                      </p:cBhvr>
                                      <p:tavLst>
                                        <p:tav fmla="" tm="0">
                                          <p:val>
                                            <p:strVal val="0"/>
                                          </p:val>
                                        </p:tav>
                                        <p:tav fmla="" tm="100000">
                                          <p:val>
                                            <p:strVal val="#ppt_w"/>
                                          </p:val>
                                        </p:tav>
                                      </p:tavLst>
                                    </p:anim>
                                    <p:anim calcmode="lin" valueType="num">
                                      <p:cBhvr additive="base">
                                        <p:cTn dur="500"/>
                                        <p:tgtEl>
                                          <p:spTgt spid="196">
                                            <p:txEl>
                                              <p:pRg end="12" st="12"/>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96">
                                            <p:txEl>
                                              <p:pRg end="13" st="13"/>
                                            </p:txEl>
                                          </p:spTgt>
                                        </p:tgtEl>
                                        <p:attrNameLst>
                                          <p:attrName>style.visibility</p:attrName>
                                        </p:attrNameLst>
                                      </p:cBhvr>
                                      <p:to>
                                        <p:strVal val="visible"/>
                                      </p:to>
                                    </p:set>
                                    <p:anim calcmode="lin" valueType="num">
                                      <p:cBhvr additive="base">
                                        <p:cTn dur="500"/>
                                        <p:tgtEl>
                                          <p:spTgt spid="196">
                                            <p:txEl>
                                              <p:pRg end="13" st="13"/>
                                            </p:txEl>
                                          </p:spTgt>
                                        </p:tgtEl>
                                        <p:attrNameLst>
                                          <p:attrName>ppt_w</p:attrName>
                                        </p:attrNameLst>
                                      </p:cBhvr>
                                      <p:tavLst>
                                        <p:tav fmla="" tm="0">
                                          <p:val>
                                            <p:strVal val="0"/>
                                          </p:val>
                                        </p:tav>
                                        <p:tav fmla="" tm="100000">
                                          <p:val>
                                            <p:strVal val="#ppt_w"/>
                                          </p:val>
                                        </p:tav>
                                      </p:tavLst>
                                    </p:anim>
                                    <p:anim calcmode="lin" valueType="num">
                                      <p:cBhvr additive="base">
                                        <p:cTn dur="500"/>
                                        <p:tgtEl>
                                          <p:spTgt spid="196">
                                            <p:txEl>
                                              <p:pRg end="13" st="13"/>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96">
                                            <p:txEl>
                                              <p:pRg end="14" st="14"/>
                                            </p:txEl>
                                          </p:spTgt>
                                        </p:tgtEl>
                                        <p:attrNameLst>
                                          <p:attrName>style.visibility</p:attrName>
                                        </p:attrNameLst>
                                      </p:cBhvr>
                                      <p:to>
                                        <p:strVal val="visible"/>
                                      </p:to>
                                    </p:set>
                                    <p:anim calcmode="lin" valueType="num">
                                      <p:cBhvr additive="base">
                                        <p:cTn dur="500"/>
                                        <p:tgtEl>
                                          <p:spTgt spid="196">
                                            <p:txEl>
                                              <p:pRg end="14" st="14"/>
                                            </p:txEl>
                                          </p:spTgt>
                                        </p:tgtEl>
                                        <p:attrNameLst>
                                          <p:attrName>ppt_w</p:attrName>
                                        </p:attrNameLst>
                                      </p:cBhvr>
                                      <p:tavLst>
                                        <p:tav fmla="" tm="0">
                                          <p:val>
                                            <p:strVal val="0"/>
                                          </p:val>
                                        </p:tav>
                                        <p:tav fmla="" tm="100000">
                                          <p:val>
                                            <p:strVal val="#ppt_w"/>
                                          </p:val>
                                        </p:tav>
                                      </p:tavLst>
                                    </p:anim>
                                    <p:anim calcmode="lin" valueType="num">
                                      <p:cBhvr additive="base">
                                        <p:cTn dur="500"/>
                                        <p:tgtEl>
                                          <p:spTgt spid="196">
                                            <p:txEl>
                                              <p:pRg end="14" st="14"/>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96">
                                            <p:txEl>
                                              <p:pRg end="15" st="15"/>
                                            </p:txEl>
                                          </p:spTgt>
                                        </p:tgtEl>
                                        <p:attrNameLst>
                                          <p:attrName>style.visibility</p:attrName>
                                        </p:attrNameLst>
                                      </p:cBhvr>
                                      <p:to>
                                        <p:strVal val="visible"/>
                                      </p:to>
                                    </p:set>
                                    <p:anim calcmode="lin" valueType="num">
                                      <p:cBhvr additive="base">
                                        <p:cTn dur="500"/>
                                        <p:tgtEl>
                                          <p:spTgt spid="196">
                                            <p:txEl>
                                              <p:pRg end="15" st="15"/>
                                            </p:txEl>
                                          </p:spTgt>
                                        </p:tgtEl>
                                        <p:attrNameLst>
                                          <p:attrName>ppt_w</p:attrName>
                                        </p:attrNameLst>
                                      </p:cBhvr>
                                      <p:tavLst>
                                        <p:tav fmla="" tm="0">
                                          <p:val>
                                            <p:strVal val="0"/>
                                          </p:val>
                                        </p:tav>
                                        <p:tav fmla="" tm="100000">
                                          <p:val>
                                            <p:strVal val="#ppt_w"/>
                                          </p:val>
                                        </p:tav>
                                      </p:tavLst>
                                    </p:anim>
                                    <p:anim calcmode="lin" valueType="num">
                                      <p:cBhvr additive="base">
                                        <p:cTn dur="500"/>
                                        <p:tgtEl>
                                          <p:spTgt spid="196">
                                            <p:txEl>
                                              <p:pRg end="15" st="15"/>
                                            </p:txEl>
                                          </p:spTgt>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5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500"/>
                                        <p:tgtEl>
                                          <p:spTgt spid="198"/>
                                        </p:tgtEl>
                                      </p:cBhvr>
                                    </p:animEffect>
                                  </p:childTnLst>
                                </p:cTn>
                              </p:par>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500"/>
                                        <p:tgtEl>
                                          <p:spTgt spid="1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3" name="Shape 203"/>
        <p:cNvGrpSpPr/>
        <p:nvPr/>
      </p:nvGrpSpPr>
      <p:grpSpPr>
        <a:xfrm>
          <a:off x="0" y="0"/>
          <a:ext cx="0" cy="0"/>
          <a:chOff x="0" y="0"/>
          <a:chExt cx="0" cy="0"/>
        </a:xfrm>
      </p:grpSpPr>
      <p:sp>
        <p:nvSpPr>
          <p:cNvPr id="204" name="Google Shape;204;p13"/>
          <p:cNvSpPr txBox="1"/>
          <p:nvPr>
            <p:ph idx="4294967295" type="body"/>
          </p:nvPr>
        </p:nvSpPr>
        <p:spPr>
          <a:xfrm>
            <a:off x="1459875" y="4048122"/>
            <a:ext cx="7477560" cy="2444085"/>
          </a:xfrm>
          <a:prstGeom prst="rect">
            <a:avLst/>
          </a:prstGeom>
          <a:noFill/>
          <a:ln>
            <a:noFill/>
          </a:ln>
        </p:spPr>
        <p:txBody>
          <a:bodyPr anchorCtr="0" anchor="t" bIns="45700" lIns="182875" spcFirstLastPara="1" rIns="91425" wrap="square" tIns="91425">
            <a:noAutofit/>
          </a:bodyPr>
          <a:lstStyle/>
          <a:p>
            <a:pPr indent="-285750" lvl="0" marL="285750" marR="0" rtl="0" algn="l">
              <a:lnSpc>
                <a:spcPct val="150000"/>
              </a:lnSpc>
              <a:spcBef>
                <a:spcPts val="0"/>
              </a:spcBef>
              <a:spcAft>
                <a:spcPts val="0"/>
              </a:spcAft>
              <a:buClr>
                <a:schemeClr val="accent6"/>
              </a:buClr>
              <a:buSzPts val="2400"/>
              <a:buFont typeface="Arial"/>
              <a:buChar char="•"/>
            </a:pPr>
            <a:r>
              <a:rPr b="0" i="0" lang="en-US" sz="2400" u="none" cap="none" strike="noStrike">
                <a:solidFill>
                  <a:schemeClr val="dk1"/>
                </a:solidFill>
                <a:latin typeface="Arial"/>
                <a:ea typeface="Arial"/>
                <a:cs typeface="Arial"/>
                <a:sym typeface="Arial"/>
              </a:rPr>
              <a:t>Cuisines serving in restaurants</a:t>
            </a:r>
            <a:endParaRPr b="0" i="0" sz="2400" u="none" cap="none" strike="noStrike">
              <a:solidFill>
                <a:schemeClr val="dk1"/>
              </a:solidFill>
              <a:latin typeface="Arial"/>
              <a:ea typeface="Arial"/>
              <a:cs typeface="Arial"/>
              <a:sym typeface="Arial"/>
            </a:endParaRPr>
          </a:p>
          <a:p>
            <a:pPr indent="-285750" lvl="0" marL="285750" marR="0" rtl="0" algn="l">
              <a:lnSpc>
                <a:spcPct val="150000"/>
              </a:lnSpc>
              <a:spcBef>
                <a:spcPts val="1000"/>
              </a:spcBef>
              <a:spcAft>
                <a:spcPts val="0"/>
              </a:spcAft>
              <a:buClr>
                <a:schemeClr val="accent6"/>
              </a:buClr>
              <a:buSzPts val="2400"/>
              <a:buFont typeface="Arial"/>
              <a:buChar char="•"/>
            </a:pPr>
            <a:r>
              <a:rPr b="0" i="0" lang="en-US" sz="2400" u="none" cap="none" strike="noStrike">
                <a:solidFill>
                  <a:schemeClr val="dk1"/>
                </a:solidFill>
                <a:latin typeface="Arial"/>
                <a:ea typeface="Arial"/>
                <a:cs typeface="Arial"/>
                <a:sym typeface="Arial"/>
              </a:rPr>
              <a:t>Ratings distribution </a:t>
            </a:r>
            <a:endParaRPr b="0" i="0" sz="2400" u="none" cap="none" strike="noStrike">
              <a:solidFill>
                <a:schemeClr val="dk1"/>
              </a:solidFill>
              <a:latin typeface="Arial"/>
              <a:ea typeface="Arial"/>
              <a:cs typeface="Arial"/>
              <a:sym typeface="Arial"/>
            </a:endParaRPr>
          </a:p>
          <a:p>
            <a:pPr indent="-285750" lvl="0" marL="285750" marR="0" rtl="0" algn="l">
              <a:lnSpc>
                <a:spcPct val="150000"/>
              </a:lnSpc>
              <a:spcBef>
                <a:spcPts val="1000"/>
              </a:spcBef>
              <a:spcAft>
                <a:spcPts val="0"/>
              </a:spcAft>
              <a:buClr>
                <a:schemeClr val="accent6"/>
              </a:buClr>
              <a:buSzPts val="2400"/>
              <a:buFont typeface="Arial"/>
              <a:buChar char="•"/>
            </a:pPr>
            <a:r>
              <a:rPr b="0" i="0" lang="en-US" sz="2400" u="none" cap="none" strike="noStrike">
                <a:solidFill>
                  <a:schemeClr val="dk1"/>
                </a:solidFill>
                <a:latin typeface="Arial"/>
                <a:ea typeface="Arial"/>
                <a:cs typeface="Arial"/>
                <a:sym typeface="Arial"/>
              </a:rPr>
              <a:t>Availability of Online Delivery</a:t>
            </a:r>
            <a:endParaRPr b="0" i="0" sz="2400" u="none" cap="none" strike="noStrike">
              <a:solidFill>
                <a:schemeClr val="dk1"/>
              </a:solidFill>
              <a:latin typeface="Arial"/>
              <a:ea typeface="Arial"/>
              <a:cs typeface="Arial"/>
              <a:sym typeface="Arial"/>
            </a:endParaRPr>
          </a:p>
          <a:p>
            <a:pPr indent="-285750" lvl="0" marL="285750" marR="0" rtl="0" algn="l">
              <a:lnSpc>
                <a:spcPct val="150000"/>
              </a:lnSpc>
              <a:spcBef>
                <a:spcPts val="1000"/>
              </a:spcBef>
              <a:spcAft>
                <a:spcPts val="0"/>
              </a:spcAft>
              <a:buClr>
                <a:schemeClr val="accent6"/>
              </a:buClr>
              <a:buSzPts val="2400"/>
              <a:buFont typeface="Arial"/>
              <a:buChar char="•"/>
            </a:pPr>
            <a:r>
              <a:rPr b="0" i="0" lang="en-US" sz="2400" u="none" cap="none" strike="noStrike">
                <a:solidFill>
                  <a:schemeClr val="dk1"/>
                </a:solidFill>
                <a:latin typeface="Arial"/>
                <a:ea typeface="Arial"/>
                <a:cs typeface="Arial"/>
                <a:sym typeface="Arial"/>
              </a:rPr>
              <a:t>Availability of Online Table Booking</a:t>
            </a:r>
            <a:endParaRPr b="0" i="0" sz="2400" u="none" cap="none" strike="noStrike">
              <a:solidFill>
                <a:schemeClr val="dk1"/>
              </a:solidFill>
              <a:latin typeface="Arial"/>
              <a:ea typeface="Arial"/>
              <a:cs typeface="Arial"/>
              <a:sym typeface="Arial"/>
            </a:endParaRPr>
          </a:p>
        </p:txBody>
      </p:sp>
      <p:sp>
        <p:nvSpPr>
          <p:cNvPr id="205" name="Google Shape;205;p13"/>
          <p:cNvSpPr txBox="1"/>
          <p:nvPr>
            <p:ph idx="12" type="sldNum"/>
          </p:nvPr>
        </p:nvSpPr>
        <p:spPr>
          <a:xfrm>
            <a:off x="8737600" y="6245225"/>
            <a:ext cx="2844800" cy="47625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Premium Vector | Deep dive analysis discover business problem and  improvement research and strategy to develop and explore market and  optimization businessman scuba diving with magnifying glass in deep blue  ocean" id="206" name="Google Shape;206;p13"/>
          <p:cNvPicPr preferRelativeResize="0"/>
          <p:nvPr/>
        </p:nvPicPr>
        <p:blipFill rotWithShape="1">
          <a:blip r:embed="rId3">
            <a:alphaModFix/>
          </a:blip>
          <a:srcRect b="0" l="0" r="0" t="0"/>
          <a:stretch/>
        </p:blipFill>
        <p:spPr>
          <a:xfrm>
            <a:off x="7914290" y="191441"/>
            <a:ext cx="4277711" cy="2289896"/>
          </a:xfrm>
          <a:prstGeom prst="ellipse">
            <a:avLst/>
          </a:prstGeom>
          <a:noFill/>
          <a:ln cap="rnd" cmpd="sng" w="57150">
            <a:solidFill>
              <a:srgbClr val="333333"/>
            </a:solidFill>
            <a:prstDash val="solid"/>
            <a:round/>
            <a:headEnd len="sm" w="sm" type="none"/>
            <a:tailEnd len="sm" w="sm" type="none"/>
          </a:ln>
          <a:effectLst>
            <a:outerShdw blurRad="381000" sx="-80000" rotWithShape="0" dir="5400000" dist="292100" sy="-18000">
              <a:srgbClr val="000000">
                <a:alpha val="20784"/>
              </a:srgbClr>
            </a:outerShdw>
          </a:effectLst>
        </p:spPr>
      </p:pic>
      <p:sp>
        <p:nvSpPr>
          <p:cNvPr id="207" name="Google Shape;207;p13"/>
          <p:cNvSpPr txBox="1"/>
          <p:nvPr>
            <p:ph type="title"/>
          </p:nvPr>
        </p:nvSpPr>
        <p:spPr>
          <a:xfrm>
            <a:off x="1003661" y="1052108"/>
            <a:ext cx="6910627" cy="116488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F8C3C"/>
              </a:buClr>
              <a:buSzPts val="4400"/>
              <a:buFont typeface="Verdana"/>
              <a:buNone/>
            </a:pPr>
            <a:r>
              <a:rPr lang="en-US" sz="4400"/>
              <a:t>DIVING DEEP</a:t>
            </a:r>
            <a:endParaRPr sz="4400"/>
          </a:p>
        </p:txBody>
      </p:sp>
      <p:sp>
        <p:nvSpPr>
          <p:cNvPr id="208" name="Google Shape;208;p13"/>
          <p:cNvSpPr txBox="1"/>
          <p:nvPr>
            <p:ph idx="4294967295" type="body"/>
          </p:nvPr>
        </p:nvSpPr>
        <p:spPr>
          <a:xfrm>
            <a:off x="1025625" y="2530839"/>
            <a:ext cx="6888665" cy="961087"/>
          </a:xfrm>
          <a:prstGeom prst="rect">
            <a:avLst/>
          </a:prstGeom>
          <a:noFill/>
          <a:ln>
            <a:noFill/>
          </a:ln>
        </p:spPr>
        <p:txBody>
          <a:bodyPr anchorCtr="0" anchor="t" bIns="45700" lIns="182875" spcFirstLastPara="1" rIns="91425" wrap="square" tIns="91425">
            <a:noAutofit/>
          </a:bodyPr>
          <a:lstStyle/>
          <a:p>
            <a:pPr indent="-265430" lvl="0" marL="265430" marR="0" rtl="0" algn="l">
              <a:lnSpc>
                <a:spcPct val="140000"/>
              </a:lnSpc>
              <a:spcBef>
                <a:spcPts val="0"/>
              </a:spcBef>
              <a:spcAft>
                <a:spcPts val="0"/>
              </a:spcAft>
              <a:buClr>
                <a:schemeClr val="dk1"/>
              </a:buClr>
              <a:buSzPts val="1600"/>
              <a:buFont typeface="Arial"/>
              <a:buChar char="⚫"/>
            </a:pPr>
            <a:r>
              <a:rPr b="0" i="0" lang="en-US" sz="2000" u="none" cap="none" strike="noStrike">
                <a:solidFill>
                  <a:schemeClr val="dk1"/>
                </a:solidFill>
                <a:latin typeface="Arial"/>
                <a:ea typeface="Arial"/>
                <a:cs typeface="Arial"/>
                <a:sym typeface="Arial"/>
              </a:rPr>
              <a:t>Now as we have selected our countries, we will start our further analysis on points like:</a:t>
            </a:r>
            <a:endParaRPr b="0" i="0" sz="2000" u="none" cap="none" strike="noStrike">
              <a:solidFill>
                <a:schemeClr val="dk1"/>
              </a:solidFill>
              <a:latin typeface="Arial"/>
              <a:ea typeface="Arial"/>
              <a:cs typeface="Arial"/>
              <a:sym typeface="Arial"/>
            </a:endParaRPr>
          </a:p>
          <a:p>
            <a:pPr indent="-163830" lvl="0" marL="265430" marR="0" rtl="0" algn="l">
              <a:lnSpc>
                <a:spcPct val="140000"/>
              </a:lnSpc>
              <a:spcBef>
                <a:spcPts val="250"/>
              </a:spcBef>
              <a:spcAft>
                <a:spcPts val="0"/>
              </a:spcAft>
              <a:buClr>
                <a:schemeClr val="dk1"/>
              </a:buClr>
              <a:buSzPts val="1600"/>
              <a:buFont typeface="Arial"/>
              <a:buNone/>
            </a:pPr>
            <a:r>
              <a:t/>
            </a:r>
            <a:endParaRPr b="0" i="0" sz="2000" u="none" cap="none" strike="noStrike">
              <a:solidFill>
                <a:schemeClr val="dk1"/>
              </a:solidFill>
              <a:latin typeface="Arial"/>
              <a:ea typeface="Arial"/>
              <a:cs typeface="Arial"/>
              <a:sym typeface="Arial"/>
            </a:endParaRPr>
          </a:p>
        </p:txBody>
      </p:sp>
    </p:spTree>
  </p:cSld>
  <p:clrMapOvr>
    <a:masterClrMapping/>
  </p:clrMapOvr>
  <mc:AlternateContent>
    <mc:Choice Requires="p14">
      <p:transition spd="slow" p14:dur="12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500"/>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04">
                                            <p:txEl>
                                              <p:pRg end="0" st="0"/>
                                            </p:txEl>
                                          </p:spTgt>
                                        </p:tgtEl>
                                        <p:attrNameLst>
                                          <p:attrName>style.visibility</p:attrName>
                                        </p:attrNameLst>
                                      </p:cBhvr>
                                      <p:to>
                                        <p:strVal val="visible"/>
                                      </p:to>
                                    </p:set>
                                    <p:animEffect filter="fade" transition="in">
                                      <p:cBhvr>
                                        <p:cTn dur="2000"/>
                                        <p:tgtEl>
                                          <p:spTgt spid="204">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04">
                                            <p:txEl>
                                              <p:pRg end="1" st="1"/>
                                            </p:txEl>
                                          </p:spTgt>
                                        </p:tgtEl>
                                        <p:attrNameLst>
                                          <p:attrName>style.visibility</p:attrName>
                                        </p:attrNameLst>
                                      </p:cBhvr>
                                      <p:to>
                                        <p:strVal val="visible"/>
                                      </p:to>
                                    </p:set>
                                    <p:animEffect filter="fade" transition="in">
                                      <p:cBhvr>
                                        <p:cTn dur="2000"/>
                                        <p:tgtEl>
                                          <p:spTgt spid="204">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04">
                                            <p:txEl>
                                              <p:pRg end="2" st="2"/>
                                            </p:txEl>
                                          </p:spTgt>
                                        </p:tgtEl>
                                        <p:attrNameLst>
                                          <p:attrName>style.visibility</p:attrName>
                                        </p:attrNameLst>
                                      </p:cBhvr>
                                      <p:to>
                                        <p:strVal val="visible"/>
                                      </p:to>
                                    </p:set>
                                    <p:animEffect filter="fade" transition="in">
                                      <p:cBhvr>
                                        <p:cTn dur="2000"/>
                                        <p:tgtEl>
                                          <p:spTgt spid="204">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04">
                                            <p:txEl>
                                              <p:pRg end="3" st="3"/>
                                            </p:txEl>
                                          </p:spTgt>
                                        </p:tgtEl>
                                        <p:attrNameLst>
                                          <p:attrName>style.visibility</p:attrName>
                                        </p:attrNameLst>
                                      </p:cBhvr>
                                      <p:to>
                                        <p:strVal val="visible"/>
                                      </p:to>
                                    </p:set>
                                    <p:animEffect filter="fade" transition="in">
                                      <p:cBhvr>
                                        <p:cTn dur="2000"/>
                                        <p:tgtEl>
                                          <p:spTgt spid="20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2" name="Shape 212"/>
        <p:cNvGrpSpPr/>
        <p:nvPr/>
      </p:nvGrpSpPr>
      <p:grpSpPr>
        <a:xfrm>
          <a:off x="0" y="0"/>
          <a:ext cx="0" cy="0"/>
          <a:chOff x="0" y="0"/>
          <a:chExt cx="0" cy="0"/>
        </a:xfrm>
      </p:grpSpPr>
      <p:sp>
        <p:nvSpPr>
          <p:cNvPr id="213" name="Google Shape;213;p14"/>
          <p:cNvSpPr txBox="1"/>
          <p:nvPr>
            <p:ph type="title"/>
          </p:nvPr>
        </p:nvSpPr>
        <p:spPr>
          <a:xfrm>
            <a:off x="118897" y="196484"/>
            <a:ext cx="6910627" cy="116488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F8C3C"/>
              </a:buClr>
              <a:buSzPts val="5400"/>
              <a:buFont typeface="Verdana"/>
              <a:buNone/>
            </a:pPr>
            <a:r>
              <a:rPr lang="en-US" sz="5400">
                <a:solidFill>
                  <a:srgbClr val="FF0000"/>
                </a:solidFill>
              </a:rPr>
              <a:t>RATINGS</a:t>
            </a:r>
            <a:r>
              <a:rPr lang="en-US">
                <a:solidFill>
                  <a:srgbClr val="FF0000"/>
                </a:solidFill>
              </a:rPr>
              <a:t> </a:t>
            </a:r>
            <a:endParaRPr>
              <a:solidFill>
                <a:srgbClr val="FF0000"/>
              </a:solidFill>
            </a:endParaRPr>
          </a:p>
        </p:txBody>
      </p:sp>
      <p:sp>
        <p:nvSpPr>
          <p:cNvPr id="214" name="Google Shape;214;p14"/>
          <p:cNvSpPr txBox="1"/>
          <p:nvPr>
            <p:ph idx="4294967295" type="body"/>
          </p:nvPr>
        </p:nvSpPr>
        <p:spPr>
          <a:xfrm>
            <a:off x="0" y="1962475"/>
            <a:ext cx="6910500" cy="4178100"/>
          </a:xfrm>
          <a:prstGeom prst="rect">
            <a:avLst/>
          </a:prstGeom>
          <a:noFill/>
          <a:ln>
            <a:noFill/>
          </a:ln>
        </p:spPr>
        <p:txBody>
          <a:bodyPr anchorCtr="0" anchor="t" bIns="45700" lIns="182875" spcFirstLastPara="1" rIns="91425" wrap="square" tIns="91425">
            <a:noAutofit/>
          </a:bodyPr>
          <a:lstStyle/>
          <a:p>
            <a:pPr indent="-285750" lvl="0" marL="285750" marR="0" rtl="0" algn="l">
              <a:lnSpc>
                <a:spcPct val="150000"/>
              </a:lnSpc>
              <a:spcBef>
                <a:spcPts val="0"/>
              </a:spcBef>
              <a:spcAft>
                <a:spcPts val="0"/>
              </a:spcAft>
              <a:buClr>
                <a:schemeClr val="accent6"/>
              </a:buClr>
              <a:buSzPts val="2000"/>
              <a:buFont typeface="Arial"/>
              <a:buChar char="•"/>
            </a:pPr>
            <a:r>
              <a:rPr b="1" i="0" lang="en-US" sz="2000" u="none" cap="none" strike="noStrike">
                <a:solidFill>
                  <a:schemeClr val="dk1"/>
                </a:solidFill>
                <a:latin typeface="Arial"/>
                <a:ea typeface="Arial"/>
                <a:cs typeface="Arial"/>
                <a:sym typeface="Arial"/>
              </a:rPr>
              <a:t>We have created the Ratings Bucket as per the table shown</a:t>
            </a:r>
            <a:endParaRPr b="1" i="0" sz="2000" u="none" cap="none" strike="noStrike">
              <a:solidFill>
                <a:schemeClr val="dk1"/>
              </a:solidFill>
              <a:latin typeface="Arial"/>
              <a:ea typeface="Arial"/>
              <a:cs typeface="Arial"/>
              <a:sym typeface="Arial"/>
            </a:endParaRPr>
          </a:p>
          <a:p>
            <a:pPr indent="-285750" lvl="0" marL="285750" marR="0" rtl="0" algn="l">
              <a:lnSpc>
                <a:spcPct val="150000"/>
              </a:lnSpc>
              <a:spcBef>
                <a:spcPts val="1000"/>
              </a:spcBef>
              <a:spcAft>
                <a:spcPts val="0"/>
              </a:spcAft>
              <a:buClr>
                <a:schemeClr val="accent6"/>
              </a:buClr>
              <a:buSzPts val="2000"/>
              <a:buFont typeface="Arial"/>
              <a:buChar char="•"/>
            </a:pPr>
            <a:r>
              <a:rPr b="1" i="0" lang="en-US" sz="2000" u="none" cap="none" strike="noStrike">
                <a:solidFill>
                  <a:schemeClr val="dk1"/>
                </a:solidFill>
                <a:latin typeface="Arial"/>
                <a:ea typeface="Arial"/>
                <a:cs typeface="Arial"/>
                <a:sym typeface="Arial"/>
              </a:rPr>
              <a:t>So, the least Rating is BAD and the best Rating is EXCELLENT!</a:t>
            </a:r>
            <a:endParaRPr b="1" i="0" sz="2000" u="none" cap="none" strike="noStrike">
              <a:solidFill>
                <a:schemeClr val="dk1"/>
              </a:solidFill>
              <a:latin typeface="Arial"/>
              <a:ea typeface="Arial"/>
              <a:cs typeface="Arial"/>
              <a:sym typeface="Arial"/>
            </a:endParaRPr>
          </a:p>
          <a:p>
            <a:pPr indent="-285750" lvl="0" marL="285750" marR="0" rtl="0" algn="l">
              <a:lnSpc>
                <a:spcPct val="150000"/>
              </a:lnSpc>
              <a:spcBef>
                <a:spcPts val="1000"/>
              </a:spcBef>
              <a:spcAft>
                <a:spcPts val="0"/>
              </a:spcAft>
              <a:buClr>
                <a:schemeClr val="accent6"/>
              </a:buClr>
              <a:buSzPts val="2000"/>
              <a:buFont typeface="Arial"/>
              <a:buChar char="•"/>
            </a:pPr>
            <a:r>
              <a:rPr b="1" i="0" lang="en-US" sz="2000" u="none" cap="none" strike="noStrike">
                <a:solidFill>
                  <a:schemeClr val="dk1"/>
                </a:solidFill>
                <a:latin typeface="Arial"/>
                <a:ea typeface="Arial"/>
                <a:cs typeface="Arial"/>
                <a:sym typeface="Arial"/>
              </a:rPr>
              <a:t>We will see how ratings are behaving according to the countries we have selected.</a:t>
            </a:r>
            <a:endParaRPr b="1" i="0" sz="2000" u="none" cap="none" strike="noStrike">
              <a:solidFill>
                <a:schemeClr val="dk1"/>
              </a:solidFill>
              <a:latin typeface="Arial"/>
              <a:ea typeface="Arial"/>
              <a:cs typeface="Arial"/>
              <a:sym typeface="Arial"/>
            </a:endParaRPr>
          </a:p>
          <a:p>
            <a:pPr indent="-285750" lvl="0" marL="285750" marR="0" rtl="0" algn="l">
              <a:lnSpc>
                <a:spcPct val="150000"/>
              </a:lnSpc>
              <a:spcBef>
                <a:spcPts val="1000"/>
              </a:spcBef>
              <a:spcAft>
                <a:spcPts val="0"/>
              </a:spcAft>
              <a:buClr>
                <a:schemeClr val="accent6"/>
              </a:buClr>
              <a:buSzPts val="2000"/>
              <a:buFont typeface="Arial"/>
              <a:buChar char="•"/>
            </a:pPr>
            <a:r>
              <a:rPr b="1" i="0" lang="en-US" sz="2000" u="none" cap="none" strike="noStrike">
                <a:solidFill>
                  <a:schemeClr val="dk1"/>
                </a:solidFill>
                <a:latin typeface="Arial"/>
                <a:ea typeface="Arial"/>
                <a:cs typeface="Arial"/>
                <a:sym typeface="Arial"/>
              </a:rPr>
              <a:t>This will help us to see what type of reviews customers are giving in our countries</a:t>
            </a:r>
            <a:endParaRPr b="1" i="0" sz="2000" u="none" cap="none" strike="noStrike">
              <a:solidFill>
                <a:schemeClr val="dk1"/>
              </a:solidFill>
              <a:latin typeface="Arial"/>
              <a:ea typeface="Arial"/>
              <a:cs typeface="Arial"/>
              <a:sym typeface="Arial"/>
            </a:endParaRPr>
          </a:p>
        </p:txBody>
      </p:sp>
      <p:sp>
        <p:nvSpPr>
          <p:cNvPr id="215" name="Google Shape;215;p14"/>
          <p:cNvSpPr txBox="1"/>
          <p:nvPr>
            <p:ph idx="12" type="sldNum"/>
          </p:nvPr>
        </p:nvSpPr>
        <p:spPr>
          <a:xfrm>
            <a:off x="8737600" y="6245225"/>
            <a:ext cx="2844800" cy="47625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Explainer | How companies 'shop' for favourable ratings and mislead  investors" id="216" name="Google Shape;216;p14"/>
          <p:cNvPicPr preferRelativeResize="0"/>
          <p:nvPr/>
        </p:nvPicPr>
        <p:blipFill rotWithShape="1">
          <a:blip r:embed="rId3">
            <a:alphaModFix/>
          </a:blip>
          <a:srcRect b="0" l="0" r="0" t="0"/>
          <a:stretch/>
        </p:blipFill>
        <p:spPr>
          <a:xfrm>
            <a:off x="4129090" y="362284"/>
            <a:ext cx="4429124" cy="1600200"/>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0784"/>
              </a:srgbClr>
            </a:outerShdw>
          </a:effectLst>
        </p:spPr>
      </p:pic>
      <p:graphicFrame>
        <p:nvGraphicFramePr>
          <p:cNvPr id="217" name="Google Shape;217;p14"/>
          <p:cNvGraphicFramePr/>
          <p:nvPr/>
        </p:nvGraphicFramePr>
        <p:xfrm>
          <a:off x="7349825" y="2142189"/>
          <a:ext cx="3000000" cy="3000000"/>
        </p:xfrm>
        <a:graphic>
          <a:graphicData uri="http://schemas.openxmlformats.org/drawingml/2006/table">
            <a:tbl>
              <a:tblPr bandRow="1">
                <a:noFill/>
                <a:tableStyleId>{638E1EC1-6AAA-418F-A8A7-ED962B6B34D8}</a:tableStyleId>
              </a:tblPr>
              <a:tblGrid>
                <a:gridCol w="1858925"/>
                <a:gridCol w="2898750"/>
              </a:tblGrid>
              <a:tr h="1147675">
                <a:tc>
                  <a:txBody>
                    <a:bodyPr/>
                    <a:lstStyle/>
                    <a:p>
                      <a:pPr indent="0" lvl="0" marL="0" marR="0" rtl="0" algn="ctr">
                        <a:lnSpc>
                          <a:spcPct val="100000"/>
                        </a:lnSpc>
                        <a:spcBef>
                          <a:spcPts val="0"/>
                        </a:spcBef>
                        <a:spcAft>
                          <a:spcPts val="0"/>
                        </a:spcAft>
                        <a:buClr>
                          <a:srgbClr val="000000"/>
                        </a:buClr>
                        <a:buSzPts val="3200"/>
                        <a:buFont typeface="Arial"/>
                        <a:buNone/>
                      </a:pPr>
                      <a:r>
                        <a:rPr b="0" lang="en-US" sz="3200" u="none" cap="none" strike="noStrike">
                          <a:solidFill>
                            <a:schemeClr val="dk1"/>
                          </a:solidFill>
                          <a:latin typeface="ADLaM Display"/>
                          <a:ea typeface="ADLaM Display"/>
                          <a:cs typeface="ADLaM Display"/>
                          <a:sym typeface="ADLaM Display"/>
                        </a:rPr>
                        <a:t>1-2</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3200"/>
                        <a:buFont typeface="Arial"/>
                        <a:buNone/>
                      </a:pPr>
                      <a:r>
                        <a:rPr b="0" lang="en-US" sz="3200" u="none" cap="none" strike="noStrike">
                          <a:solidFill>
                            <a:schemeClr val="dk1"/>
                          </a:solidFill>
                          <a:latin typeface="ADLaM Display"/>
                          <a:ea typeface="ADLaM Display"/>
                          <a:cs typeface="ADLaM Display"/>
                          <a:sym typeface="ADLaM Display"/>
                        </a:rPr>
                        <a:t>BAD</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147675">
                <a:tc>
                  <a:txBody>
                    <a:bodyPr/>
                    <a:lstStyle/>
                    <a:p>
                      <a:pPr indent="0" lvl="0" marL="0" marR="0" rtl="0" algn="ctr">
                        <a:lnSpc>
                          <a:spcPct val="100000"/>
                        </a:lnSpc>
                        <a:spcBef>
                          <a:spcPts val="0"/>
                        </a:spcBef>
                        <a:spcAft>
                          <a:spcPts val="0"/>
                        </a:spcAft>
                        <a:buClr>
                          <a:srgbClr val="000000"/>
                        </a:buClr>
                        <a:buSzPts val="3200"/>
                        <a:buFont typeface="Arial"/>
                        <a:buNone/>
                      </a:pPr>
                      <a:r>
                        <a:rPr b="0" lang="en-US" sz="3200" u="none" cap="none" strike="noStrike">
                          <a:solidFill>
                            <a:schemeClr val="dk1"/>
                          </a:solidFill>
                          <a:latin typeface="ADLaM Display"/>
                          <a:ea typeface="ADLaM Display"/>
                          <a:cs typeface="ADLaM Display"/>
                          <a:sym typeface="ADLaM Display"/>
                        </a:rPr>
                        <a:t>2-3</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3200"/>
                        <a:buFont typeface="Arial"/>
                        <a:buNone/>
                      </a:pPr>
                      <a:r>
                        <a:rPr b="0" lang="en-US" sz="3200" u="none" cap="none" strike="noStrike">
                          <a:solidFill>
                            <a:schemeClr val="dk1"/>
                          </a:solidFill>
                          <a:latin typeface="ADLaM Display"/>
                          <a:ea typeface="ADLaM Display"/>
                          <a:cs typeface="ADLaM Display"/>
                          <a:sym typeface="ADLaM Display"/>
                        </a:rPr>
                        <a:t>GOOD</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147675">
                <a:tc>
                  <a:txBody>
                    <a:bodyPr/>
                    <a:lstStyle/>
                    <a:p>
                      <a:pPr indent="0" lvl="0" marL="0" marR="0" rtl="0" algn="ctr">
                        <a:lnSpc>
                          <a:spcPct val="100000"/>
                        </a:lnSpc>
                        <a:spcBef>
                          <a:spcPts val="0"/>
                        </a:spcBef>
                        <a:spcAft>
                          <a:spcPts val="0"/>
                        </a:spcAft>
                        <a:buClr>
                          <a:srgbClr val="000000"/>
                        </a:buClr>
                        <a:buSzPts val="3200"/>
                        <a:buFont typeface="Arial"/>
                        <a:buNone/>
                      </a:pPr>
                      <a:r>
                        <a:rPr b="0" lang="en-US" sz="3200" u="none" cap="none" strike="noStrike">
                          <a:solidFill>
                            <a:schemeClr val="dk1"/>
                          </a:solidFill>
                          <a:latin typeface="ADLaM Display"/>
                          <a:ea typeface="ADLaM Display"/>
                          <a:cs typeface="ADLaM Display"/>
                          <a:sym typeface="ADLaM Display"/>
                        </a:rPr>
                        <a:t>3-4</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3200"/>
                        <a:buFont typeface="Arial"/>
                        <a:buNone/>
                      </a:pPr>
                      <a:r>
                        <a:rPr b="0" lang="en-US" sz="3200" u="none" cap="none" strike="noStrike">
                          <a:solidFill>
                            <a:schemeClr val="dk1"/>
                          </a:solidFill>
                          <a:latin typeface="ADLaM Display"/>
                          <a:ea typeface="ADLaM Display"/>
                          <a:cs typeface="ADLaM Display"/>
                          <a:sym typeface="ADLaM Display"/>
                        </a:rPr>
                        <a:t>VERY GOOD</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147675">
                <a:tc>
                  <a:txBody>
                    <a:bodyPr/>
                    <a:lstStyle/>
                    <a:p>
                      <a:pPr indent="0" lvl="0" marL="0" marR="0" rtl="0" algn="ctr">
                        <a:lnSpc>
                          <a:spcPct val="100000"/>
                        </a:lnSpc>
                        <a:spcBef>
                          <a:spcPts val="0"/>
                        </a:spcBef>
                        <a:spcAft>
                          <a:spcPts val="0"/>
                        </a:spcAft>
                        <a:buClr>
                          <a:srgbClr val="000000"/>
                        </a:buClr>
                        <a:buSzPts val="3200"/>
                        <a:buFont typeface="Arial"/>
                        <a:buNone/>
                      </a:pPr>
                      <a:r>
                        <a:rPr b="0" lang="en-US" sz="3200" u="none" cap="none" strike="noStrike">
                          <a:solidFill>
                            <a:schemeClr val="dk1"/>
                          </a:solidFill>
                          <a:latin typeface="ADLaM Display"/>
                          <a:ea typeface="ADLaM Display"/>
                          <a:cs typeface="ADLaM Display"/>
                          <a:sym typeface="ADLaM Display"/>
                        </a:rPr>
                        <a:t>4-5</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3200"/>
                        <a:buFont typeface="Arial"/>
                        <a:buNone/>
                      </a:pPr>
                      <a:r>
                        <a:rPr b="0" lang="en-US" sz="3200" u="none" cap="none" strike="noStrike">
                          <a:solidFill>
                            <a:schemeClr val="dk1"/>
                          </a:solidFill>
                          <a:latin typeface="ADLaM Display"/>
                          <a:ea typeface="ADLaM Display"/>
                          <a:cs typeface="ADLaM Display"/>
                          <a:sym typeface="ADLaM Display"/>
                        </a:rPr>
                        <a:t>EXCELLENT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500"/>
                                        <p:tgtEl>
                                          <p:spTgt spid="216"/>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14">
                                            <p:txEl>
                                              <p:pRg end="0" st="0"/>
                                            </p:txEl>
                                          </p:spTgt>
                                        </p:tgtEl>
                                        <p:attrNameLst>
                                          <p:attrName>style.visibility</p:attrName>
                                        </p:attrNameLst>
                                      </p:cBhvr>
                                      <p:to>
                                        <p:strVal val="visible"/>
                                      </p:to>
                                    </p:set>
                                    <p:animEffect filter="fade" transition="in">
                                      <p:cBhvr>
                                        <p:cTn dur="1000"/>
                                        <p:tgtEl>
                                          <p:spTgt spid="214">
                                            <p:txEl>
                                              <p:pRg end="0" st="0"/>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14">
                                            <p:txEl>
                                              <p:pRg end="1" st="1"/>
                                            </p:txEl>
                                          </p:spTgt>
                                        </p:tgtEl>
                                        <p:attrNameLst>
                                          <p:attrName>style.visibility</p:attrName>
                                        </p:attrNameLst>
                                      </p:cBhvr>
                                      <p:to>
                                        <p:strVal val="visible"/>
                                      </p:to>
                                    </p:set>
                                    <p:animEffect filter="fade" transition="in">
                                      <p:cBhvr>
                                        <p:cTn dur="1000"/>
                                        <p:tgtEl>
                                          <p:spTgt spid="214">
                                            <p:txEl>
                                              <p:pRg end="1" st="1"/>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214">
                                            <p:txEl>
                                              <p:pRg end="2" st="2"/>
                                            </p:txEl>
                                          </p:spTgt>
                                        </p:tgtEl>
                                        <p:attrNameLst>
                                          <p:attrName>style.visibility</p:attrName>
                                        </p:attrNameLst>
                                      </p:cBhvr>
                                      <p:to>
                                        <p:strVal val="visible"/>
                                      </p:to>
                                    </p:set>
                                    <p:animEffect filter="fade" transition="in">
                                      <p:cBhvr>
                                        <p:cTn dur="1000"/>
                                        <p:tgtEl>
                                          <p:spTgt spid="214">
                                            <p:txEl>
                                              <p:pRg end="2" st="2"/>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214">
                                            <p:txEl>
                                              <p:pRg end="3" st="3"/>
                                            </p:txEl>
                                          </p:spTgt>
                                        </p:tgtEl>
                                        <p:attrNameLst>
                                          <p:attrName>style.visibility</p:attrName>
                                        </p:attrNameLst>
                                      </p:cBhvr>
                                      <p:to>
                                        <p:strVal val="visible"/>
                                      </p:to>
                                    </p:set>
                                    <p:animEffect filter="fade" transition="in">
                                      <p:cBhvr>
                                        <p:cTn dur="1000"/>
                                        <p:tgtEl>
                                          <p:spTgt spid="214">
                                            <p:txEl>
                                              <p:pRg end="3" st="3"/>
                                            </p:txEl>
                                          </p:spTgt>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1" name="Shape 221"/>
        <p:cNvGrpSpPr/>
        <p:nvPr/>
      </p:nvGrpSpPr>
      <p:grpSpPr>
        <a:xfrm>
          <a:off x="0" y="0"/>
          <a:ext cx="0" cy="0"/>
          <a:chOff x="0" y="0"/>
          <a:chExt cx="0" cy="0"/>
        </a:xfrm>
      </p:grpSpPr>
      <p:sp>
        <p:nvSpPr>
          <p:cNvPr id="222" name="Google Shape;222;p15"/>
          <p:cNvSpPr txBox="1"/>
          <p:nvPr/>
        </p:nvSpPr>
        <p:spPr>
          <a:xfrm>
            <a:off x="5758180" y="1194306"/>
            <a:ext cx="6111240" cy="3046988"/>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All 3 countries have most of the ratings under EXCELLENT category</a:t>
            </a:r>
            <a:endParaRPr b="0" i="0" sz="1400" u="none" cap="none" strike="noStrike">
              <a:solidFill>
                <a:srgbClr val="000000"/>
              </a:solidFill>
              <a:latin typeface="Arial"/>
              <a:ea typeface="Arial"/>
              <a:cs typeface="Arial"/>
              <a:sym typeface="Arial"/>
            </a:endParaRPr>
          </a:p>
          <a:p>
            <a:pPr indent="-133350" lvl="0" marL="28575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They are also doing great under VERY GOOD category</a:t>
            </a:r>
            <a:endParaRPr b="0" i="0" sz="1400" u="none" cap="none" strike="noStrike">
              <a:solidFill>
                <a:srgbClr val="000000"/>
              </a:solidFill>
              <a:latin typeface="Arial"/>
              <a:ea typeface="Arial"/>
              <a:cs typeface="Arial"/>
              <a:sym typeface="Arial"/>
            </a:endParaRPr>
          </a:p>
          <a:p>
            <a:pPr indent="-133350" lvl="0" marL="28575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There are few BAD ratings in BRAZIL only which we can neglect</a:t>
            </a:r>
            <a:r>
              <a:rPr b="0" i="0" lang="en-US" sz="2400" u="none" cap="none" strike="noStrike">
                <a:solidFill>
                  <a:srgbClr val="FFFFFF"/>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pic>
        <p:nvPicPr>
          <p:cNvPr id="223" name="Google Shape;223;p15"/>
          <p:cNvPicPr preferRelativeResize="0"/>
          <p:nvPr/>
        </p:nvPicPr>
        <p:blipFill rotWithShape="1">
          <a:blip r:embed="rId3">
            <a:alphaModFix/>
          </a:blip>
          <a:srcRect b="0" l="0" r="0" t="0"/>
          <a:stretch/>
        </p:blipFill>
        <p:spPr>
          <a:xfrm>
            <a:off x="322580" y="955040"/>
            <a:ext cx="4818380" cy="3850640"/>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7" name="Shape 227"/>
        <p:cNvGrpSpPr/>
        <p:nvPr/>
      </p:nvGrpSpPr>
      <p:grpSpPr>
        <a:xfrm>
          <a:off x="0" y="0"/>
          <a:ext cx="0" cy="0"/>
          <a:chOff x="0" y="0"/>
          <a:chExt cx="0" cy="0"/>
        </a:xfrm>
      </p:grpSpPr>
      <p:sp>
        <p:nvSpPr>
          <p:cNvPr id="228" name="Google Shape;228;p16"/>
          <p:cNvSpPr txBox="1"/>
          <p:nvPr>
            <p:ph type="title"/>
          </p:nvPr>
        </p:nvSpPr>
        <p:spPr>
          <a:xfrm>
            <a:off x="499110" y="676275"/>
            <a:ext cx="5727700" cy="116459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F8C3C"/>
              </a:buClr>
              <a:buSzPts val="7800"/>
              <a:buFont typeface="Verdana"/>
              <a:buNone/>
            </a:pPr>
            <a:r>
              <a:rPr lang="en-US">
                <a:solidFill>
                  <a:srgbClr val="FF0000"/>
                </a:solidFill>
              </a:rPr>
              <a:t>CUISINES</a:t>
            </a:r>
            <a:r>
              <a:rPr lang="en-US"/>
              <a:t> </a:t>
            </a:r>
            <a:endParaRPr/>
          </a:p>
        </p:txBody>
      </p:sp>
      <p:sp>
        <p:nvSpPr>
          <p:cNvPr id="229" name="Google Shape;229;p16"/>
          <p:cNvSpPr txBox="1"/>
          <p:nvPr>
            <p:ph idx="4294967295" type="body"/>
          </p:nvPr>
        </p:nvSpPr>
        <p:spPr>
          <a:xfrm>
            <a:off x="73550" y="1841050"/>
            <a:ext cx="6562200" cy="4178100"/>
          </a:xfrm>
          <a:prstGeom prst="rect">
            <a:avLst/>
          </a:prstGeom>
          <a:noFill/>
          <a:ln>
            <a:noFill/>
          </a:ln>
        </p:spPr>
        <p:txBody>
          <a:bodyPr anchorCtr="0" anchor="t" bIns="45700" lIns="182875" spcFirstLastPara="1" rIns="91425" wrap="square" tIns="91425">
            <a:noAutofit/>
          </a:bodyPr>
          <a:lstStyle/>
          <a:p>
            <a:pPr indent="-285750" lvl="0" marL="285750" marR="0" rtl="0" algn="l">
              <a:lnSpc>
                <a:spcPct val="150000"/>
              </a:lnSpc>
              <a:spcBef>
                <a:spcPts val="0"/>
              </a:spcBef>
              <a:spcAft>
                <a:spcPts val="0"/>
              </a:spcAft>
              <a:buClr>
                <a:schemeClr val="accent6"/>
              </a:buClr>
              <a:buSzPts val="2000"/>
              <a:buFont typeface="Arial"/>
              <a:buChar char="•"/>
            </a:pPr>
            <a:r>
              <a:rPr b="1" i="0" lang="en-US" sz="2000" u="none" cap="none" strike="noStrike">
                <a:solidFill>
                  <a:schemeClr val="dk1"/>
                </a:solidFill>
                <a:latin typeface="Arial"/>
                <a:ea typeface="Arial"/>
                <a:cs typeface="Arial"/>
                <a:sym typeface="Arial"/>
              </a:rPr>
              <a:t>Cuisines are the most important factor need to be considered while opening a Restaurant</a:t>
            </a:r>
            <a:endParaRPr b="1" i="0" sz="2000" u="none" cap="none" strike="noStrike">
              <a:solidFill>
                <a:schemeClr val="dk1"/>
              </a:solidFill>
              <a:latin typeface="Arial"/>
              <a:ea typeface="Arial"/>
              <a:cs typeface="Arial"/>
              <a:sym typeface="Arial"/>
            </a:endParaRPr>
          </a:p>
          <a:p>
            <a:pPr indent="-285750" lvl="0" marL="285750" marR="0" rtl="0" algn="l">
              <a:lnSpc>
                <a:spcPct val="150000"/>
              </a:lnSpc>
              <a:spcBef>
                <a:spcPts val="1000"/>
              </a:spcBef>
              <a:spcAft>
                <a:spcPts val="0"/>
              </a:spcAft>
              <a:buClr>
                <a:schemeClr val="accent6"/>
              </a:buClr>
              <a:buSzPts val="2000"/>
              <a:buFont typeface="Arial"/>
              <a:buChar char="•"/>
            </a:pPr>
            <a:r>
              <a:rPr b="1" i="0" lang="en-US" sz="2000" u="none" cap="none" strike="noStrike">
                <a:solidFill>
                  <a:schemeClr val="dk1"/>
                </a:solidFill>
                <a:latin typeface="Arial"/>
                <a:ea typeface="Arial"/>
                <a:cs typeface="Arial"/>
                <a:sym typeface="Arial"/>
              </a:rPr>
              <a:t>More the popular Cuisines, more it will attract Customers.</a:t>
            </a:r>
            <a:endParaRPr b="1" i="0" sz="2000" u="none" cap="none" strike="noStrike">
              <a:solidFill>
                <a:schemeClr val="dk1"/>
              </a:solidFill>
              <a:latin typeface="Arial"/>
              <a:ea typeface="Arial"/>
              <a:cs typeface="Arial"/>
              <a:sym typeface="Arial"/>
            </a:endParaRPr>
          </a:p>
          <a:p>
            <a:pPr indent="-285750" lvl="0" marL="285750" marR="0" rtl="0" algn="l">
              <a:lnSpc>
                <a:spcPct val="150000"/>
              </a:lnSpc>
              <a:spcBef>
                <a:spcPts val="1000"/>
              </a:spcBef>
              <a:spcAft>
                <a:spcPts val="0"/>
              </a:spcAft>
              <a:buClr>
                <a:schemeClr val="accent6"/>
              </a:buClr>
              <a:buSzPts val="2000"/>
              <a:buFont typeface="Arial"/>
              <a:buChar char="•"/>
            </a:pPr>
            <a:r>
              <a:rPr b="1" i="0" lang="en-US" sz="2000" u="none" cap="none" strike="noStrike">
                <a:solidFill>
                  <a:schemeClr val="dk1"/>
                </a:solidFill>
                <a:latin typeface="Arial"/>
                <a:ea typeface="Arial"/>
                <a:cs typeface="Arial"/>
                <a:sym typeface="Arial"/>
              </a:rPr>
              <a:t>So, we will try to find out, which Cuisines are most popular in these countries.</a:t>
            </a:r>
            <a:endParaRPr b="1" i="0" sz="2000" u="none" cap="none" strike="noStrike">
              <a:solidFill>
                <a:schemeClr val="dk1"/>
              </a:solidFill>
              <a:latin typeface="Arial"/>
              <a:ea typeface="Arial"/>
              <a:cs typeface="Arial"/>
              <a:sym typeface="Arial"/>
            </a:endParaRPr>
          </a:p>
          <a:p>
            <a:pPr indent="-285750" lvl="0" marL="285750" marR="0" rtl="0" algn="l">
              <a:lnSpc>
                <a:spcPct val="150000"/>
              </a:lnSpc>
              <a:spcBef>
                <a:spcPts val="1000"/>
              </a:spcBef>
              <a:spcAft>
                <a:spcPts val="0"/>
              </a:spcAft>
              <a:buClr>
                <a:schemeClr val="accent6"/>
              </a:buClr>
              <a:buSzPts val="2000"/>
              <a:buFont typeface="Arial"/>
              <a:buChar char="•"/>
            </a:pPr>
            <a:r>
              <a:rPr b="1" i="0" lang="en-US" sz="2000" u="none" cap="none" strike="noStrike">
                <a:solidFill>
                  <a:schemeClr val="dk1"/>
                </a:solidFill>
                <a:latin typeface="Arial"/>
                <a:ea typeface="Arial"/>
                <a:cs typeface="Arial"/>
                <a:sym typeface="Arial"/>
              </a:rPr>
              <a:t>We will determine this on the basis of counts of EXCELLENT ratings provided by customers</a:t>
            </a:r>
            <a:endParaRPr b="1" i="0" sz="2000" u="none" cap="none" strike="noStrike">
              <a:solidFill>
                <a:schemeClr val="dk1"/>
              </a:solidFill>
              <a:latin typeface="Arial"/>
              <a:ea typeface="Arial"/>
              <a:cs typeface="Arial"/>
              <a:sym typeface="Arial"/>
            </a:endParaRPr>
          </a:p>
        </p:txBody>
      </p:sp>
      <p:sp>
        <p:nvSpPr>
          <p:cNvPr id="230" name="Google Shape;230;p16"/>
          <p:cNvSpPr txBox="1"/>
          <p:nvPr>
            <p:ph idx="12" type="sldNum"/>
          </p:nvPr>
        </p:nvSpPr>
        <p:spPr>
          <a:xfrm>
            <a:off x="8737600" y="6245225"/>
            <a:ext cx="2844800" cy="47625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Exploring the Rich Flavors of Authentic Cuisine - EFGH Foods" id="231" name="Google Shape;231;p16"/>
          <p:cNvPicPr preferRelativeResize="0"/>
          <p:nvPr/>
        </p:nvPicPr>
        <p:blipFill rotWithShape="1">
          <a:blip r:embed="rId3">
            <a:alphaModFix/>
          </a:blip>
          <a:srcRect b="0" l="0" r="0" t="0"/>
          <a:stretch/>
        </p:blipFill>
        <p:spPr>
          <a:xfrm>
            <a:off x="6635744" y="387542"/>
            <a:ext cx="3761100" cy="2015100"/>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0784"/>
              </a:srgbClr>
            </a:outerShdw>
          </a:effectLst>
        </p:spPr>
      </p:pic>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500"/>
                                        <p:tgtEl>
                                          <p:spTgt spid="22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29">
                                            <p:txEl>
                                              <p:pRg end="0" st="0"/>
                                            </p:txEl>
                                          </p:spTgt>
                                        </p:tgtEl>
                                        <p:attrNameLst>
                                          <p:attrName>style.visibility</p:attrName>
                                        </p:attrNameLst>
                                      </p:cBhvr>
                                      <p:to>
                                        <p:strVal val="visible"/>
                                      </p:to>
                                    </p:set>
                                    <p:animEffect filter="fade" transition="in">
                                      <p:cBhvr>
                                        <p:cTn dur="500"/>
                                        <p:tgtEl>
                                          <p:spTgt spid="229">
                                            <p:txEl>
                                              <p:pRg end="0" st="0"/>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29">
                                            <p:txEl>
                                              <p:pRg end="1" st="1"/>
                                            </p:txEl>
                                          </p:spTgt>
                                        </p:tgtEl>
                                        <p:attrNameLst>
                                          <p:attrName>style.visibility</p:attrName>
                                        </p:attrNameLst>
                                      </p:cBhvr>
                                      <p:to>
                                        <p:strVal val="visible"/>
                                      </p:to>
                                    </p:set>
                                    <p:animEffect filter="fade" transition="in">
                                      <p:cBhvr>
                                        <p:cTn dur="500"/>
                                        <p:tgtEl>
                                          <p:spTgt spid="229">
                                            <p:txEl>
                                              <p:pRg end="1" st="1"/>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29">
                                            <p:txEl>
                                              <p:pRg end="2" st="2"/>
                                            </p:txEl>
                                          </p:spTgt>
                                        </p:tgtEl>
                                        <p:attrNameLst>
                                          <p:attrName>style.visibility</p:attrName>
                                        </p:attrNameLst>
                                      </p:cBhvr>
                                      <p:to>
                                        <p:strVal val="visible"/>
                                      </p:to>
                                    </p:set>
                                    <p:animEffect filter="fade" transition="in">
                                      <p:cBhvr>
                                        <p:cTn dur="500"/>
                                        <p:tgtEl>
                                          <p:spTgt spid="229">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29">
                                            <p:txEl>
                                              <p:pRg end="3" st="3"/>
                                            </p:txEl>
                                          </p:spTgt>
                                        </p:tgtEl>
                                        <p:attrNameLst>
                                          <p:attrName>style.visibility</p:attrName>
                                        </p:attrNameLst>
                                      </p:cBhvr>
                                      <p:to>
                                        <p:strVal val="visible"/>
                                      </p:to>
                                    </p:set>
                                    <p:animEffect filter="fade" transition="in">
                                      <p:cBhvr>
                                        <p:cTn dur="500"/>
                                        <p:tgtEl>
                                          <p:spTgt spid="22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5" name="Shape 235"/>
        <p:cNvGrpSpPr/>
        <p:nvPr/>
      </p:nvGrpSpPr>
      <p:grpSpPr>
        <a:xfrm>
          <a:off x="0" y="0"/>
          <a:ext cx="0" cy="0"/>
          <a:chOff x="0" y="0"/>
          <a:chExt cx="0" cy="0"/>
        </a:xfrm>
      </p:grpSpPr>
      <p:sp>
        <p:nvSpPr>
          <p:cNvPr id="236" name="Google Shape;236;p17"/>
          <p:cNvSpPr txBox="1"/>
          <p:nvPr/>
        </p:nvSpPr>
        <p:spPr>
          <a:xfrm>
            <a:off x="564910" y="1093077"/>
            <a:ext cx="6111300" cy="31092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These are the Cuisines which have most Excellent ratings from customers in our preferred countries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We can start our restaurant with these 5 Cuisines.</a:t>
            </a:r>
            <a:endParaRPr b="0" i="0" sz="1400" u="none" cap="none" strike="noStrike">
              <a:solidFill>
                <a:srgbClr val="000000"/>
              </a:solidFill>
              <a:latin typeface="Arial"/>
              <a:ea typeface="Arial"/>
              <a:cs typeface="Arial"/>
              <a:sym typeface="Arial"/>
            </a:endParaRPr>
          </a:p>
        </p:txBody>
      </p:sp>
      <p:pic>
        <p:nvPicPr>
          <p:cNvPr id="237" name="Google Shape;237;p17"/>
          <p:cNvPicPr preferRelativeResize="0"/>
          <p:nvPr/>
        </p:nvPicPr>
        <p:blipFill rotWithShape="1">
          <a:blip r:embed="rId3">
            <a:alphaModFix/>
          </a:blip>
          <a:srcRect b="0" l="0" r="0" t="0"/>
          <a:stretch/>
        </p:blipFill>
        <p:spPr>
          <a:xfrm>
            <a:off x="6997112" y="667657"/>
            <a:ext cx="5073900" cy="3959400"/>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800"/>
                                        <p:tgtEl>
                                          <p:spTgt spid="2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2" name="Shape 242"/>
        <p:cNvGrpSpPr/>
        <p:nvPr/>
      </p:nvGrpSpPr>
      <p:grpSpPr>
        <a:xfrm>
          <a:off x="0" y="0"/>
          <a:ext cx="0" cy="0"/>
          <a:chOff x="0" y="0"/>
          <a:chExt cx="0" cy="0"/>
        </a:xfrm>
      </p:grpSpPr>
      <p:sp>
        <p:nvSpPr>
          <p:cNvPr id="243" name="Google Shape;243;p18"/>
          <p:cNvSpPr txBox="1"/>
          <p:nvPr/>
        </p:nvSpPr>
        <p:spPr>
          <a:xfrm>
            <a:off x="7743464" y="1140797"/>
            <a:ext cx="3644941" cy="526297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lt1"/>
              </a:buClr>
              <a:buSzPts val="2400"/>
              <a:buFont typeface="Arial"/>
              <a:buChar char="•"/>
            </a:pPr>
            <a:r>
              <a:rPr b="0" i="0" lang="en-US" sz="2400" u="none" cap="none" strike="noStrike">
                <a:solidFill>
                  <a:schemeClr val="lt1"/>
                </a:solidFill>
                <a:latin typeface="Verdana"/>
                <a:ea typeface="Verdana"/>
                <a:cs typeface="Verdana"/>
                <a:sym typeface="Verdana"/>
              </a:rPr>
              <a:t>We have compared Excellent Rating with our Price Range Of Cuisines and found that most of the Excellent Ratings fall under Price Range of 3 and 4</a:t>
            </a:r>
            <a:endParaRPr b="0" i="0" sz="1400" u="none" cap="none" strike="noStrike">
              <a:solidFill>
                <a:srgbClr val="000000"/>
              </a:solidFill>
              <a:latin typeface="Arial"/>
              <a:ea typeface="Arial"/>
              <a:cs typeface="Arial"/>
              <a:sym typeface="Arial"/>
            </a:endParaRPr>
          </a:p>
          <a:p>
            <a:pPr indent="-133350" lvl="0" marL="28575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lt1"/>
              </a:solidFill>
              <a:latin typeface="Verdana"/>
              <a:ea typeface="Verdana"/>
              <a:cs typeface="Verdana"/>
              <a:sym typeface="Verdana"/>
            </a:endParaRPr>
          </a:p>
          <a:p>
            <a:pPr indent="-285750" lvl="0" marL="285750" marR="0" rtl="0" algn="l">
              <a:lnSpc>
                <a:spcPct val="100000"/>
              </a:lnSpc>
              <a:spcBef>
                <a:spcPts val="0"/>
              </a:spcBef>
              <a:spcAft>
                <a:spcPts val="0"/>
              </a:spcAft>
              <a:buClr>
                <a:schemeClr val="lt1"/>
              </a:buClr>
              <a:buSzPts val="2400"/>
              <a:buFont typeface="Arial"/>
              <a:buChar char="•"/>
            </a:pPr>
            <a:r>
              <a:rPr b="0" i="0" lang="en-US" sz="2400" u="none" cap="none" strike="noStrike">
                <a:solidFill>
                  <a:schemeClr val="lt1"/>
                </a:solidFill>
                <a:latin typeface="Verdana"/>
                <a:ea typeface="Verdana"/>
                <a:cs typeface="Verdana"/>
                <a:sym typeface="Verdana"/>
              </a:rPr>
              <a:t>This indicates that we can have Price Range High in our restaurants</a:t>
            </a:r>
            <a:endParaRPr b="0" i="0" sz="2400" u="none" cap="none" strike="noStrike">
              <a:solidFill>
                <a:schemeClr val="lt1"/>
              </a:solidFill>
              <a:latin typeface="Verdana"/>
              <a:ea typeface="Verdana"/>
              <a:cs typeface="Verdana"/>
              <a:sym typeface="Verdana"/>
            </a:endParaRPr>
          </a:p>
        </p:txBody>
      </p:sp>
      <p:pic>
        <p:nvPicPr>
          <p:cNvPr id="244" name="Google Shape;244;p18"/>
          <p:cNvPicPr preferRelativeResize="0"/>
          <p:nvPr/>
        </p:nvPicPr>
        <p:blipFill rotWithShape="1">
          <a:blip r:embed="rId3">
            <a:alphaModFix/>
          </a:blip>
          <a:srcRect b="0" l="0" r="0" t="0"/>
          <a:stretch/>
        </p:blipFill>
        <p:spPr>
          <a:xfrm>
            <a:off x="980294" y="1402307"/>
            <a:ext cx="6457737" cy="4479878"/>
          </a:xfrm>
          <a:prstGeom prst="rect">
            <a:avLst/>
          </a:prstGeom>
          <a:noFill/>
          <a:ln>
            <a:noFill/>
          </a:ln>
        </p:spPr>
      </p:pic>
    </p:spTree>
  </p:cSld>
  <p:clrMapOvr>
    <a:masterClrMapping/>
  </p:clrMapOvr>
  <mc:AlternateContent>
    <mc:Choice Requires="p14">
      <p:transition spd="slow" p14:dur="20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2000"/>
                                        <p:tgtEl>
                                          <p:spTgt spid="24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43">
                                            <p:txEl>
                                              <p:pRg end="0" st="0"/>
                                            </p:txEl>
                                          </p:spTgt>
                                        </p:tgtEl>
                                        <p:attrNameLst>
                                          <p:attrName>style.visibility</p:attrName>
                                        </p:attrNameLst>
                                      </p:cBhvr>
                                      <p:to>
                                        <p:strVal val="visible"/>
                                      </p:to>
                                    </p:set>
                                    <p:animEffect filter="fade" transition="in">
                                      <p:cBhvr>
                                        <p:cTn dur="1000"/>
                                        <p:tgtEl>
                                          <p:spTgt spid="243">
                                            <p:txEl>
                                              <p:pRg end="0" st="0"/>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43">
                                            <p:txEl>
                                              <p:pRg end="1" st="1"/>
                                            </p:txEl>
                                          </p:spTgt>
                                        </p:tgtEl>
                                        <p:attrNameLst>
                                          <p:attrName>style.visibility</p:attrName>
                                        </p:attrNameLst>
                                      </p:cBhvr>
                                      <p:to>
                                        <p:strVal val="visible"/>
                                      </p:to>
                                    </p:set>
                                    <p:animEffect filter="fade" transition="in">
                                      <p:cBhvr>
                                        <p:cTn dur="1000"/>
                                        <p:tgtEl>
                                          <p:spTgt spid="243">
                                            <p:txEl>
                                              <p:pRg end="1" st="1"/>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43">
                                            <p:txEl>
                                              <p:pRg end="2" st="2"/>
                                            </p:txEl>
                                          </p:spTgt>
                                        </p:tgtEl>
                                        <p:attrNameLst>
                                          <p:attrName>style.visibility</p:attrName>
                                        </p:attrNameLst>
                                      </p:cBhvr>
                                      <p:to>
                                        <p:strVal val="visible"/>
                                      </p:to>
                                    </p:set>
                                    <p:animEffect filter="fade" transition="in">
                                      <p:cBhvr>
                                        <p:cTn dur="1000"/>
                                        <p:tgtEl>
                                          <p:spTgt spid="24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8" name="Shape 248"/>
        <p:cNvGrpSpPr/>
        <p:nvPr/>
      </p:nvGrpSpPr>
      <p:grpSpPr>
        <a:xfrm>
          <a:off x="0" y="0"/>
          <a:ext cx="0" cy="0"/>
          <a:chOff x="0" y="0"/>
          <a:chExt cx="0" cy="0"/>
        </a:xfrm>
      </p:grpSpPr>
      <p:sp>
        <p:nvSpPr>
          <p:cNvPr id="249" name="Google Shape;249;p19"/>
          <p:cNvSpPr txBox="1"/>
          <p:nvPr>
            <p:ph type="title"/>
          </p:nvPr>
        </p:nvSpPr>
        <p:spPr>
          <a:xfrm>
            <a:off x="2385831" y="203746"/>
            <a:ext cx="6910500" cy="2026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F8C3C"/>
              </a:buClr>
              <a:buSzPts val="3600"/>
              <a:buFont typeface="Verdana"/>
              <a:buNone/>
            </a:pPr>
            <a:r>
              <a:rPr lang="en-US">
                <a:solidFill>
                  <a:srgbClr val="FF0000"/>
                </a:solidFill>
              </a:rPr>
              <a:t>ONLINE TABLE BOOKING </a:t>
            </a:r>
            <a:endParaRPr>
              <a:solidFill>
                <a:srgbClr val="FF0000"/>
              </a:solidFill>
            </a:endParaRPr>
          </a:p>
        </p:txBody>
      </p:sp>
      <p:sp>
        <p:nvSpPr>
          <p:cNvPr id="250" name="Google Shape;250;p19"/>
          <p:cNvSpPr txBox="1"/>
          <p:nvPr>
            <p:ph idx="4294967295" type="body"/>
          </p:nvPr>
        </p:nvSpPr>
        <p:spPr>
          <a:xfrm>
            <a:off x="18818" y="2679975"/>
            <a:ext cx="11432100" cy="4178100"/>
          </a:xfrm>
          <a:prstGeom prst="rect">
            <a:avLst/>
          </a:prstGeom>
          <a:noFill/>
          <a:ln>
            <a:noFill/>
          </a:ln>
        </p:spPr>
        <p:txBody>
          <a:bodyPr anchorCtr="0" anchor="t" bIns="45700" lIns="182875" spcFirstLastPara="1" rIns="91425" wrap="square" tIns="91425">
            <a:noAutofit/>
          </a:bodyPr>
          <a:lstStyle/>
          <a:p>
            <a:pPr indent="-285750" lvl="0" marL="285750" marR="0" rtl="0" algn="l">
              <a:lnSpc>
                <a:spcPct val="150000"/>
              </a:lnSpc>
              <a:spcBef>
                <a:spcPts val="0"/>
              </a:spcBef>
              <a:spcAft>
                <a:spcPts val="0"/>
              </a:spcAft>
              <a:buClr>
                <a:schemeClr val="accent6"/>
              </a:buClr>
              <a:buSzPts val="2000"/>
              <a:buFont typeface="Arial"/>
              <a:buChar char="•"/>
            </a:pPr>
            <a:r>
              <a:rPr b="1" i="0" lang="en-US" sz="2000" u="none" cap="none" strike="noStrike">
                <a:solidFill>
                  <a:schemeClr val="dk1"/>
                </a:solidFill>
                <a:latin typeface="Arial"/>
                <a:ea typeface="Arial"/>
                <a:cs typeface="Arial"/>
                <a:sym typeface="Arial"/>
              </a:rPr>
              <a:t>In this era of Online World, it is crucial to keep Online options available for the customers</a:t>
            </a:r>
            <a:endParaRPr b="1" i="0" sz="2000" u="none" cap="none" strike="noStrike">
              <a:solidFill>
                <a:schemeClr val="dk1"/>
              </a:solidFill>
              <a:latin typeface="Arial"/>
              <a:ea typeface="Arial"/>
              <a:cs typeface="Arial"/>
              <a:sym typeface="Arial"/>
            </a:endParaRPr>
          </a:p>
          <a:p>
            <a:pPr indent="-285750" lvl="0" marL="285750" marR="0" rtl="0" algn="l">
              <a:lnSpc>
                <a:spcPct val="150000"/>
              </a:lnSpc>
              <a:spcBef>
                <a:spcPts val="1000"/>
              </a:spcBef>
              <a:spcAft>
                <a:spcPts val="0"/>
              </a:spcAft>
              <a:buClr>
                <a:schemeClr val="accent6"/>
              </a:buClr>
              <a:buSzPts val="2000"/>
              <a:buFont typeface="Arial"/>
              <a:buChar char="•"/>
            </a:pPr>
            <a:r>
              <a:rPr b="1" i="0" lang="en-US" sz="2000" u="none" cap="none" strike="noStrike">
                <a:solidFill>
                  <a:schemeClr val="dk1"/>
                </a:solidFill>
                <a:latin typeface="Arial"/>
                <a:ea typeface="Arial"/>
                <a:cs typeface="Arial"/>
                <a:sym typeface="Arial"/>
              </a:rPr>
              <a:t>Customers would be happier if they could book a table just by sitting at home.</a:t>
            </a:r>
            <a:endParaRPr b="1" i="0" sz="2000" u="none" cap="none" strike="noStrike">
              <a:solidFill>
                <a:schemeClr val="dk1"/>
              </a:solidFill>
              <a:latin typeface="Arial"/>
              <a:ea typeface="Arial"/>
              <a:cs typeface="Arial"/>
              <a:sym typeface="Arial"/>
            </a:endParaRPr>
          </a:p>
          <a:p>
            <a:pPr indent="-285750" lvl="0" marL="285750" marR="0" rtl="0" algn="l">
              <a:lnSpc>
                <a:spcPct val="150000"/>
              </a:lnSpc>
              <a:spcBef>
                <a:spcPts val="1000"/>
              </a:spcBef>
              <a:spcAft>
                <a:spcPts val="0"/>
              </a:spcAft>
              <a:buClr>
                <a:schemeClr val="accent6"/>
              </a:buClr>
              <a:buSzPts val="2000"/>
              <a:buFont typeface="Arial"/>
              <a:buChar char="•"/>
            </a:pPr>
            <a:r>
              <a:rPr b="1" i="0" lang="en-US" sz="2000" u="none" cap="none" strike="noStrike">
                <a:solidFill>
                  <a:schemeClr val="dk1"/>
                </a:solidFill>
                <a:latin typeface="Arial"/>
                <a:ea typeface="Arial"/>
                <a:cs typeface="Arial"/>
                <a:sym typeface="Arial"/>
              </a:rPr>
              <a:t> Lets see the general trend of Online Table Booking in our selected countries.</a:t>
            </a:r>
            <a:endParaRPr b="1" i="0" sz="2000" u="none" cap="none" strike="noStrike">
              <a:solidFill>
                <a:schemeClr val="dk1"/>
              </a:solidFill>
              <a:latin typeface="Arial"/>
              <a:ea typeface="Arial"/>
              <a:cs typeface="Arial"/>
              <a:sym typeface="Arial"/>
            </a:endParaRPr>
          </a:p>
        </p:txBody>
      </p:sp>
      <p:sp>
        <p:nvSpPr>
          <p:cNvPr id="251" name="Google Shape;251;p19"/>
          <p:cNvSpPr txBox="1"/>
          <p:nvPr>
            <p:ph idx="12" type="sldNum"/>
          </p:nvPr>
        </p:nvSpPr>
        <p:spPr>
          <a:xfrm>
            <a:off x="8737600" y="6245225"/>
            <a:ext cx="2844800" cy="47625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mc:AlternateContent>
    <mc:Choice Requires="p14">
      <p:transition spd="slow" p14:dur="125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50">
                                            <p:txEl>
                                              <p:pRg end="0" st="0"/>
                                            </p:txEl>
                                          </p:spTgt>
                                        </p:tgtEl>
                                        <p:attrNameLst>
                                          <p:attrName>style.visibility</p:attrName>
                                        </p:attrNameLst>
                                      </p:cBhvr>
                                      <p:to>
                                        <p:strVal val="visible"/>
                                      </p:to>
                                    </p:set>
                                    <p:animEffect filter="fade" transition="in">
                                      <p:cBhvr>
                                        <p:cTn dur="500"/>
                                        <p:tgtEl>
                                          <p:spTgt spid="250">
                                            <p:txEl>
                                              <p:pRg end="0" st="0"/>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50">
                                            <p:txEl>
                                              <p:pRg end="1" st="1"/>
                                            </p:txEl>
                                          </p:spTgt>
                                        </p:tgtEl>
                                        <p:attrNameLst>
                                          <p:attrName>style.visibility</p:attrName>
                                        </p:attrNameLst>
                                      </p:cBhvr>
                                      <p:to>
                                        <p:strVal val="visible"/>
                                      </p:to>
                                    </p:set>
                                    <p:animEffect filter="fade" transition="in">
                                      <p:cBhvr>
                                        <p:cTn dur="500"/>
                                        <p:tgtEl>
                                          <p:spTgt spid="250">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50">
                                            <p:txEl>
                                              <p:pRg end="2" st="2"/>
                                            </p:txEl>
                                          </p:spTgt>
                                        </p:tgtEl>
                                        <p:attrNameLst>
                                          <p:attrName>style.visibility</p:attrName>
                                        </p:attrNameLst>
                                      </p:cBhvr>
                                      <p:to>
                                        <p:strVal val="visible"/>
                                      </p:to>
                                    </p:set>
                                    <p:animEffect filter="fade" transition="in">
                                      <p:cBhvr>
                                        <p:cTn dur="500"/>
                                        <p:tgtEl>
                                          <p:spTgt spid="25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
          <p:cNvSpPr txBox="1"/>
          <p:nvPr/>
        </p:nvSpPr>
        <p:spPr>
          <a:xfrm>
            <a:off x="592950" y="437775"/>
            <a:ext cx="11006100" cy="7186930"/>
          </a:xfrm>
          <a:prstGeom prst="rect">
            <a:avLst/>
          </a:prstGeom>
          <a:noFill/>
          <a:ln>
            <a:noFill/>
          </a:ln>
        </p:spPr>
        <p:txBody>
          <a:bodyPr anchorCtr="0" anchor="t" bIns="91425" lIns="91425" spcFirstLastPara="1" rIns="91425" wrap="square" tIns="91425">
            <a:spAutoFit/>
          </a:bodyPr>
          <a:lstStyle/>
          <a:p>
            <a:pPr indent="0" lvl="0" marL="0" marR="0" rtl="0" algn="l">
              <a:lnSpc>
                <a:spcPct val="140000"/>
              </a:lnSpc>
              <a:spcBef>
                <a:spcPts val="0"/>
              </a:spcBef>
              <a:spcAft>
                <a:spcPts val="0"/>
              </a:spcAft>
              <a:buClr>
                <a:srgbClr val="000000"/>
              </a:buClr>
              <a:buSzPts val="4020"/>
              <a:buFont typeface="Arial"/>
              <a:buNone/>
            </a:pPr>
            <a:r>
              <a:rPr b="1" i="1" lang="en-US" sz="4020" u="none" cap="none" strike="noStrike">
                <a:solidFill>
                  <a:srgbClr val="332C2C"/>
                </a:solidFill>
                <a:latin typeface="Calibri"/>
                <a:ea typeface="Calibri"/>
                <a:cs typeface="Calibri"/>
                <a:sym typeface="Calibri"/>
              </a:rPr>
              <a:t>                          </a:t>
            </a:r>
            <a:r>
              <a:rPr b="0" i="1" lang="en-US" sz="4020" u="none" cap="none" strike="noStrike">
                <a:solidFill>
                  <a:srgbClr val="FF0000"/>
                </a:solidFill>
                <a:latin typeface="Calibri"/>
                <a:ea typeface="Calibri"/>
                <a:cs typeface="Calibri"/>
                <a:sym typeface="Calibri"/>
              </a:rPr>
              <a:t>Introduction</a:t>
            </a:r>
            <a:r>
              <a:rPr b="1" i="1" lang="en-US" sz="4020" u="none" cap="none" strike="noStrike">
                <a:solidFill>
                  <a:srgbClr val="332C2C"/>
                </a:solidFill>
                <a:latin typeface="Calibri"/>
                <a:ea typeface="Calibri"/>
                <a:cs typeface="Calibri"/>
                <a:sym typeface="Calibri"/>
              </a:rPr>
              <a:t> </a:t>
            </a:r>
            <a:endParaRPr b="1" i="1" sz="4020" u="none" cap="none" strike="noStrike">
              <a:solidFill>
                <a:srgbClr val="332C2C"/>
              </a:solidFill>
              <a:latin typeface="Calibri"/>
              <a:ea typeface="Calibri"/>
              <a:cs typeface="Calibri"/>
              <a:sym typeface="Calibri"/>
            </a:endParaRPr>
          </a:p>
          <a:p>
            <a:pPr indent="0" lvl="0" marL="0" marR="0" rtl="0" algn="just">
              <a:lnSpc>
                <a:spcPct val="110000"/>
              </a:lnSpc>
              <a:spcBef>
                <a:spcPts val="0"/>
              </a:spcBef>
              <a:spcAft>
                <a:spcPts val="0"/>
              </a:spcAft>
              <a:buClr>
                <a:srgbClr val="000000"/>
              </a:buClr>
              <a:buSzPts val="2000"/>
              <a:buFont typeface="Arial"/>
              <a:buNone/>
            </a:pPr>
            <a:r>
              <a:rPr b="0" i="0" lang="en-US" sz="2000" u="none" cap="none" strike="noStrike">
                <a:solidFill>
                  <a:srgbClr val="332C2C"/>
                </a:solidFill>
                <a:latin typeface="Calibri"/>
                <a:ea typeface="Calibri"/>
                <a:cs typeface="Calibri"/>
                <a:sym typeface="Calibri"/>
              </a:rPr>
              <a:t>Zomato is a dynamic and competitive company with a very strong hold in the food tech industry. This project aims to provide actionable insights through data analysis to assist in strategic decisions for expanding restaurant operations globally. Zomato is a prominent player in the food tech industry, offering services like restaurant discovery, food delivery, and reviews. Understanding its business model and market reach is crucial for analyzing its data effectively.</a:t>
            </a:r>
            <a:endParaRPr b="0" i="0" sz="2000" u="none" cap="none" strike="noStrike">
              <a:solidFill>
                <a:srgbClr val="332C2C"/>
              </a:solidFill>
              <a:latin typeface="Calibri"/>
              <a:ea typeface="Calibri"/>
              <a:cs typeface="Calibri"/>
              <a:sym typeface="Calibri"/>
            </a:endParaRPr>
          </a:p>
          <a:p>
            <a:pPr indent="0" lvl="0" marL="0" marR="0" rtl="0" algn="just">
              <a:lnSpc>
                <a:spcPct val="110000"/>
              </a:lnSpc>
              <a:spcBef>
                <a:spcPts val="0"/>
              </a:spcBef>
              <a:spcAft>
                <a:spcPts val="0"/>
              </a:spcAft>
              <a:buClr>
                <a:srgbClr val="000000"/>
              </a:buClr>
              <a:buSzPts val="2000"/>
              <a:buFont typeface="Arial"/>
              <a:buNone/>
            </a:pPr>
            <a:r>
              <a:t/>
            </a:r>
            <a:endParaRPr b="0" i="0" sz="2000" u="none" cap="none" strike="noStrike">
              <a:solidFill>
                <a:srgbClr val="332C2C"/>
              </a:solidFill>
              <a:latin typeface="Calibri"/>
              <a:ea typeface="Calibri"/>
              <a:cs typeface="Calibri"/>
              <a:sym typeface="Calibri"/>
            </a:endParaRPr>
          </a:p>
          <a:p>
            <a:pPr indent="0" lvl="0" marL="0" marR="0" rtl="0" algn="l">
              <a:lnSpc>
                <a:spcPct val="140000"/>
              </a:lnSpc>
              <a:spcBef>
                <a:spcPts val="0"/>
              </a:spcBef>
              <a:spcAft>
                <a:spcPts val="0"/>
              </a:spcAft>
              <a:buClr>
                <a:srgbClr val="000000"/>
              </a:buClr>
              <a:buSzPts val="2200"/>
              <a:buFont typeface="Arial"/>
              <a:buNone/>
            </a:pPr>
            <a:r>
              <a:rPr b="1" i="1" lang="en-US" sz="2200" u="none" cap="none" strike="noStrike">
                <a:solidFill>
                  <a:srgbClr val="00B0F0"/>
                </a:solidFill>
                <a:latin typeface="Calibri"/>
                <a:ea typeface="Calibri"/>
                <a:cs typeface="Calibri"/>
                <a:sym typeface="Calibri"/>
              </a:rPr>
              <a:t>Project Objective:</a:t>
            </a:r>
            <a:endParaRPr b="1" i="1" sz="2200" u="none" cap="none" strike="noStrike">
              <a:solidFill>
                <a:srgbClr val="00B0F0"/>
              </a:solidFill>
              <a:latin typeface="Calibri"/>
              <a:ea typeface="Calibri"/>
              <a:cs typeface="Calibri"/>
              <a:sym typeface="Calibri"/>
            </a:endParaRPr>
          </a:p>
          <a:p>
            <a:pPr indent="0" lvl="0" marL="0" marR="0" rtl="0" algn="l">
              <a:lnSpc>
                <a:spcPct val="113000"/>
              </a:lnSpc>
              <a:spcBef>
                <a:spcPts val="0"/>
              </a:spcBef>
              <a:spcAft>
                <a:spcPts val="0"/>
              </a:spcAft>
              <a:buClr>
                <a:srgbClr val="000000"/>
              </a:buClr>
              <a:buSzPts val="2000"/>
              <a:buFont typeface="Arial"/>
              <a:buNone/>
            </a:pPr>
            <a:r>
              <a:rPr b="0" i="0" lang="en-US" sz="2000" u="none" cap="none" strike="noStrike">
                <a:solidFill>
                  <a:srgbClr val="332C2C"/>
                </a:solidFill>
                <a:latin typeface="Calibri"/>
                <a:ea typeface="Calibri"/>
                <a:cs typeface="Calibri"/>
                <a:sym typeface="Calibri"/>
              </a:rPr>
              <a:t>Develop a comprehensive dashboard and analysis to support strategic decisions for expanding restaurant operations.</a:t>
            </a:r>
            <a:endParaRPr b="0" i="0" sz="2000" u="none" cap="none" strike="noStrike">
              <a:solidFill>
                <a:srgbClr val="332C2C"/>
              </a:solidFill>
              <a:latin typeface="Calibri"/>
              <a:ea typeface="Calibri"/>
              <a:cs typeface="Calibri"/>
              <a:sym typeface="Calibri"/>
            </a:endParaRPr>
          </a:p>
          <a:p>
            <a:pPr indent="0" lvl="0" marL="0" marR="0" rtl="0" algn="l">
              <a:lnSpc>
                <a:spcPct val="110000"/>
              </a:lnSpc>
              <a:spcBef>
                <a:spcPts val="0"/>
              </a:spcBef>
              <a:spcAft>
                <a:spcPts val="0"/>
              </a:spcAft>
              <a:buClr>
                <a:srgbClr val="000000"/>
              </a:buClr>
              <a:buSzPts val="2200"/>
              <a:buFont typeface="Arial"/>
              <a:buNone/>
            </a:pPr>
            <a:r>
              <a:rPr b="1" i="1" lang="en-US" sz="2200" u="none" cap="none" strike="noStrike">
                <a:solidFill>
                  <a:srgbClr val="00B0F0"/>
                </a:solidFill>
                <a:latin typeface="Calibri"/>
                <a:ea typeface="Calibri"/>
                <a:cs typeface="Calibri"/>
                <a:sym typeface="Calibri"/>
              </a:rPr>
              <a:t>Key Focus Areas:</a:t>
            </a:r>
            <a:endParaRPr b="1" i="1" sz="2200" u="none" cap="none" strike="noStrike">
              <a:solidFill>
                <a:srgbClr val="00B0F0"/>
              </a:solidFill>
              <a:latin typeface="Calibri"/>
              <a:ea typeface="Calibri"/>
              <a:cs typeface="Calibri"/>
              <a:sym typeface="Calibri"/>
            </a:endParaRPr>
          </a:p>
          <a:p>
            <a:pPr indent="-342900" lvl="0" marL="342900" marR="0" rtl="0" algn="l">
              <a:lnSpc>
                <a:spcPct val="110000"/>
              </a:lnSpc>
              <a:spcBef>
                <a:spcPts val="0"/>
              </a:spcBef>
              <a:spcAft>
                <a:spcPts val="0"/>
              </a:spcAft>
              <a:buClr>
                <a:srgbClr val="000000"/>
              </a:buClr>
              <a:buSzPts val="2000"/>
              <a:buFont typeface="Noto Sans Symbols"/>
              <a:buChar char="⮚"/>
            </a:pPr>
            <a:r>
              <a:rPr b="0" i="0" lang="en-US" sz="2000" u="none" cap="none" strike="noStrike">
                <a:solidFill>
                  <a:srgbClr val="332C2C"/>
                </a:solidFill>
                <a:latin typeface="Calibri"/>
                <a:ea typeface="Calibri"/>
                <a:cs typeface="Calibri"/>
                <a:sym typeface="Calibri"/>
              </a:rPr>
              <a:t>Cleaning and organizing data for accurate insights.  </a:t>
            </a:r>
            <a:endParaRPr b="0" i="0" sz="2000" u="none" cap="none" strike="noStrike">
              <a:solidFill>
                <a:srgbClr val="332C2C"/>
              </a:solidFill>
              <a:latin typeface="Calibri"/>
              <a:ea typeface="Calibri"/>
              <a:cs typeface="Calibri"/>
              <a:sym typeface="Calibri"/>
            </a:endParaRPr>
          </a:p>
          <a:p>
            <a:pPr indent="-342900" lvl="0" marL="342900" marR="0" rtl="0" algn="l">
              <a:lnSpc>
                <a:spcPct val="110000"/>
              </a:lnSpc>
              <a:spcBef>
                <a:spcPts val="0"/>
              </a:spcBef>
              <a:spcAft>
                <a:spcPts val="0"/>
              </a:spcAft>
              <a:buClr>
                <a:srgbClr val="000000"/>
              </a:buClr>
              <a:buSzPts val="2000"/>
              <a:buFont typeface="Noto Sans Symbols"/>
              <a:buChar char="⮚"/>
            </a:pPr>
            <a:r>
              <a:rPr b="0" i="0" lang="en-US" sz="2000" u="none" cap="none" strike="noStrike">
                <a:solidFill>
                  <a:srgbClr val="332C2C"/>
                </a:solidFill>
                <a:latin typeface="Calibri"/>
                <a:ea typeface="Calibri"/>
                <a:cs typeface="Calibri"/>
                <a:sym typeface="Calibri"/>
              </a:rPr>
              <a:t>Exploring trends in restaurant counts, voter ratings, pricing, and service availability. </a:t>
            </a:r>
            <a:endParaRPr b="0" i="0" sz="2000" u="none" cap="none" strike="noStrike">
              <a:solidFill>
                <a:srgbClr val="332C2C"/>
              </a:solidFill>
              <a:latin typeface="Calibri"/>
              <a:ea typeface="Calibri"/>
              <a:cs typeface="Calibri"/>
              <a:sym typeface="Calibri"/>
            </a:endParaRPr>
          </a:p>
          <a:p>
            <a:pPr indent="-342900" lvl="0" marL="342900" marR="0" rtl="0" algn="l">
              <a:lnSpc>
                <a:spcPct val="110000"/>
              </a:lnSpc>
              <a:spcBef>
                <a:spcPts val="0"/>
              </a:spcBef>
              <a:spcAft>
                <a:spcPts val="0"/>
              </a:spcAft>
              <a:buClr>
                <a:srgbClr val="000000"/>
              </a:buClr>
              <a:buSzPts val="2000"/>
              <a:buFont typeface="Noto Sans Symbols"/>
              <a:buChar char="⮚"/>
            </a:pPr>
            <a:r>
              <a:rPr b="0" i="0" lang="en-US" sz="2000" u="none" cap="none" strike="noStrike">
                <a:solidFill>
                  <a:srgbClr val="332C2C"/>
                </a:solidFill>
                <a:latin typeface="Calibri"/>
                <a:ea typeface="Calibri"/>
                <a:cs typeface="Calibri"/>
                <a:sym typeface="Calibri"/>
              </a:rPr>
              <a:t>Suggesting new restaurant locations based on competition and market trends.</a:t>
            </a:r>
            <a:endParaRPr b="0" i="0" sz="2000" u="none" cap="none" strike="noStrike">
              <a:solidFill>
                <a:schemeClr val="dk1"/>
              </a:solidFill>
              <a:latin typeface="Calibri"/>
              <a:ea typeface="Calibri"/>
              <a:cs typeface="Calibri"/>
              <a:sym typeface="Calibri"/>
            </a:endParaRPr>
          </a:p>
          <a:p>
            <a:pPr indent="-215900" lvl="0" marL="342900" marR="0" rtl="0" algn="l">
              <a:lnSpc>
                <a:spcPct val="113000"/>
              </a:lnSpc>
              <a:spcBef>
                <a:spcPts val="0"/>
              </a:spcBef>
              <a:spcAft>
                <a:spcPts val="0"/>
              </a:spcAft>
              <a:buClr>
                <a:srgbClr val="000000"/>
              </a:buClr>
              <a:buSzPts val="2000"/>
              <a:buFont typeface="Noto Sans Symbols"/>
              <a:buNone/>
            </a:pPr>
            <a:r>
              <a:t/>
            </a:r>
            <a:endParaRPr b="0" i="0" sz="2000" u="none" cap="none" strike="noStrike">
              <a:solidFill>
                <a:srgbClr val="332C2C"/>
              </a:solidFill>
              <a:latin typeface="Calibri"/>
              <a:ea typeface="Calibri"/>
              <a:cs typeface="Calibri"/>
              <a:sym typeface="Calibri"/>
            </a:endParaRPr>
          </a:p>
          <a:p>
            <a:pPr indent="-215900" lvl="0" marL="342900" marR="0" rtl="0" algn="l">
              <a:lnSpc>
                <a:spcPct val="110000"/>
              </a:lnSpc>
              <a:spcBef>
                <a:spcPts val="0"/>
              </a:spcBef>
              <a:spcAft>
                <a:spcPts val="0"/>
              </a:spcAft>
              <a:buClr>
                <a:srgbClr val="000000"/>
              </a:buClr>
              <a:buSzPts val="2000"/>
              <a:buFont typeface="Noto Sans Symbols"/>
              <a:buNone/>
            </a:pPr>
            <a:r>
              <a:t/>
            </a:r>
            <a:endParaRPr b="0" i="0" sz="2000" u="none" cap="none" strike="noStrike">
              <a:solidFill>
                <a:srgbClr val="332C2C"/>
              </a:solidFill>
              <a:latin typeface="Calibri"/>
              <a:ea typeface="Calibri"/>
              <a:cs typeface="Calibri"/>
              <a:sym typeface="Calibri"/>
            </a:endParaRPr>
          </a:p>
          <a:p>
            <a:pPr indent="-316230" lvl="0" marL="571500" marR="0" rtl="0" algn="l">
              <a:lnSpc>
                <a:spcPct val="140000"/>
              </a:lnSpc>
              <a:spcBef>
                <a:spcPts val="0"/>
              </a:spcBef>
              <a:spcAft>
                <a:spcPts val="0"/>
              </a:spcAft>
              <a:buClr>
                <a:srgbClr val="000000"/>
              </a:buClr>
              <a:buSzPts val="4020"/>
              <a:buFont typeface="Noto Sans Symbols"/>
              <a:buNone/>
            </a:pPr>
            <a:r>
              <a:t/>
            </a:r>
            <a:endParaRPr b="1" i="1" sz="4020" u="none" cap="none" strike="noStrike">
              <a:solidFill>
                <a:srgbClr val="332C2C"/>
              </a:solidFill>
              <a:latin typeface="Calibri"/>
              <a:ea typeface="Calibri"/>
              <a:cs typeface="Calibri"/>
              <a:sym typeface="Calibri"/>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6" name="Shape 256"/>
        <p:cNvGrpSpPr/>
        <p:nvPr/>
      </p:nvGrpSpPr>
      <p:grpSpPr>
        <a:xfrm>
          <a:off x="0" y="0"/>
          <a:ext cx="0" cy="0"/>
          <a:chOff x="0" y="0"/>
          <a:chExt cx="0" cy="0"/>
        </a:xfrm>
      </p:grpSpPr>
      <p:sp>
        <p:nvSpPr>
          <p:cNvPr id="257" name="Google Shape;257;p20"/>
          <p:cNvSpPr txBox="1"/>
          <p:nvPr>
            <p:ph idx="12" type="sldNum"/>
          </p:nvPr>
        </p:nvSpPr>
        <p:spPr>
          <a:xfrm>
            <a:off x="8737600" y="6245225"/>
            <a:ext cx="2844800" cy="47625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58" name="Google Shape;258;p20"/>
          <p:cNvSpPr txBox="1"/>
          <p:nvPr/>
        </p:nvSpPr>
        <p:spPr>
          <a:xfrm>
            <a:off x="7986714" y="1351509"/>
            <a:ext cx="3529012" cy="483209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Verdana"/>
                <a:ea typeface="Verdana"/>
                <a:cs typeface="Verdana"/>
                <a:sym typeface="Verdana"/>
              </a:rPr>
              <a:t>According to the chart, we can see that most of the restaurants DO NOT provide the Online Table Booking option</a:t>
            </a:r>
            <a:endParaRPr b="0" i="0" sz="1400" u="none" cap="none" strike="noStrike">
              <a:solidFill>
                <a:srgbClr val="000000"/>
              </a:solidFill>
              <a:latin typeface="Arial"/>
              <a:ea typeface="Arial"/>
              <a:cs typeface="Arial"/>
              <a:sym typeface="Arial"/>
            </a:endParaRPr>
          </a:p>
          <a:p>
            <a:pPr indent="-146050" lvl="0" marL="285750" marR="0" rtl="0" algn="l">
              <a:lnSpc>
                <a:spcPct val="100000"/>
              </a:lnSpc>
              <a:spcBef>
                <a:spcPts val="0"/>
              </a:spcBef>
              <a:spcAft>
                <a:spcPts val="0"/>
              </a:spcAft>
              <a:buClr>
                <a:schemeClr val="dk1"/>
              </a:buClr>
              <a:buSzPts val="2200"/>
              <a:buFont typeface="Arial"/>
              <a:buNone/>
            </a:pPr>
            <a:r>
              <a:t/>
            </a:r>
            <a:endParaRPr b="0" i="0" sz="22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Verdana"/>
                <a:ea typeface="Verdana"/>
                <a:cs typeface="Verdana"/>
                <a:sym typeface="Verdana"/>
              </a:rPr>
              <a:t>So if we introduce this feature in our new restaurant ,then its more likely to attract more customers</a:t>
            </a:r>
            <a:endParaRPr b="0" i="0" sz="1400" u="none" cap="none" strike="noStrike">
              <a:solidFill>
                <a:srgbClr val="000000"/>
              </a:solidFill>
              <a:latin typeface="Arial"/>
              <a:ea typeface="Arial"/>
              <a:cs typeface="Arial"/>
              <a:sym typeface="Arial"/>
            </a:endParaRPr>
          </a:p>
          <a:p>
            <a:pPr indent="-146050" lvl="0" marL="285750" marR="0" rtl="0" algn="l">
              <a:lnSpc>
                <a:spcPct val="100000"/>
              </a:lnSpc>
              <a:spcBef>
                <a:spcPts val="0"/>
              </a:spcBef>
              <a:spcAft>
                <a:spcPts val="0"/>
              </a:spcAft>
              <a:buClr>
                <a:schemeClr val="dk1"/>
              </a:buClr>
              <a:buSzPts val="2200"/>
              <a:buFont typeface="Arial"/>
              <a:buNone/>
            </a:pPr>
            <a:r>
              <a:t/>
            </a:r>
            <a:endParaRPr b="0" i="0" sz="2200" u="none" cap="none" strike="noStrike">
              <a:solidFill>
                <a:schemeClr val="lt1"/>
              </a:solidFill>
              <a:latin typeface="Verdana"/>
              <a:ea typeface="Verdana"/>
              <a:cs typeface="Verdana"/>
              <a:sym typeface="Verdana"/>
            </a:endParaRPr>
          </a:p>
        </p:txBody>
      </p:sp>
      <p:graphicFrame>
        <p:nvGraphicFramePr>
          <p:cNvPr id="259" name="Google Shape;259;p20"/>
          <p:cNvGraphicFramePr/>
          <p:nvPr/>
        </p:nvGraphicFramePr>
        <p:xfrm>
          <a:off x="609600" y="1811020"/>
          <a:ext cx="6994525" cy="4315460"/>
        </p:xfrm>
        <a:graphic>
          <a:graphicData uri="http://schemas.openxmlformats.org/drawingml/2006/chart">
            <c:chart r:id="rId3"/>
          </a:graphicData>
        </a:graphic>
      </p:graphicFrame>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8">
                                            <p:txEl>
                                              <p:pRg end="0" st="0"/>
                                            </p:txEl>
                                          </p:spTgt>
                                        </p:tgtEl>
                                        <p:attrNameLst>
                                          <p:attrName>style.visibility</p:attrName>
                                        </p:attrNameLst>
                                      </p:cBhvr>
                                      <p:to>
                                        <p:strVal val="visible"/>
                                      </p:to>
                                    </p:set>
                                    <p:animEffect filter="fade" transition="in">
                                      <p:cBhvr>
                                        <p:cTn dur="1000"/>
                                        <p:tgtEl>
                                          <p:spTgt spid="258">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58">
                                            <p:txEl>
                                              <p:pRg end="1" st="1"/>
                                            </p:txEl>
                                          </p:spTgt>
                                        </p:tgtEl>
                                        <p:attrNameLst>
                                          <p:attrName>style.visibility</p:attrName>
                                        </p:attrNameLst>
                                      </p:cBhvr>
                                      <p:to>
                                        <p:strVal val="visible"/>
                                      </p:to>
                                    </p:set>
                                    <p:animEffect filter="fade" transition="in">
                                      <p:cBhvr>
                                        <p:cTn dur="1000"/>
                                        <p:tgtEl>
                                          <p:spTgt spid="258">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58">
                                            <p:txEl>
                                              <p:pRg end="2" st="2"/>
                                            </p:txEl>
                                          </p:spTgt>
                                        </p:tgtEl>
                                        <p:attrNameLst>
                                          <p:attrName>style.visibility</p:attrName>
                                        </p:attrNameLst>
                                      </p:cBhvr>
                                      <p:to>
                                        <p:strVal val="visible"/>
                                      </p:to>
                                    </p:set>
                                    <p:animEffect filter="fade" transition="in">
                                      <p:cBhvr>
                                        <p:cTn dur="1000"/>
                                        <p:tgtEl>
                                          <p:spTgt spid="258">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58">
                                            <p:txEl>
                                              <p:pRg end="3" st="3"/>
                                            </p:txEl>
                                          </p:spTgt>
                                        </p:tgtEl>
                                        <p:attrNameLst>
                                          <p:attrName>style.visibility</p:attrName>
                                        </p:attrNameLst>
                                      </p:cBhvr>
                                      <p:to>
                                        <p:strVal val="visible"/>
                                      </p:to>
                                    </p:set>
                                    <p:animEffect filter="fade" transition="in">
                                      <p:cBhvr>
                                        <p:cTn dur="1000"/>
                                        <p:tgtEl>
                                          <p:spTgt spid="25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3" name="Shape 263"/>
        <p:cNvGrpSpPr/>
        <p:nvPr/>
      </p:nvGrpSpPr>
      <p:grpSpPr>
        <a:xfrm>
          <a:off x="0" y="0"/>
          <a:ext cx="0" cy="0"/>
          <a:chOff x="0" y="0"/>
          <a:chExt cx="0" cy="0"/>
        </a:xfrm>
      </p:grpSpPr>
      <p:sp>
        <p:nvSpPr>
          <p:cNvPr id="264" name="Google Shape;264;p21"/>
          <p:cNvSpPr txBox="1"/>
          <p:nvPr>
            <p:ph type="title"/>
          </p:nvPr>
        </p:nvSpPr>
        <p:spPr>
          <a:xfrm>
            <a:off x="51206" y="162046"/>
            <a:ext cx="6910627" cy="202623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F8C3C"/>
              </a:buClr>
              <a:buSzPts val="3600"/>
              <a:buFont typeface="Verdana"/>
              <a:buNone/>
            </a:pPr>
            <a:r>
              <a:rPr lang="en-US">
                <a:solidFill>
                  <a:srgbClr val="FF0000"/>
                </a:solidFill>
              </a:rPr>
              <a:t>ONLINE DELIVERY</a:t>
            </a:r>
            <a:endParaRPr>
              <a:solidFill>
                <a:srgbClr val="FF0000"/>
              </a:solidFill>
            </a:endParaRPr>
          </a:p>
        </p:txBody>
      </p:sp>
      <p:sp>
        <p:nvSpPr>
          <p:cNvPr id="265" name="Google Shape;265;p21"/>
          <p:cNvSpPr txBox="1"/>
          <p:nvPr>
            <p:ph idx="4294967295" type="body"/>
          </p:nvPr>
        </p:nvSpPr>
        <p:spPr>
          <a:xfrm>
            <a:off x="18833" y="2679983"/>
            <a:ext cx="6064396" cy="4178019"/>
          </a:xfrm>
          <a:prstGeom prst="rect">
            <a:avLst/>
          </a:prstGeom>
          <a:noFill/>
          <a:ln>
            <a:noFill/>
          </a:ln>
        </p:spPr>
        <p:txBody>
          <a:bodyPr anchorCtr="0" anchor="t" bIns="45700" lIns="182875" spcFirstLastPara="1" rIns="91425" wrap="square" tIns="91425">
            <a:noAutofit/>
          </a:bodyPr>
          <a:lstStyle/>
          <a:p>
            <a:pPr indent="-285750" lvl="0" marL="285750" marR="0" rtl="0" algn="l">
              <a:lnSpc>
                <a:spcPct val="150000"/>
              </a:lnSpc>
              <a:spcBef>
                <a:spcPts val="0"/>
              </a:spcBef>
              <a:spcAft>
                <a:spcPts val="0"/>
              </a:spcAft>
              <a:buClr>
                <a:schemeClr val="accent6"/>
              </a:buClr>
              <a:buSzPts val="2000"/>
              <a:buFont typeface="Arial"/>
              <a:buChar char="•"/>
            </a:pPr>
            <a:r>
              <a:rPr b="1" i="0" lang="en-US" sz="2000" u="none" cap="none" strike="noStrike">
                <a:solidFill>
                  <a:schemeClr val="dk1"/>
                </a:solidFill>
                <a:latin typeface="Arial"/>
                <a:ea typeface="Arial"/>
                <a:cs typeface="Arial"/>
                <a:sym typeface="Arial"/>
              </a:rPr>
              <a:t>Online Delivery is also one of the major factors in increasing the revenue of a restaurant</a:t>
            </a:r>
            <a:endParaRPr b="1" i="0" sz="2000" u="none" cap="none" strike="noStrike">
              <a:solidFill>
                <a:schemeClr val="dk1"/>
              </a:solidFill>
              <a:latin typeface="Arial"/>
              <a:ea typeface="Arial"/>
              <a:cs typeface="Arial"/>
              <a:sym typeface="Arial"/>
            </a:endParaRPr>
          </a:p>
          <a:p>
            <a:pPr indent="-285750" lvl="0" marL="285750" marR="0" rtl="0" algn="l">
              <a:lnSpc>
                <a:spcPct val="150000"/>
              </a:lnSpc>
              <a:spcBef>
                <a:spcPts val="1000"/>
              </a:spcBef>
              <a:spcAft>
                <a:spcPts val="0"/>
              </a:spcAft>
              <a:buClr>
                <a:schemeClr val="accent6"/>
              </a:buClr>
              <a:buSzPts val="2000"/>
              <a:buFont typeface="Arial"/>
              <a:buChar char="•"/>
            </a:pPr>
            <a:r>
              <a:rPr b="1" i="0" lang="en-US" sz="2000" u="none" cap="none" strike="noStrike">
                <a:solidFill>
                  <a:schemeClr val="dk1"/>
                </a:solidFill>
                <a:latin typeface="Arial"/>
                <a:ea typeface="Arial"/>
                <a:cs typeface="Arial"/>
                <a:sym typeface="Arial"/>
              </a:rPr>
              <a:t>Online Delivery helps restaurants to increase their reach and number of customers</a:t>
            </a:r>
            <a:endParaRPr b="1" i="0" sz="2000" u="none" cap="none" strike="noStrike">
              <a:solidFill>
                <a:schemeClr val="dk1"/>
              </a:solidFill>
              <a:latin typeface="Arial"/>
              <a:ea typeface="Arial"/>
              <a:cs typeface="Arial"/>
              <a:sym typeface="Arial"/>
            </a:endParaRPr>
          </a:p>
          <a:p>
            <a:pPr indent="-285750" lvl="0" marL="285750" marR="0" rtl="0" algn="l">
              <a:lnSpc>
                <a:spcPct val="150000"/>
              </a:lnSpc>
              <a:spcBef>
                <a:spcPts val="1000"/>
              </a:spcBef>
              <a:spcAft>
                <a:spcPts val="0"/>
              </a:spcAft>
              <a:buClr>
                <a:schemeClr val="accent6"/>
              </a:buClr>
              <a:buSzPts val="2000"/>
              <a:buFont typeface="Arial"/>
              <a:buChar char="•"/>
            </a:pPr>
            <a:r>
              <a:rPr b="1" i="0" lang="en-US" sz="2000" u="none" cap="none" strike="noStrike">
                <a:solidFill>
                  <a:schemeClr val="dk1"/>
                </a:solidFill>
                <a:latin typeface="Arial"/>
                <a:ea typeface="Arial"/>
                <a:cs typeface="Arial"/>
                <a:sym typeface="Arial"/>
              </a:rPr>
              <a:t>We will see how much restaurants are providing this facility in our selected countries</a:t>
            </a:r>
            <a:endParaRPr b="1" i="0" sz="2000" u="none" cap="none" strike="noStrike">
              <a:solidFill>
                <a:schemeClr val="dk1"/>
              </a:solidFill>
              <a:latin typeface="Arial"/>
              <a:ea typeface="Arial"/>
              <a:cs typeface="Arial"/>
              <a:sym typeface="Arial"/>
            </a:endParaRPr>
          </a:p>
        </p:txBody>
      </p:sp>
      <p:sp>
        <p:nvSpPr>
          <p:cNvPr id="266" name="Google Shape;266;p21"/>
          <p:cNvSpPr txBox="1"/>
          <p:nvPr>
            <p:ph idx="12" type="sldNum"/>
          </p:nvPr>
        </p:nvSpPr>
        <p:spPr>
          <a:xfrm>
            <a:off x="8737600" y="6245225"/>
            <a:ext cx="2844800" cy="47625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15 Online grocery delivery services that now bring essentials to your  doorstep | GQ India" id="267" name="Google Shape;267;p21"/>
          <p:cNvPicPr preferRelativeResize="0"/>
          <p:nvPr/>
        </p:nvPicPr>
        <p:blipFill rotWithShape="1">
          <a:blip r:embed="rId3">
            <a:alphaModFix/>
          </a:blip>
          <a:srcRect b="0" l="0" r="0" t="0"/>
          <a:stretch/>
        </p:blipFill>
        <p:spPr>
          <a:xfrm>
            <a:off x="5660021" y="407896"/>
            <a:ext cx="2951545" cy="2026237"/>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0784"/>
              </a:srgbClr>
            </a:outerShdw>
          </a:effectLst>
        </p:spPr>
      </p:pic>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500"/>
                                        <p:tgtEl>
                                          <p:spTgt spid="264"/>
                                        </p:tgtEl>
                                      </p:cBhvr>
                                    </p:animEffect>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267"/>
                                        </p:tgtEl>
                                        <p:attrNameLst>
                                          <p:attrName>style.visibility</p:attrName>
                                        </p:attrNameLst>
                                      </p:cBhvr>
                                      <p:to>
                                        <p:strVal val="visible"/>
                                      </p:to>
                                    </p:set>
                                    <p:anim calcmode="lin" valueType="num">
                                      <p:cBhvr additive="base">
                                        <p:cTn dur="500"/>
                                        <p:tgtEl>
                                          <p:spTgt spid="267"/>
                                        </p:tgtEl>
                                        <p:attrNameLst>
                                          <p:attrName>ppt_w</p:attrName>
                                        </p:attrNameLst>
                                      </p:cBhvr>
                                      <p:tavLst>
                                        <p:tav fmla="" tm="0">
                                          <p:val>
                                            <p:strVal val="0"/>
                                          </p:val>
                                        </p:tav>
                                        <p:tav fmla="" tm="100000">
                                          <p:val>
                                            <p:strVal val="#ppt_w"/>
                                          </p:val>
                                        </p:tav>
                                      </p:tavLst>
                                    </p:anim>
                                    <p:anim calcmode="lin" valueType="num">
                                      <p:cBhvr additive="base">
                                        <p:cTn dur="500"/>
                                        <p:tgtEl>
                                          <p:spTgt spid="267"/>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65">
                                            <p:txEl>
                                              <p:pRg end="0" st="0"/>
                                            </p:txEl>
                                          </p:spTgt>
                                        </p:tgtEl>
                                        <p:attrNameLst>
                                          <p:attrName>style.visibility</p:attrName>
                                        </p:attrNameLst>
                                      </p:cBhvr>
                                      <p:to>
                                        <p:strVal val="visible"/>
                                      </p:to>
                                    </p:set>
                                    <p:animEffect filter="fade" transition="in">
                                      <p:cBhvr>
                                        <p:cTn dur="1822"/>
                                        <p:tgtEl>
                                          <p:spTgt spid="265">
                                            <p:txEl>
                                              <p:pRg end="0" st="0"/>
                                            </p:txEl>
                                          </p:spTgt>
                                        </p:tgtEl>
                                      </p:cBhvr>
                                    </p:animEffect>
                                  </p:childTnLst>
                                </p:cTn>
                              </p:par>
                            </p:childTnLst>
                          </p:cTn>
                        </p:par>
                        <p:par>
                          <p:cTn fill="hold">
                            <p:stCondLst>
                              <p:cond delay="2822"/>
                            </p:stCondLst>
                            <p:childTnLst>
                              <p:par>
                                <p:cTn fill="hold" nodeType="afterEffect" presetClass="entr" presetID="10" presetSubtype="0">
                                  <p:stCondLst>
                                    <p:cond delay="0"/>
                                  </p:stCondLst>
                                  <p:childTnLst>
                                    <p:set>
                                      <p:cBhvr>
                                        <p:cTn dur="1" fill="hold">
                                          <p:stCondLst>
                                            <p:cond delay="0"/>
                                          </p:stCondLst>
                                        </p:cTn>
                                        <p:tgtEl>
                                          <p:spTgt spid="265">
                                            <p:txEl>
                                              <p:pRg end="1" st="1"/>
                                            </p:txEl>
                                          </p:spTgt>
                                        </p:tgtEl>
                                        <p:attrNameLst>
                                          <p:attrName>style.visibility</p:attrName>
                                        </p:attrNameLst>
                                      </p:cBhvr>
                                      <p:to>
                                        <p:strVal val="visible"/>
                                      </p:to>
                                    </p:set>
                                    <p:animEffect filter="fade" transition="in">
                                      <p:cBhvr>
                                        <p:cTn dur="1822"/>
                                        <p:tgtEl>
                                          <p:spTgt spid="265">
                                            <p:txEl>
                                              <p:pRg end="1" st="1"/>
                                            </p:txEl>
                                          </p:spTgt>
                                        </p:tgtEl>
                                      </p:cBhvr>
                                    </p:animEffect>
                                  </p:childTnLst>
                                </p:cTn>
                              </p:par>
                            </p:childTnLst>
                          </p:cTn>
                        </p:par>
                        <p:par>
                          <p:cTn fill="hold">
                            <p:stCondLst>
                              <p:cond delay="4644"/>
                            </p:stCondLst>
                            <p:childTnLst>
                              <p:par>
                                <p:cTn fill="hold" nodeType="afterEffect" presetClass="entr" presetID="10" presetSubtype="0">
                                  <p:stCondLst>
                                    <p:cond delay="0"/>
                                  </p:stCondLst>
                                  <p:childTnLst>
                                    <p:set>
                                      <p:cBhvr>
                                        <p:cTn dur="1" fill="hold">
                                          <p:stCondLst>
                                            <p:cond delay="0"/>
                                          </p:stCondLst>
                                        </p:cTn>
                                        <p:tgtEl>
                                          <p:spTgt spid="265">
                                            <p:txEl>
                                              <p:pRg end="2" st="2"/>
                                            </p:txEl>
                                          </p:spTgt>
                                        </p:tgtEl>
                                        <p:attrNameLst>
                                          <p:attrName>style.visibility</p:attrName>
                                        </p:attrNameLst>
                                      </p:cBhvr>
                                      <p:to>
                                        <p:strVal val="visible"/>
                                      </p:to>
                                    </p:set>
                                    <p:animEffect filter="fade" transition="in">
                                      <p:cBhvr>
                                        <p:cTn dur="1822"/>
                                        <p:tgtEl>
                                          <p:spTgt spid="26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2" name="Shape 272"/>
        <p:cNvGrpSpPr/>
        <p:nvPr/>
      </p:nvGrpSpPr>
      <p:grpSpPr>
        <a:xfrm>
          <a:off x="0" y="0"/>
          <a:ext cx="0" cy="0"/>
          <a:chOff x="0" y="0"/>
          <a:chExt cx="0" cy="0"/>
        </a:xfrm>
      </p:grpSpPr>
      <p:sp>
        <p:nvSpPr>
          <p:cNvPr id="273" name="Google Shape;273;p22"/>
          <p:cNvSpPr txBox="1"/>
          <p:nvPr>
            <p:ph idx="12" type="sldNum"/>
          </p:nvPr>
        </p:nvSpPr>
        <p:spPr>
          <a:xfrm>
            <a:off x="8737600" y="6245225"/>
            <a:ext cx="2844800" cy="47625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74" name="Google Shape;274;p22"/>
          <p:cNvSpPr txBox="1"/>
          <p:nvPr/>
        </p:nvSpPr>
        <p:spPr>
          <a:xfrm>
            <a:off x="7986714" y="1351510"/>
            <a:ext cx="3529012" cy="4154984"/>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Verdana"/>
                <a:ea typeface="Verdana"/>
                <a:cs typeface="Verdana"/>
                <a:sym typeface="Verdana"/>
              </a:rPr>
              <a:t>According to the chart, we can see that NONE of the restaurants provide Online Delivery</a:t>
            </a:r>
            <a:endParaRPr b="0" i="0" sz="1400" u="none" cap="none" strike="noStrike">
              <a:solidFill>
                <a:srgbClr val="000000"/>
              </a:solidFill>
              <a:latin typeface="Arial"/>
              <a:ea typeface="Arial"/>
              <a:cs typeface="Arial"/>
              <a:sym typeface="Arial"/>
            </a:endParaRPr>
          </a:p>
          <a:p>
            <a:pPr indent="-146050" lvl="0" marL="285750" marR="0" rtl="0" algn="l">
              <a:lnSpc>
                <a:spcPct val="100000"/>
              </a:lnSpc>
              <a:spcBef>
                <a:spcPts val="0"/>
              </a:spcBef>
              <a:spcAft>
                <a:spcPts val="0"/>
              </a:spcAft>
              <a:buClr>
                <a:schemeClr val="dk1"/>
              </a:buClr>
              <a:buSzPts val="2200"/>
              <a:buFont typeface="Arial"/>
              <a:buNone/>
            </a:pPr>
            <a:r>
              <a:t/>
            </a:r>
            <a:endParaRPr b="0" i="0" sz="2200" u="none" cap="none" strike="noStrike">
              <a:solidFill>
                <a:schemeClr val="dk1"/>
              </a:solidFill>
              <a:latin typeface="Verdana"/>
              <a:ea typeface="Verdana"/>
              <a:cs typeface="Verdana"/>
              <a:sym typeface="Verdana"/>
            </a:endParaRPr>
          </a:p>
          <a:p>
            <a:pPr indent="-285750" lvl="0" marL="285750"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Verdana"/>
                <a:ea typeface="Verdana"/>
                <a:cs typeface="Verdana"/>
                <a:sym typeface="Verdana"/>
              </a:rPr>
              <a:t>So, it would be really beneficial for our restaurant if we can provide Online Delivery facility in these countries.</a:t>
            </a:r>
            <a:endParaRPr b="0" i="0" sz="1400" u="none" cap="none" strike="noStrike">
              <a:solidFill>
                <a:srgbClr val="000000"/>
              </a:solidFill>
              <a:latin typeface="Arial"/>
              <a:ea typeface="Arial"/>
              <a:cs typeface="Arial"/>
              <a:sym typeface="Arial"/>
            </a:endParaRPr>
          </a:p>
        </p:txBody>
      </p:sp>
      <p:pic>
        <p:nvPicPr>
          <p:cNvPr id="275" name="Google Shape;275;p22"/>
          <p:cNvPicPr preferRelativeResize="0"/>
          <p:nvPr/>
        </p:nvPicPr>
        <p:blipFill rotWithShape="1">
          <a:blip r:embed="rId3">
            <a:alphaModFix/>
          </a:blip>
          <a:srcRect b="0" l="0" r="0" t="0"/>
          <a:stretch/>
        </p:blipFill>
        <p:spPr>
          <a:xfrm>
            <a:off x="590150" y="1351500"/>
            <a:ext cx="7162800" cy="4305300"/>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4">
                                            <p:txEl>
                                              <p:pRg end="0" st="0"/>
                                            </p:txEl>
                                          </p:spTgt>
                                        </p:tgtEl>
                                        <p:attrNameLst>
                                          <p:attrName>style.visibility</p:attrName>
                                        </p:attrNameLst>
                                      </p:cBhvr>
                                      <p:to>
                                        <p:strVal val="visible"/>
                                      </p:to>
                                    </p:set>
                                    <p:animEffect filter="fade" transition="in">
                                      <p:cBhvr>
                                        <p:cTn dur="1000"/>
                                        <p:tgtEl>
                                          <p:spTgt spid="274">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4">
                                            <p:txEl>
                                              <p:pRg end="1" st="1"/>
                                            </p:txEl>
                                          </p:spTgt>
                                        </p:tgtEl>
                                        <p:attrNameLst>
                                          <p:attrName>style.visibility</p:attrName>
                                        </p:attrNameLst>
                                      </p:cBhvr>
                                      <p:to>
                                        <p:strVal val="visible"/>
                                      </p:to>
                                    </p:set>
                                    <p:animEffect filter="fade" transition="in">
                                      <p:cBhvr>
                                        <p:cTn dur="1000"/>
                                        <p:tgtEl>
                                          <p:spTgt spid="274">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74">
                                            <p:txEl>
                                              <p:pRg end="2" st="2"/>
                                            </p:txEl>
                                          </p:spTgt>
                                        </p:tgtEl>
                                        <p:attrNameLst>
                                          <p:attrName>style.visibility</p:attrName>
                                        </p:attrNameLst>
                                      </p:cBhvr>
                                      <p:to>
                                        <p:strVal val="visible"/>
                                      </p:to>
                                    </p:set>
                                    <p:animEffect filter="fade" transition="in">
                                      <p:cBhvr>
                                        <p:cTn dur="1000"/>
                                        <p:tgtEl>
                                          <p:spTgt spid="27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9" name="Shape 279"/>
        <p:cNvGrpSpPr/>
        <p:nvPr/>
      </p:nvGrpSpPr>
      <p:grpSpPr>
        <a:xfrm>
          <a:off x="0" y="0"/>
          <a:ext cx="0" cy="0"/>
          <a:chOff x="0" y="0"/>
          <a:chExt cx="0" cy="0"/>
        </a:xfrm>
      </p:grpSpPr>
      <p:sp>
        <p:nvSpPr>
          <p:cNvPr id="280" name="Google Shape;280;p23"/>
          <p:cNvSpPr txBox="1"/>
          <p:nvPr>
            <p:ph type="title"/>
          </p:nvPr>
        </p:nvSpPr>
        <p:spPr>
          <a:xfrm>
            <a:off x="2230347" y="434185"/>
            <a:ext cx="6910500" cy="1164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F8C3C"/>
              </a:buClr>
              <a:buSzPts val="5400"/>
              <a:buFont typeface="Verdana"/>
              <a:buNone/>
            </a:pPr>
            <a:r>
              <a:rPr lang="en-US" sz="4000">
                <a:solidFill>
                  <a:srgbClr val="FF0000"/>
                </a:solidFill>
              </a:rPr>
              <a:t>RECOMMENDATIONS</a:t>
            </a:r>
            <a:endParaRPr sz="4000">
              <a:solidFill>
                <a:srgbClr val="FF0000"/>
              </a:solidFill>
            </a:endParaRPr>
          </a:p>
        </p:txBody>
      </p:sp>
      <p:sp>
        <p:nvSpPr>
          <p:cNvPr id="281" name="Google Shape;281;p23"/>
          <p:cNvSpPr txBox="1"/>
          <p:nvPr>
            <p:ph idx="4294967295" type="body"/>
          </p:nvPr>
        </p:nvSpPr>
        <p:spPr>
          <a:xfrm>
            <a:off x="1269827" y="2066641"/>
            <a:ext cx="8685900" cy="4178100"/>
          </a:xfrm>
          <a:prstGeom prst="rect">
            <a:avLst/>
          </a:prstGeom>
          <a:noFill/>
          <a:ln>
            <a:noFill/>
          </a:ln>
        </p:spPr>
        <p:txBody>
          <a:bodyPr anchorCtr="0" anchor="t" bIns="45700" lIns="182875" spcFirstLastPara="1" rIns="91425" wrap="square" tIns="91425">
            <a:noAutofit/>
          </a:bodyPr>
          <a:lstStyle/>
          <a:p>
            <a:pPr indent="-285750" lvl="0" marL="285750" marR="0" rtl="0" algn="l">
              <a:lnSpc>
                <a:spcPct val="150000"/>
              </a:lnSpc>
              <a:spcBef>
                <a:spcPts val="0"/>
              </a:spcBef>
              <a:spcAft>
                <a:spcPts val="0"/>
              </a:spcAft>
              <a:buClr>
                <a:schemeClr val="accent6"/>
              </a:buClr>
              <a:buSzPts val="2000"/>
              <a:buFont typeface="Arial"/>
              <a:buChar char="•"/>
            </a:pPr>
            <a:r>
              <a:rPr b="1" i="0" lang="en-US" sz="2000" u="none" cap="none" strike="noStrike">
                <a:solidFill>
                  <a:schemeClr val="dk1"/>
                </a:solidFill>
                <a:latin typeface="Arial"/>
                <a:ea typeface="Arial"/>
                <a:cs typeface="Arial"/>
                <a:sym typeface="Arial"/>
              </a:rPr>
              <a:t>Countries to be considered for opening new restaurants : </a:t>
            </a:r>
            <a:endParaRPr b="1" i="0" sz="2000" u="none" cap="none" strike="noStrike">
              <a:solidFill>
                <a:schemeClr val="dk1"/>
              </a:solidFill>
              <a:latin typeface="Arial"/>
              <a:ea typeface="Arial"/>
              <a:cs typeface="Arial"/>
              <a:sym typeface="Arial"/>
            </a:endParaRPr>
          </a:p>
          <a:p>
            <a:pPr indent="0" lvl="0" marL="0" marR="0" rtl="0" algn="l">
              <a:lnSpc>
                <a:spcPct val="150000"/>
              </a:lnSpc>
              <a:spcBef>
                <a:spcPts val="100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a:p>
            <a:pPr indent="0" lvl="0" marL="0" marR="0" rtl="0" algn="l">
              <a:lnSpc>
                <a:spcPct val="150000"/>
              </a:lnSpc>
              <a:spcBef>
                <a:spcPts val="100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a:p>
            <a:pPr indent="-285750" lvl="0" marL="285750" marR="0" rtl="0" algn="l">
              <a:lnSpc>
                <a:spcPct val="150000"/>
              </a:lnSpc>
              <a:spcBef>
                <a:spcPts val="1000"/>
              </a:spcBef>
              <a:spcAft>
                <a:spcPts val="0"/>
              </a:spcAft>
              <a:buClr>
                <a:schemeClr val="accent6"/>
              </a:buClr>
              <a:buSzPts val="2000"/>
              <a:buFont typeface="Arial"/>
              <a:buChar char="•"/>
            </a:pPr>
            <a:r>
              <a:rPr b="1" i="0" lang="en-US" sz="2000" u="none" cap="none" strike="noStrike">
                <a:solidFill>
                  <a:schemeClr val="dk1"/>
                </a:solidFill>
                <a:latin typeface="Arial"/>
                <a:ea typeface="Arial"/>
                <a:cs typeface="Arial"/>
                <a:sym typeface="Arial"/>
              </a:rPr>
              <a:t>Cities to be considered for opening new restaurant in suggested countries</a:t>
            </a:r>
            <a:endParaRPr b="1" i="0" sz="2000" u="none" cap="none" strike="noStrike">
              <a:solidFill>
                <a:schemeClr val="dk1"/>
              </a:solidFill>
              <a:latin typeface="Arial"/>
              <a:ea typeface="Arial"/>
              <a:cs typeface="Arial"/>
              <a:sym typeface="Arial"/>
            </a:endParaRPr>
          </a:p>
          <a:p>
            <a:pPr indent="-158750" lvl="0" marL="285750" marR="0" rtl="0" algn="l">
              <a:lnSpc>
                <a:spcPct val="150000"/>
              </a:lnSpc>
              <a:spcBef>
                <a:spcPts val="1000"/>
              </a:spcBef>
              <a:spcAft>
                <a:spcPts val="0"/>
              </a:spcAft>
              <a:buClr>
                <a:schemeClr val="accent6"/>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282" name="Google Shape;282;p23"/>
          <p:cNvSpPr txBox="1"/>
          <p:nvPr>
            <p:ph idx="12" type="sldNum"/>
          </p:nvPr>
        </p:nvSpPr>
        <p:spPr>
          <a:xfrm>
            <a:off x="8737600" y="6245225"/>
            <a:ext cx="2844800" cy="47625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83" name="Google Shape;283;p23"/>
          <p:cNvSpPr/>
          <p:nvPr/>
        </p:nvSpPr>
        <p:spPr>
          <a:xfrm>
            <a:off x="817583" y="3042150"/>
            <a:ext cx="1770300" cy="773700"/>
          </a:xfrm>
          <a:prstGeom prst="ellipse">
            <a:avLst/>
          </a:prstGeom>
          <a:solidFill>
            <a:srgbClr val="00B050"/>
          </a:solidFill>
          <a:ln cap="flat" cmpd="sng" w="42500">
            <a:solidFill>
              <a:schemeClr val="lt1"/>
            </a:solidFill>
            <a:prstDash val="solid"/>
            <a:round/>
            <a:headEnd len="sm" w="sm" type="none"/>
            <a:tailEnd len="sm" w="sm" type="none"/>
          </a:ln>
          <a:effectLst>
            <a:outerShdw blurRad="107950" algn="ctr" dir="5400000" dist="12700">
              <a:srgbClr val="000000"/>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Verdana"/>
                <a:ea typeface="Verdana"/>
                <a:cs typeface="Verdana"/>
                <a:sym typeface="Verdana"/>
              </a:rPr>
              <a:t>SOUTH</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Verdana"/>
                <a:ea typeface="Verdana"/>
                <a:cs typeface="Verdana"/>
                <a:sym typeface="Verdana"/>
              </a:rPr>
              <a:t>AFTRICA</a:t>
            </a:r>
            <a:endParaRPr b="1" i="0" sz="1800" u="none" cap="none" strike="noStrike">
              <a:solidFill>
                <a:schemeClr val="dk1"/>
              </a:solidFill>
              <a:latin typeface="Verdana"/>
              <a:ea typeface="Verdana"/>
              <a:cs typeface="Verdana"/>
              <a:sym typeface="Verdana"/>
            </a:endParaRPr>
          </a:p>
        </p:txBody>
      </p:sp>
      <p:sp>
        <p:nvSpPr>
          <p:cNvPr id="284" name="Google Shape;284;p23"/>
          <p:cNvSpPr/>
          <p:nvPr/>
        </p:nvSpPr>
        <p:spPr>
          <a:xfrm>
            <a:off x="3651734" y="3148274"/>
            <a:ext cx="1770300" cy="773700"/>
          </a:xfrm>
          <a:prstGeom prst="ellipse">
            <a:avLst/>
          </a:prstGeom>
          <a:solidFill>
            <a:srgbClr val="00B050"/>
          </a:solidFill>
          <a:ln cap="flat" cmpd="sng" w="42500">
            <a:solidFill>
              <a:schemeClr val="lt1"/>
            </a:solidFill>
            <a:prstDash val="solid"/>
            <a:round/>
            <a:headEnd len="sm" w="sm" type="none"/>
            <a:tailEnd len="sm" w="sm" type="none"/>
          </a:ln>
          <a:effectLst>
            <a:outerShdw blurRad="107950" algn="ctr" dir="5400000" dist="12700">
              <a:srgbClr val="000000"/>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Verdana"/>
                <a:ea typeface="Verdana"/>
                <a:cs typeface="Verdana"/>
                <a:sym typeface="Verdana"/>
              </a:rPr>
              <a:t>BRAZIL</a:t>
            </a:r>
            <a:endParaRPr b="1" i="0" sz="1800" u="none" cap="none" strike="noStrike">
              <a:solidFill>
                <a:schemeClr val="dk1"/>
              </a:solidFill>
              <a:latin typeface="Verdana"/>
              <a:ea typeface="Verdana"/>
              <a:cs typeface="Verdana"/>
              <a:sym typeface="Verdana"/>
            </a:endParaRPr>
          </a:p>
        </p:txBody>
      </p:sp>
      <p:sp>
        <p:nvSpPr>
          <p:cNvPr id="285" name="Google Shape;285;p23"/>
          <p:cNvSpPr/>
          <p:nvPr/>
        </p:nvSpPr>
        <p:spPr>
          <a:xfrm>
            <a:off x="6740755" y="3148285"/>
            <a:ext cx="1770300" cy="773700"/>
          </a:xfrm>
          <a:prstGeom prst="ellipse">
            <a:avLst/>
          </a:prstGeom>
          <a:solidFill>
            <a:srgbClr val="00B050"/>
          </a:solidFill>
          <a:ln cap="flat" cmpd="sng" w="42500">
            <a:solidFill>
              <a:schemeClr val="lt1"/>
            </a:solidFill>
            <a:prstDash val="solid"/>
            <a:round/>
            <a:headEnd len="sm" w="sm" type="none"/>
            <a:tailEnd len="sm" w="sm" type="none"/>
          </a:ln>
          <a:effectLst>
            <a:outerShdw blurRad="107950" algn="ctr" dir="5400000" dist="12700">
              <a:srgbClr val="000000"/>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Verdana"/>
                <a:ea typeface="Verdana"/>
                <a:cs typeface="Verdana"/>
                <a:sym typeface="Verdana"/>
              </a:rPr>
              <a:t>TURKEY</a:t>
            </a:r>
            <a:endParaRPr b="1" i="0" sz="1800" u="none" cap="none" strike="noStrike">
              <a:solidFill>
                <a:schemeClr val="dk1"/>
              </a:solidFill>
              <a:latin typeface="Verdana"/>
              <a:ea typeface="Verdana"/>
              <a:cs typeface="Verdana"/>
              <a:sym typeface="Verdana"/>
            </a:endParaRPr>
          </a:p>
        </p:txBody>
      </p:sp>
      <p:sp>
        <p:nvSpPr>
          <p:cNvPr id="286" name="Google Shape;286;p23"/>
          <p:cNvSpPr/>
          <p:nvPr/>
        </p:nvSpPr>
        <p:spPr>
          <a:xfrm>
            <a:off x="7261905" y="5608687"/>
            <a:ext cx="1770300" cy="773700"/>
          </a:xfrm>
          <a:prstGeom prst="ellipse">
            <a:avLst/>
          </a:prstGeom>
          <a:solidFill>
            <a:srgbClr val="00B050"/>
          </a:solidFill>
          <a:ln cap="flat" cmpd="sng" w="42500">
            <a:solidFill>
              <a:schemeClr val="lt1"/>
            </a:solidFill>
            <a:prstDash val="solid"/>
            <a:round/>
            <a:headEnd len="sm" w="sm" type="none"/>
            <a:tailEnd len="sm" w="sm" type="none"/>
          </a:ln>
          <a:effectLst>
            <a:outerShdw blurRad="107950" algn="ctr" dir="5400000" dist="12700">
              <a:srgbClr val="000000"/>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Verdana"/>
                <a:ea typeface="Verdana"/>
                <a:cs typeface="Verdana"/>
                <a:sym typeface="Verdana"/>
              </a:rPr>
              <a:t>Pretoria</a:t>
            </a:r>
            <a:endParaRPr b="1" i="0" sz="1800" u="none" cap="none" strike="noStrike">
              <a:solidFill>
                <a:schemeClr val="dk1"/>
              </a:solidFill>
              <a:latin typeface="Verdana"/>
              <a:ea typeface="Verdana"/>
              <a:cs typeface="Verdana"/>
              <a:sym typeface="Verdana"/>
            </a:endParaRPr>
          </a:p>
        </p:txBody>
      </p:sp>
      <p:sp>
        <p:nvSpPr>
          <p:cNvPr id="287" name="Google Shape;287;p23"/>
          <p:cNvSpPr/>
          <p:nvPr/>
        </p:nvSpPr>
        <p:spPr>
          <a:xfrm>
            <a:off x="4325696" y="5608679"/>
            <a:ext cx="1770300" cy="773700"/>
          </a:xfrm>
          <a:prstGeom prst="ellipse">
            <a:avLst/>
          </a:prstGeom>
          <a:solidFill>
            <a:srgbClr val="00B050"/>
          </a:solidFill>
          <a:ln cap="flat" cmpd="sng" w="42500">
            <a:solidFill>
              <a:schemeClr val="lt1"/>
            </a:solidFill>
            <a:prstDash val="solid"/>
            <a:round/>
            <a:headEnd len="sm" w="sm" type="none"/>
            <a:tailEnd len="sm" w="sm" type="none"/>
          </a:ln>
          <a:effectLst>
            <a:outerShdw blurRad="107950" algn="ctr" dir="5400000" dist="12700">
              <a:srgbClr val="000000"/>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Verdana"/>
                <a:ea typeface="Verdana"/>
                <a:cs typeface="Verdana"/>
                <a:sym typeface="Verdana"/>
              </a:rPr>
              <a:t>Ankara</a:t>
            </a:r>
            <a:endParaRPr b="1" i="0" sz="1800" u="none" cap="none" strike="noStrike">
              <a:solidFill>
                <a:schemeClr val="dk1"/>
              </a:solidFill>
              <a:latin typeface="Verdana"/>
              <a:ea typeface="Verdana"/>
              <a:cs typeface="Verdana"/>
              <a:sym typeface="Verdana"/>
            </a:endParaRPr>
          </a:p>
        </p:txBody>
      </p:sp>
      <p:sp>
        <p:nvSpPr>
          <p:cNvPr id="288" name="Google Shape;288;p23"/>
          <p:cNvSpPr/>
          <p:nvPr/>
        </p:nvSpPr>
        <p:spPr>
          <a:xfrm>
            <a:off x="817633" y="5608675"/>
            <a:ext cx="1770300" cy="773700"/>
          </a:xfrm>
          <a:prstGeom prst="ellipse">
            <a:avLst/>
          </a:prstGeom>
          <a:solidFill>
            <a:srgbClr val="00B050"/>
          </a:solidFill>
          <a:ln cap="flat" cmpd="sng" w="42500">
            <a:solidFill>
              <a:schemeClr val="lt1"/>
            </a:solidFill>
            <a:prstDash val="solid"/>
            <a:round/>
            <a:headEnd len="sm" w="sm" type="none"/>
            <a:tailEnd len="sm" w="sm" type="none"/>
          </a:ln>
          <a:effectLst>
            <a:outerShdw blurRad="107950" algn="ctr" dir="5400000" dist="12700">
              <a:srgbClr val="000000"/>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Verdana"/>
                <a:ea typeface="Verdana"/>
                <a:cs typeface="Verdana"/>
                <a:sym typeface="Verdana"/>
              </a:rPr>
              <a:t>Rio De Janeiro</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16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281">
                                            <p:txEl>
                                              <p:pRg end="0" st="0"/>
                                            </p:txEl>
                                          </p:spTgt>
                                        </p:tgtEl>
                                        <p:attrNameLst>
                                          <p:attrName>style.visibility</p:attrName>
                                        </p:attrNameLst>
                                      </p:cBhvr>
                                      <p:to>
                                        <p:strVal val="visible"/>
                                      </p:to>
                                    </p:set>
                                    <p:anim calcmode="lin" valueType="num">
                                      <p:cBhvr additive="base">
                                        <p:cTn dur="500"/>
                                        <p:tgtEl>
                                          <p:spTgt spid="281">
                                            <p:txEl>
                                              <p:pRg end="0" st="0"/>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1500"/>
                            </p:stCondLst>
                            <p:childTnLst>
                              <p:par>
                                <p:cTn fill="hold" nodeType="afterEffect" presetClass="entr" presetID="2" presetSubtype="4">
                                  <p:stCondLst>
                                    <p:cond delay="0"/>
                                  </p:stCondLst>
                                  <p:childTnLst>
                                    <p:set>
                                      <p:cBhvr>
                                        <p:cTn dur="1" fill="hold">
                                          <p:stCondLst>
                                            <p:cond delay="0"/>
                                          </p:stCondLst>
                                        </p:cTn>
                                        <p:tgtEl>
                                          <p:spTgt spid="281">
                                            <p:txEl>
                                              <p:pRg end="1" st="1"/>
                                            </p:txEl>
                                          </p:spTgt>
                                        </p:tgtEl>
                                        <p:attrNameLst>
                                          <p:attrName>style.visibility</p:attrName>
                                        </p:attrNameLst>
                                      </p:cBhvr>
                                      <p:to>
                                        <p:strVal val="visible"/>
                                      </p:to>
                                    </p:set>
                                    <p:anim calcmode="lin" valueType="num">
                                      <p:cBhvr additive="base">
                                        <p:cTn dur="500"/>
                                        <p:tgtEl>
                                          <p:spTgt spid="281">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281">
                                            <p:txEl>
                                              <p:pRg end="2" st="2"/>
                                            </p:txEl>
                                          </p:spTgt>
                                        </p:tgtEl>
                                        <p:attrNameLst>
                                          <p:attrName>style.visibility</p:attrName>
                                        </p:attrNameLst>
                                      </p:cBhvr>
                                      <p:to>
                                        <p:strVal val="visible"/>
                                      </p:to>
                                    </p:set>
                                    <p:anim calcmode="lin" valueType="num">
                                      <p:cBhvr additive="base">
                                        <p:cTn dur="500"/>
                                        <p:tgtEl>
                                          <p:spTgt spid="281">
                                            <p:txEl>
                                              <p:pRg end="2" st="2"/>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2500"/>
                            </p:stCondLst>
                            <p:childTnLst>
                              <p:par>
                                <p:cTn fill="hold" nodeType="afterEffect" presetClass="entr" presetID="2" presetSubtype="4">
                                  <p:stCondLst>
                                    <p:cond delay="0"/>
                                  </p:stCondLst>
                                  <p:childTnLst>
                                    <p:set>
                                      <p:cBhvr>
                                        <p:cTn dur="1" fill="hold">
                                          <p:stCondLst>
                                            <p:cond delay="0"/>
                                          </p:stCondLst>
                                        </p:cTn>
                                        <p:tgtEl>
                                          <p:spTgt spid="281">
                                            <p:txEl>
                                              <p:pRg end="3" st="3"/>
                                            </p:txEl>
                                          </p:spTgt>
                                        </p:tgtEl>
                                        <p:attrNameLst>
                                          <p:attrName>style.visibility</p:attrName>
                                        </p:attrNameLst>
                                      </p:cBhvr>
                                      <p:to>
                                        <p:strVal val="visible"/>
                                      </p:to>
                                    </p:set>
                                    <p:anim calcmode="lin" valueType="num">
                                      <p:cBhvr additive="base">
                                        <p:cTn dur="500"/>
                                        <p:tgtEl>
                                          <p:spTgt spid="281">
                                            <p:txEl>
                                              <p:pRg end="3" st="3"/>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2" presetSubtype="4">
                                  <p:stCondLst>
                                    <p:cond delay="0"/>
                                  </p:stCondLst>
                                  <p:childTnLst>
                                    <p:set>
                                      <p:cBhvr>
                                        <p:cTn dur="1" fill="hold">
                                          <p:stCondLst>
                                            <p:cond delay="0"/>
                                          </p:stCondLst>
                                        </p:cTn>
                                        <p:tgtEl>
                                          <p:spTgt spid="281">
                                            <p:txEl>
                                              <p:pRg end="4" st="4"/>
                                            </p:txEl>
                                          </p:spTgt>
                                        </p:tgtEl>
                                        <p:attrNameLst>
                                          <p:attrName>style.visibility</p:attrName>
                                        </p:attrNameLst>
                                      </p:cBhvr>
                                      <p:to>
                                        <p:strVal val="visible"/>
                                      </p:to>
                                    </p:set>
                                    <p:anim calcmode="lin" valueType="num">
                                      <p:cBhvr additive="base">
                                        <p:cTn dur="500"/>
                                        <p:tgtEl>
                                          <p:spTgt spid="281">
                                            <p:txEl>
                                              <p:pRg end="4" st="4"/>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500"/>
                                        <p:tgtEl>
                                          <p:spTgt spid="283"/>
                                        </p:tgtEl>
                                      </p:cBhvr>
                                    </p:animEffect>
                                  </p:childTnLst>
                                </p:cTn>
                              </p:par>
                              <p:par>
                                <p:cTn fill="hold" nodeType="with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500"/>
                                        <p:tgtEl>
                                          <p:spTgt spid="284"/>
                                        </p:tgtEl>
                                      </p:cBhvr>
                                    </p:animEffect>
                                  </p:childTnLst>
                                </p:cTn>
                              </p:par>
                              <p:par>
                                <p:cTn fill="hold" nodeType="with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500"/>
                                        <p:tgtEl>
                                          <p:spTgt spid="285"/>
                                        </p:tgtEl>
                                      </p:cBhvr>
                                    </p:animEffect>
                                  </p:childTnLst>
                                </p:cTn>
                              </p:par>
                            </p:childTnLst>
                          </p:cTn>
                        </p:par>
                        <p:par>
                          <p:cTn fill="hold">
                            <p:stCondLst>
                              <p:cond delay="4000"/>
                            </p:stCondLst>
                            <p:childTnLst>
                              <p:par>
                                <p:cTn fill="hold" nodeType="afterEffect" presetClass="entr" presetID="2" presetSubtype="4">
                                  <p:stCondLst>
                                    <p:cond delay="0"/>
                                  </p:stCondLst>
                                  <p:childTnLst>
                                    <p:set>
                                      <p:cBhvr>
                                        <p:cTn dur="1" fill="hold">
                                          <p:stCondLst>
                                            <p:cond delay="0"/>
                                          </p:stCondLst>
                                        </p:cTn>
                                        <p:tgtEl>
                                          <p:spTgt spid="288"/>
                                        </p:tgtEl>
                                        <p:attrNameLst>
                                          <p:attrName>style.visibility</p:attrName>
                                        </p:attrNameLst>
                                      </p:cBhvr>
                                      <p:to>
                                        <p:strVal val="visible"/>
                                      </p:to>
                                    </p:set>
                                    <p:anim calcmode="lin" valueType="num">
                                      <p:cBhvr additive="base">
                                        <p:cTn dur="500"/>
                                        <p:tgtEl>
                                          <p:spTgt spid="28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87"/>
                                        </p:tgtEl>
                                        <p:attrNameLst>
                                          <p:attrName>style.visibility</p:attrName>
                                        </p:attrNameLst>
                                      </p:cBhvr>
                                      <p:to>
                                        <p:strVal val="visible"/>
                                      </p:to>
                                    </p:set>
                                    <p:anim calcmode="lin" valueType="num">
                                      <p:cBhvr additive="base">
                                        <p:cTn dur="500"/>
                                        <p:tgtEl>
                                          <p:spTgt spid="28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86"/>
                                        </p:tgtEl>
                                        <p:attrNameLst>
                                          <p:attrName>style.visibility</p:attrName>
                                        </p:attrNameLst>
                                      </p:cBhvr>
                                      <p:to>
                                        <p:strVal val="visible"/>
                                      </p:to>
                                    </p:set>
                                    <p:anim calcmode="lin" valueType="num">
                                      <p:cBhvr additive="base">
                                        <p:cTn dur="500"/>
                                        <p:tgtEl>
                                          <p:spTgt spid="28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2" name="Shape 292"/>
        <p:cNvGrpSpPr/>
        <p:nvPr/>
      </p:nvGrpSpPr>
      <p:grpSpPr>
        <a:xfrm>
          <a:off x="0" y="0"/>
          <a:ext cx="0" cy="0"/>
          <a:chOff x="0" y="0"/>
          <a:chExt cx="0" cy="0"/>
        </a:xfrm>
      </p:grpSpPr>
      <p:sp>
        <p:nvSpPr>
          <p:cNvPr id="293" name="Google Shape;293;p24"/>
          <p:cNvSpPr txBox="1"/>
          <p:nvPr>
            <p:ph type="title"/>
          </p:nvPr>
        </p:nvSpPr>
        <p:spPr>
          <a:xfrm>
            <a:off x="118897" y="496735"/>
            <a:ext cx="6910627" cy="116488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F8C3C"/>
              </a:buClr>
              <a:buSzPts val="5400"/>
              <a:buFont typeface="Verdana"/>
              <a:buNone/>
            </a:pPr>
            <a:r>
              <a:rPr lang="en-US" sz="4800"/>
              <a:t>RECOMMENDATIONS</a:t>
            </a:r>
            <a:endParaRPr sz="4800"/>
          </a:p>
        </p:txBody>
      </p:sp>
      <p:sp>
        <p:nvSpPr>
          <p:cNvPr id="294" name="Google Shape;294;p24"/>
          <p:cNvSpPr txBox="1"/>
          <p:nvPr>
            <p:ph idx="4294967295" type="body"/>
          </p:nvPr>
        </p:nvSpPr>
        <p:spPr>
          <a:xfrm>
            <a:off x="15240" y="2413000"/>
            <a:ext cx="10396220" cy="3248660"/>
          </a:xfrm>
          <a:prstGeom prst="rect">
            <a:avLst/>
          </a:prstGeom>
          <a:noFill/>
          <a:ln>
            <a:noFill/>
          </a:ln>
        </p:spPr>
        <p:txBody>
          <a:bodyPr anchorCtr="0" anchor="t" bIns="45700" lIns="182875" spcFirstLastPara="1" rIns="91425" wrap="square" tIns="91425">
            <a:noAutofit/>
          </a:bodyPr>
          <a:lstStyle/>
          <a:p>
            <a:pPr indent="-285750" lvl="0" marL="285750" marR="0" rtl="0" algn="l">
              <a:lnSpc>
                <a:spcPct val="150000"/>
              </a:lnSpc>
              <a:spcBef>
                <a:spcPts val="0"/>
              </a:spcBef>
              <a:spcAft>
                <a:spcPts val="0"/>
              </a:spcAft>
              <a:buClr>
                <a:schemeClr val="accent6"/>
              </a:buClr>
              <a:buSzPts val="2000"/>
              <a:buFont typeface="Arial"/>
              <a:buChar char="•"/>
            </a:pPr>
            <a:r>
              <a:rPr b="1" i="0" lang="en-US" sz="2000" u="none" cap="none" strike="noStrike">
                <a:solidFill>
                  <a:schemeClr val="dk1"/>
                </a:solidFill>
                <a:latin typeface="Arial"/>
                <a:ea typeface="Arial"/>
                <a:cs typeface="Arial"/>
                <a:sym typeface="Arial"/>
              </a:rPr>
              <a:t>We should provide Online Table Booking facility in our new restaurants</a:t>
            </a:r>
            <a:endParaRPr b="1" i="0" sz="2000" u="none" cap="none" strike="noStrike">
              <a:solidFill>
                <a:schemeClr val="dk1"/>
              </a:solidFill>
              <a:latin typeface="Arial"/>
              <a:ea typeface="Arial"/>
              <a:cs typeface="Arial"/>
              <a:sym typeface="Arial"/>
            </a:endParaRPr>
          </a:p>
          <a:p>
            <a:pPr indent="-285750" lvl="0" marL="285750" marR="0" rtl="0" algn="l">
              <a:lnSpc>
                <a:spcPct val="150000"/>
              </a:lnSpc>
              <a:spcBef>
                <a:spcPts val="1000"/>
              </a:spcBef>
              <a:spcAft>
                <a:spcPts val="0"/>
              </a:spcAft>
              <a:buClr>
                <a:schemeClr val="accent6"/>
              </a:buClr>
              <a:buSzPts val="2000"/>
              <a:buFont typeface="Arial"/>
              <a:buChar char="•"/>
            </a:pPr>
            <a:r>
              <a:rPr b="1" i="0" lang="en-US" sz="2000" u="none" cap="none" strike="noStrike">
                <a:solidFill>
                  <a:schemeClr val="dk1"/>
                </a:solidFill>
                <a:latin typeface="Arial"/>
                <a:ea typeface="Arial"/>
                <a:cs typeface="Arial"/>
                <a:sym typeface="Arial"/>
              </a:rPr>
              <a:t> We should provide Online Delivery facility also</a:t>
            </a:r>
            <a:endParaRPr b="1" i="0" sz="2000" u="none" cap="none" strike="noStrike">
              <a:solidFill>
                <a:schemeClr val="dk1"/>
              </a:solidFill>
              <a:latin typeface="Arial"/>
              <a:ea typeface="Arial"/>
              <a:cs typeface="Arial"/>
              <a:sym typeface="Arial"/>
            </a:endParaRPr>
          </a:p>
          <a:p>
            <a:pPr indent="-285750" lvl="0" marL="285750" marR="0" rtl="0" algn="l">
              <a:lnSpc>
                <a:spcPct val="150000"/>
              </a:lnSpc>
              <a:spcBef>
                <a:spcPts val="1000"/>
              </a:spcBef>
              <a:spcAft>
                <a:spcPts val="0"/>
              </a:spcAft>
              <a:buClr>
                <a:schemeClr val="accent6"/>
              </a:buClr>
              <a:buSzPts val="2000"/>
              <a:buFont typeface="Arial"/>
              <a:buChar char="•"/>
            </a:pPr>
            <a:r>
              <a:rPr b="1" i="0" lang="en-US" sz="2000" u="none" cap="none" strike="noStrike">
                <a:solidFill>
                  <a:schemeClr val="dk1"/>
                </a:solidFill>
                <a:latin typeface="Arial"/>
                <a:ea typeface="Arial"/>
                <a:cs typeface="Arial"/>
                <a:sym typeface="Arial"/>
              </a:rPr>
              <a:t>We can serve following cuisines in our new restaurant</a:t>
            </a:r>
            <a:endParaRPr b="1" i="0" sz="2000" u="none" cap="none" strike="noStrike">
              <a:solidFill>
                <a:schemeClr val="dk1"/>
              </a:solidFill>
              <a:latin typeface="Arial"/>
              <a:ea typeface="Arial"/>
              <a:cs typeface="Arial"/>
              <a:sym typeface="Arial"/>
            </a:endParaRPr>
          </a:p>
          <a:p>
            <a:pPr indent="-201295" lvl="1" marL="548640" marR="0" rtl="0" algn="l">
              <a:lnSpc>
                <a:spcPct val="100000"/>
              </a:lnSpc>
              <a:spcBef>
                <a:spcPts val="25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Café </a:t>
            </a:r>
            <a:endParaRPr b="1" i="0" sz="2000" u="none" cap="none" strike="noStrike">
              <a:solidFill>
                <a:schemeClr val="dk1"/>
              </a:solidFill>
              <a:latin typeface="Arial"/>
              <a:ea typeface="Arial"/>
              <a:cs typeface="Arial"/>
              <a:sym typeface="Arial"/>
            </a:endParaRPr>
          </a:p>
          <a:p>
            <a:pPr indent="-201295" lvl="1" marL="548640" marR="0" rtl="0" algn="l">
              <a:lnSpc>
                <a:spcPct val="100000"/>
              </a:lnSpc>
              <a:spcBef>
                <a:spcPts val="25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Brazilian</a:t>
            </a:r>
            <a:endParaRPr b="1" i="0" sz="2000" u="none" cap="none" strike="noStrike">
              <a:solidFill>
                <a:schemeClr val="dk1"/>
              </a:solidFill>
              <a:latin typeface="Arial"/>
              <a:ea typeface="Arial"/>
              <a:cs typeface="Arial"/>
              <a:sym typeface="Arial"/>
            </a:endParaRPr>
          </a:p>
          <a:p>
            <a:pPr indent="-201295" lvl="1" marL="548640" marR="0" rtl="0" algn="l">
              <a:lnSpc>
                <a:spcPct val="100000"/>
              </a:lnSpc>
              <a:spcBef>
                <a:spcPts val="25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Brazilian bar food</a:t>
            </a:r>
            <a:endParaRPr b="1" i="0" sz="2800" u="none" cap="none" strike="noStrike">
              <a:solidFill>
                <a:schemeClr val="dk1"/>
              </a:solidFill>
              <a:latin typeface="Arial"/>
              <a:ea typeface="Arial"/>
              <a:cs typeface="Arial"/>
              <a:sym typeface="Arial"/>
            </a:endParaRPr>
          </a:p>
        </p:txBody>
      </p:sp>
      <p:sp>
        <p:nvSpPr>
          <p:cNvPr id="295" name="Google Shape;295;p24"/>
          <p:cNvSpPr txBox="1"/>
          <p:nvPr>
            <p:ph idx="12" type="sldNum"/>
          </p:nvPr>
        </p:nvSpPr>
        <p:spPr>
          <a:xfrm>
            <a:off x="8737600" y="6245225"/>
            <a:ext cx="2844800" cy="47625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96" name="Google Shape;296;p24"/>
          <p:cNvSpPr txBox="1"/>
          <p:nvPr/>
        </p:nvSpPr>
        <p:spPr>
          <a:xfrm>
            <a:off x="15240" y="5553710"/>
            <a:ext cx="9842500" cy="55181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accent6"/>
              </a:buClr>
              <a:buSzPts val="2000"/>
              <a:buFont typeface="Arial"/>
              <a:buChar char="•"/>
            </a:pPr>
            <a:r>
              <a:rPr b="1" i="0" lang="en-US" sz="2000" u="none" cap="none" strike="noStrike">
                <a:solidFill>
                  <a:schemeClr val="dk1"/>
                </a:solidFill>
                <a:latin typeface="Arial"/>
                <a:ea typeface="Arial"/>
                <a:cs typeface="Arial"/>
                <a:sym typeface="Arial"/>
              </a:rPr>
              <a:t>We can go for the Higher Price Range as well for our Cuisines.</a:t>
            </a:r>
            <a:endParaRPr b="1" i="0" sz="2000" u="none" cap="none" strike="noStrike">
              <a:solidFill>
                <a:schemeClr val="dk1"/>
              </a:solidFill>
              <a:latin typeface="Arial"/>
              <a:ea typeface="Arial"/>
              <a:cs typeface="Arial"/>
              <a:sym typeface="Arial"/>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94">
                                            <p:txEl>
                                              <p:pRg end="0" st="0"/>
                                            </p:txEl>
                                          </p:spTgt>
                                        </p:tgtEl>
                                        <p:attrNameLst>
                                          <p:attrName>style.visibility</p:attrName>
                                        </p:attrNameLst>
                                      </p:cBhvr>
                                      <p:to>
                                        <p:strVal val="visible"/>
                                      </p:to>
                                    </p:set>
                                    <p:animEffect filter="fade" transition="in">
                                      <p:cBhvr>
                                        <p:cTn dur="1000"/>
                                        <p:tgtEl>
                                          <p:spTgt spid="294">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4">
                                            <p:txEl>
                                              <p:pRg end="1" st="1"/>
                                            </p:txEl>
                                          </p:spTgt>
                                        </p:tgtEl>
                                        <p:attrNameLst>
                                          <p:attrName>style.visibility</p:attrName>
                                        </p:attrNameLst>
                                      </p:cBhvr>
                                      <p:to>
                                        <p:strVal val="visible"/>
                                      </p:to>
                                    </p:set>
                                    <p:animEffect filter="fade" transition="in">
                                      <p:cBhvr>
                                        <p:cTn dur="1000"/>
                                        <p:tgtEl>
                                          <p:spTgt spid="294">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4">
                                            <p:txEl>
                                              <p:pRg end="2" st="2"/>
                                            </p:txEl>
                                          </p:spTgt>
                                        </p:tgtEl>
                                        <p:attrNameLst>
                                          <p:attrName>style.visibility</p:attrName>
                                        </p:attrNameLst>
                                      </p:cBhvr>
                                      <p:to>
                                        <p:strVal val="visible"/>
                                      </p:to>
                                    </p:set>
                                    <p:animEffect filter="fade" transition="in">
                                      <p:cBhvr>
                                        <p:cTn dur="1000"/>
                                        <p:tgtEl>
                                          <p:spTgt spid="294">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4">
                                            <p:txEl>
                                              <p:pRg end="3" st="3"/>
                                            </p:txEl>
                                          </p:spTgt>
                                        </p:tgtEl>
                                        <p:attrNameLst>
                                          <p:attrName>style.visibility</p:attrName>
                                        </p:attrNameLst>
                                      </p:cBhvr>
                                      <p:to>
                                        <p:strVal val="visible"/>
                                      </p:to>
                                    </p:set>
                                    <p:animEffect filter="fade" transition="in">
                                      <p:cBhvr>
                                        <p:cTn dur="1000"/>
                                        <p:tgtEl>
                                          <p:spTgt spid="294">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4">
                                            <p:txEl>
                                              <p:pRg end="4" st="4"/>
                                            </p:txEl>
                                          </p:spTgt>
                                        </p:tgtEl>
                                        <p:attrNameLst>
                                          <p:attrName>style.visibility</p:attrName>
                                        </p:attrNameLst>
                                      </p:cBhvr>
                                      <p:to>
                                        <p:strVal val="visible"/>
                                      </p:to>
                                    </p:set>
                                    <p:animEffect filter="fade" transition="in">
                                      <p:cBhvr>
                                        <p:cTn dur="1000"/>
                                        <p:tgtEl>
                                          <p:spTgt spid="294">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4">
                                            <p:txEl>
                                              <p:pRg end="5" st="5"/>
                                            </p:txEl>
                                          </p:spTgt>
                                        </p:tgtEl>
                                        <p:attrNameLst>
                                          <p:attrName>style.visibility</p:attrName>
                                        </p:attrNameLst>
                                      </p:cBhvr>
                                      <p:to>
                                        <p:strVal val="visible"/>
                                      </p:to>
                                    </p:set>
                                    <p:animEffect filter="fade" transition="in">
                                      <p:cBhvr>
                                        <p:cTn dur="1000"/>
                                        <p:tgtEl>
                                          <p:spTgt spid="294">
                                            <p:txEl>
                                              <p:pRg end="5" st="5"/>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96">
                                            <p:txEl>
                                              <p:pRg end="0" st="0"/>
                                            </p:txEl>
                                          </p:spTgt>
                                        </p:tgtEl>
                                        <p:attrNameLst>
                                          <p:attrName>style.visibility</p:attrName>
                                        </p:attrNameLst>
                                      </p:cBhvr>
                                      <p:to>
                                        <p:strVal val="visible"/>
                                      </p:to>
                                    </p:set>
                                    <p:animEffect filter="fade" transition="in">
                                      <p:cBhvr>
                                        <p:cTn dur="1000"/>
                                        <p:tgtEl>
                                          <p:spTgt spid="29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1" name="Shape 301"/>
        <p:cNvGrpSpPr/>
        <p:nvPr/>
      </p:nvGrpSpPr>
      <p:grpSpPr>
        <a:xfrm>
          <a:off x="0" y="0"/>
          <a:ext cx="0" cy="0"/>
          <a:chOff x="0" y="0"/>
          <a:chExt cx="0" cy="0"/>
        </a:xfrm>
      </p:grpSpPr>
      <p:sp>
        <p:nvSpPr>
          <p:cNvPr id="302" name="Google Shape;302;p25"/>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303" name="Google Shape;303;p25"/>
          <p:cNvSpPr txBox="1"/>
          <p:nvPr>
            <p:ph idx="12" type="sldNum"/>
          </p:nvPr>
        </p:nvSpPr>
        <p:spPr>
          <a:xfrm>
            <a:off x="8737600" y="6245225"/>
            <a:ext cx="2844800" cy="47625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04" name="Google Shape;304;p25"/>
          <p:cNvPicPr preferRelativeResize="0"/>
          <p:nvPr/>
        </p:nvPicPr>
        <p:blipFill>
          <a:blip r:embed="rId3">
            <a:alphaModFix/>
          </a:blip>
          <a:stretch>
            <a:fillRect/>
          </a:stretch>
        </p:blipFill>
        <p:spPr>
          <a:xfrm>
            <a:off x="152400" y="0"/>
            <a:ext cx="12039600" cy="6350775"/>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8" name="Shape 308"/>
        <p:cNvGrpSpPr/>
        <p:nvPr/>
      </p:nvGrpSpPr>
      <p:grpSpPr>
        <a:xfrm>
          <a:off x="0" y="0"/>
          <a:ext cx="0" cy="0"/>
          <a:chOff x="0" y="0"/>
          <a:chExt cx="0" cy="0"/>
        </a:xfrm>
      </p:grpSpPr>
      <p:sp>
        <p:nvSpPr>
          <p:cNvPr id="309" name="Google Shape;309;p26"/>
          <p:cNvSpPr txBox="1"/>
          <p:nvPr>
            <p:ph type="title"/>
          </p:nvPr>
        </p:nvSpPr>
        <p:spPr>
          <a:xfrm>
            <a:off x="1006373" y="1562944"/>
            <a:ext cx="3767257" cy="135867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F8C3C"/>
              </a:buClr>
              <a:buSzPts val="3600"/>
              <a:buFont typeface="Verdana"/>
              <a:buNone/>
            </a:pPr>
            <a:r>
              <a:rPr lang="en-US"/>
              <a:t>Thank you</a:t>
            </a:r>
            <a:endParaRPr/>
          </a:p>
        </p:txBody>
      </p:sp>
      <p:sp>
        <p:nvSpPr>
          <p:cNvPr id="310" name="Google Shape;310;p26"/>
          <p:cNvSpPr txBox="1"/>
          <p:nvPr>
            <p:ph idx="4294967295" type="body"/>
          </p:nvPr>
        </p:nvSpPr>
        <p:spPr>
          <a:xfrm>
            <a:off x="1605813" y="3609317"/>
            <a:ext cx="3767257" cy="2616883"/>
          </a:xfrm>
          <a:prstGeom prst="rect">
            <a:avLst/>
          </a:prstGeom>
          <a:noFill/>
          <a:ln>
            <a:noFill/>
          </a:ln>
        </p:spPr>
        <p:txBody>
          <a:bodyPr anchorCtr="0" anchor="t" bIns="45700" lIns="182875" spcFirstLastPara="1" rIns="91425" wrap="square" tIns="91425">
            <a:noAutofit/>
          </a:bodyPr>
          <a:lstStyle/>
          <a:p>
            <a:pPr indent="-265430" lvl="0" marL="265430" marR="0" rtl="0" algn="l">
              <a:lnSpc>
                <a:spcPct val="100000"/>
              </a:lnSpc>
              <a:spcBef>
                <a:spcPts val="0"/>
              </a:spcBef>
              <a:spcAft>
                <a:spcPts val="0"/>
              </a:spcAft>
              <a:buClr>
                <a:schemeClr val="dk1"/>
              </a:buClr>
              <a:buSzPts val="1280"/>
              <a:buFont typeface="Arial"/>
              <a:buChar char="⚫"/>
            </a:pPr>
            <a:r>
              <a:rPr b="0" i="0" lang="en-US" sz="3200" u="none" cap="none" strike="noStrike">
                <a:solidFill>
                  <a:schemeClr val="dk1"/>
                </a:solidFill>
                <a:latin typeface="Arial"/>
                <a:ea typeface="Arial"/>
                <a:cs typeface="Arial"/>
                <a:sym typeface="Arial"/>
              </a:rPr>
              <a:t>Smeet  Singh</a:t>
            </a:r>
            <a:endParaRPr b="0" i="0" sz="3200" u="none" cap="none" strike="noStrike">
              <a:solidFill>
                <a:schemeClr val="dk1"/>
              </a:solidFill>
              <a:latin typeface="Arial"/>
              <a:ea typeface="Arial"/>
              <a:cs typeface="Arial"/>
              <a:sym typeface="Arial"/>
            </a:endParaRPr>
          </a:p>
          <a:p>
            <a:pPr indent="-265430" lvl="0" marL="265430" marR="0" rtl="0" algn="l">
              <a:lnSpc>
                <a:spcPct val="100000"/>
              </a:lnSpc>
              <a:spcBef>
                <a:spcPts val="250"/>
              </a:spcBef>
              <a:spcAft>
                <a:spcPts val="0"/>
              </a:spcAft>
              <a:buClr>
                <a:schemeClr val="dk1"/>
              </a:buClr>
              <a:buSzPts val="1280"/>
              <a:buFont typeface="Arial"/>
              <a:buChar char="⚫"/>
            </a:pPr>
            <a:r>
              <a:rPr b="0" i="0" lang="en-US" sz="3200" u="none" cap="none" strike="noStrike">
                <a:solidFill>
                  <a:schemeClr val="dk1"/>
                </a:solidFill>
                <a:latin typeface="Arial"/>
                <a:ea typeface="Arial"/>
                <a:cs typeface="Arial"/>
                <a:sym typeface="Arial"/>
              </a:rPr>
              <a:t>NEWTON 2024 BATCH</a:t>
            </a:r>
            <a:endParaRPr b="0" i="0" sz="3200" u="none" cap="none" strike="noStrike">
              <a:solidFill>
                <a:schemeClr val="dk1"/>
              </a:solidFill>
              <a:latin typeface="Arial"/>
              <a:ea typeface="Arial"/>
              <a:cs typeface="Arial"/>
              <a:sym typeface="Arial"/>
            </a:endParaRPr>
          </a:p>
          <a:p>
            <a:pPr indent="-184150" lvl="0" marL="265430" marR="0" rtl="0" algn="l">
              <a:lnSpc>
                <a:spcPct val="100000"/>
              </a:lnSpc>
              <a:spcBef>
                <a:spcPts val="250"/>
              </a:spcBef>
              <a:spcAft>
                <a:spcPts val="0"/>
              </a:spcAft>
              <a:buClr>
                <a:schemeClr val="dk1"/>
              </a:buClr>
              <a:buSzPts val="1280"/>
              <a:buFont typeface="Arial"/>
              <a:buNone/>
            </a:pPr>
            <a:r>
              <a:t/>
            </a:r>
            <a:endParaRPr b="0" i="0" sz="3200" u="none" cap="none" strike="noStrike">
              <a:solidFill>
                <a:schemeClr val="dk1"/>
              </a:solidFill>
              <a:latin typeface="Arial"/>
              <a:ea typeface="Arial"/>
              <a:cs typeface="Arial"/>
              <a:sym typeface="Arial"/>
            </a:endParaRPr>
          </a:p>
        </p:txBody>
      </p:sp>
      <p:sp>
        <p:nvSpPr>
          <p:cNvPr id="311" name="Google Shape;311;p26"/>
          <p:cNvSpPr txBox="1"/>
          <p:nvPr>
            <p:ph idx="11" type="ftr"/>
          </p:nvPr>
        </p:nvSpPr>
        <p:spPr>
          <a:xfrm>
            <a:off x="4165600" y="6245225"/>
            <a:ext cx="3860800" cy="47625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t>Scientific findings</a:t>
            </a:r>
            <a:endParaRPr/>
          </a:p>
        </p:txBody>
      </p:sp>
      <p:sp>
        <p:nvSpPr>
          <p:cNvPr id="312" name="Google Shape;312;p26"/>
          <p:cNvSpPr txBox="1"/>
          <p:nvPr>
            <p:ph idx="12" type="sldNum"/>
          </p:nvPr>
        </p:nvSpPr>
        <p:spPr>
          <a:xfrm>
            <a:off x="8737600" y="6245225"/>
            <a:ext cx="2844800" cy="47625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227"/>
                                        <p:tgtEl>
                                          <p:spTgt spid="309"/>
                                        </p:tgtEl>
                                      </p:cBhvr>
                                    </p:animEffect>
                                  </p:childTnLst>
                                </p:cTn>
                              </p:par>
                              <p:par>
                                <p:cTn fill="hold" nodeType="withEffect" presetClass="entr" presetID="10" presetSubtype="0">
                                  <p:stCondLst>
                                    <p:cond delay="0"/>
                                  </p:stCondLst>
                                  <p:childTnLst>
                                    <p:set>
                                      <p:cBhvr>
                                        <p:cTn dur="1" fill="hold">
                                          <p:stCondLst>
                                            <p:cond delay="0"/>
                                          </p:stCondLst>
                                        </p:cTn>
                                        <p:tgtEl>
                                          <p:spTgt spid="310">
                                            <p:txEl>
                                              <p:pRg end="0" st="0"/>
                                            </p:txEl>
                                          </p:spTgt>
                                        </p:tgtEl>
                                        <p:attrNameLst>
                                          <p:attrName>style.visibility</p:attrName>
                                        </p:attrNameLst>
                                      </p:cBhvr>
                                      <p:to>
                                        <p:strVal val="visible"/>
                                      </p:to>
                                    </p:set>
                                    <p:animEffect filter="fade" transition="in">
                                      <p:cBhvr>
                                        <p:cTn dur="227"/>
                                        <p:tgtEl>
                                          <p:spTgt spid="31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10">
                                            <p:txEl>
                                              <p:pRg end="1" st="1"/>
                                            </p:txEl>
                                          </p:spTgt>
                                        </p:tgtEl>
                                        <p:attrNameLst>
                                          <p:attrName>style.visibility</p:attrName>
                                        </p:attrNameLst>
                                      </p:cBhvr>
                                      <p:to>
                                        <p:strVal val="visible"/>
                                      </p:to>
                                    </p:set>
                                    <p:animEffect filter="fade" transition="in">
                                      <p:cBhvr>
                                        <p:cTn dur="227"/>
                                        <p:tgtEl>
                                          <p:spTgt spid="310">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10">
                                            <p:txEl>
                                              <p:pRg end="2" st="2"/>
                                            </p:txEl>
                                          </p:spTgt>
                                        </p:tgtEl>
                                        <p:attrNameLst>
                                          <p:attrName>style.visibility</p:attrName>
                                        </p:attrNameLst>
                                      </p:cBhvr>
                                      <p:to>
                                        <p:strVal val="visible"/>
                                      </p:to>
                                    </p:set>
                                    <p:animEffect filter="fade" transition="in">
                                      <p:cBhvr>
                                        <p:cTn dur="227"/>
                                        <p:tgtEl>
                                          <p:spTgt spid="31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9" name="Shape 109"/>
        <p:cNvGrpSpPr/>
        <p:nvPr/>
      </p:nvGrpSpPr>
      <p:grpSpPr>
        <a:xfrm>
          <a:off x="0" y="0"/>
          <a:ext cx="0" cy="0"/>
          <a:chOff x="0" y="0"/>
          <a:chExt cx="0" cy="0"/>
        </a:xfrm>
      </p:grpSpPr>
      <p:sp>
        <p:nvSpPr>
          <p:cNvPr id="110" name="Google Shape;110;p3"/>
          <p:cNvSpPr txBox="1"/>
          <p:nvPr>
            <p:ph type="title"/>
          </p:nvPr>
        </p:nvSpPr>
        <p:spPr>
          <a:xfrm>
            <a:off x="1047585" y="399259"/>
            <a:ext cx="6910627" cy="1164882"/>
          </a:xfrm>
          <a:prstGeom prst="rect">
            <a:avLst/>
          </a:prstGeom>
          <a:noFill/>
          <a:ln>
            <a:noFill/>
          </a:ln>
        </p:spPr>
        <p:txBody>
          <a:bodyPr anchorCtr="0" anchor="b" bIns="45700" lIns="91425" spcFirstLastPara="1" rIns="91425" wrap="square" tIns="45700">
            <a:noAutofit/>
          </a:bodyPr>
          <a:lstStyle/>
          <a:p>
            <a:pPr indent="0" lvl="0" marL="0" rtl="0" algn="l">
              <a:lnSpc>
                <a:spcPct val="207000"/>
              </a:lnSpc>
              <a:spcBef>
                <a:spcPts val="0"/>
              </a:spcBef>
              <a:spcAft>
                <a:spcPts val="0"/>
              </a:spcAft>
              <a:buClr>
                <a:schemeClr val="dk1"/>
              </a:buClr>
              <a:buSzPts val="2800"/>
              <a:buFont typeface="Arial"/>
              <a:buNone/>
            </a:pPr>
            <a:r>
              <a:rPr b="1" lang="en-US" sz="2800">
                <a:solidFill>
                  <a:srgbClr val="FF0000"/>
                </a:solidFill>
                <a:latin typeface="IBM Plex Sans"/>
                <a:ea typeface="IBM Plex Sans"/>
                <a:cs typeface="IBM Plex Sans"/>
                <a:sym typeface="IBM Plex Sans"/>
              </a:rPr>
              <a:t>Data Overview</a:t>
            </a:r>
            <a:r>
              <a:rPr b="1" lang="en-US" sz="3200">
                <a:solidFill>
                  <a:schemeClr val="dk1"/>
                </a:solidFill>
                <a:latin typeface="IBM Plex Sans"/>
                <a:ea typeface="IBM Plex Sans"/>
                <a:cs typeface="IBM Plex Sans"/>
                <a:sym typeface="IBM Plex Sans"/>
              </a:rPr>
              <a:t> </a:t>
            </a:r>
            <a:endParaRPr b="1" sz="3200">
              <a:solidFill>
                <a:schemeClr val="dk1"/>
              </a:solidFill>
              <a:latin typeface="IBM Plex Sans"/>
              <a:ea typeface="IBM Plex Sans"/>
              <a:cs typeface="IBM Plex Sans"/>
              <a:sym typeface="IBM Plex Sans"/>
            </a:endParaRPr>
          </a:p>
        </p:txBody>
      </p:sp>
      <p:sp>
        <p:nvSpPr>
          <p:cNvPr id="111" name="Google Shape;111;p3"/>
          <p:cNvSpPr txBox="1"/>
          <p:nvPr>
            <p:ph idx="4294967295" type="body"/>
          </p:nvPr>
        </p:nvSpPr>
        <p:spPr>
          <a:xfrm>
            <a:off x="942340" y="1677035"/>
            <a:ext cx="10591800" cy="1338580"/>
          </a:xfrm>
          <a:prstGeom prst="rect">
            <a:avLst/>
          </a:prstGeom>
          <a:noFill/>
          <a:ln>
            <a:noFill/>
          </a:ln>
        </p:spPr>
        <p:txBody>
          <a:bodyPr anchorCtr="0" anchor="t" bIns="45700" lIns="182875" spcFirstLastPara="1" rIns="91425" wrap="square" tIns="91425">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rgbClr val="332C2C"/>
                </a:solidFill>
                <a:latin typeface="Calibri"/>
                <a:ea typeface="Calibri"/>
                <a:cs typeface="Calibri"/>
                <a:sym typeface="Calibri"/>
              </a:rPr>
              <a:t>The dataset contains restaurant data from various countries, including attributes like ratings, price range,cuisine type, and services (online delivery, table booking).</a:t>
            </a:r>
            <a:endParaRPr b="0" i="0" sz="2000" u="none" cap="none" strike="noStrike">
              <a:solidFill>
                <a:srgbClr val="332C2C"/>
              </a:solidFill>
              <a:latin typeface="Calibri"/>
              <a:ea typeface="Calibri"/>
              <a:cs typeface="Calibri"/>
              <a:sym typeface="Calibri"/>
            </a:endParaRPr>
          </a:p>
          <a:p>
            <a:pPr indent="0" lvl="0" marL="0" marR="0" rtl="0" algn="l">
              <a:lnSpc>
                <a:spcPct val="140000"/>
              </a:lnSpc>
              <a:spcBef>
                <a:spcPts val="0"/>
              </a:spcBef>
              <a:spcAft>
                <a:spcPts val="0"/>
              </a:spcAft>
              <a:buClr>
                <a:schemeClr val="dk1"/>
              </a:buClr>
              <a:buSzPts val="2000"/>
              <a:buFont typeface="Arial"/>
              <a:buNone/>
            </a:pPr>
            <a:r>
              <a:t/>
            </a:r>
            <a:endParaRPr b="0" i="0" sz="2000" u="none" cap="none" strike="noStrike">
              <a:solidFill>
                <a:srgbClr val="332C2C"/>
              </a:solidFill>
              <a:latin typeface="Calibri"/>
              <a:ea typeface="Calibri"/>
              <a:cs typeface="Calibri"/>
              <a:sym typeface="Calibri"/>
            </a:endParaRPr>
          </a:p>
        </p:txBody>
      </p:sp>
      <p:sp>
        <p:nvSpPr>
          <p:cNvPr id="112" name="Google Shape;112;p3"/>
          <p:cNvSpPr txBox="1"/>
          <p:nvPr>
            <p:ph idx="4294967295" type="body"/>
          </p:nvPr>
        </p:nvSpPr>
        <p:spPr>
          <a:xfrm>
            <a:off x="1025626" y="3128655"/>
            <a:ext cx="10425300" cy="2274900"/>
          </a:xfrm>
          <a:prstGeom prst="rect">
            <a:avLst/>
          </a:prstGeom>
          <a:noFill/>
          <a:ln>
            <a:noFill/>
          </a:ln>
        </p:spPr>
        <p:txBody>
          <a:bodyPr anchorCtr="0" anchor="t" bIns="45700" lIns="182875" spcFirstLastPara="1" rIns="91425" wrap="square" tIns="91425">
            <a:noAutofit/>
          </a:bodyPr>
          <a:lstStyle/>
          <a:p>
            <a:pPr indent="0" lvl="0" marL="0" marR="0" rtl="0" algn="l">
              <a:lnSpc>
                <a:spcPct val="121000"/>
              </a:lnSpc>
              <a:spcBef>
                <a:spcPts val="0"/>
              </a:spcBef>
              <a:spcAft>
                <a:spcPts val="0"/>
              </a:spcAft>
              <a:buClr>
                <a:schemeClr val="dk1"/>
              </a:buClr>
              <a:buSzPts val="2400"/>
              <a:buFont typeface="Calibri"/>
              <a:buNone/>
            </a:pPr>
            <a:r>
              <a:rPr b="1" i="0" lang="en-US" sz="2400" u="none" cap="none" strike="noStrike">
                <a:solidFill>
                  <a:schemeClr val="dk1"/>
                </a:solidFill>
                <a:latin typeface="Calibri"/>
                <a:ea typeface="Calibri"/>
                <a:cs typeface="Calibri"/>
                <a:sym typeface="Calibri"/>
              </a:rPr>
              <a:t>  </a:t>
            </a:r>
            <a:r>
              <a:rPr b="1" i="0" lang="en-US" sz="2400" u="none" cap="none" strike="noStrike">
                <a:solidFill>
                  <a:srgbClr val="00B0F0"/>
                </a:solidFill>
                <a:latin typeface="Calibri"/>
                <a:ea typeface="Calibri"/>
                <a:cs typeface="Calibri"/>
                <a:sym typeface="Calibri"/>
              </a:rPr>
              <a:t>Key Metrics :</a:t>
            </a:r>
            <a:endParaRPr b="0" i="0" sz="2400" u="none" cap="none" strike="noStrike">
              <a:solidFill>
                <a:srgbClr val="00B0F0"/>
              </a:solidFill>
              <a:latin typeface="Calibri"/>
              <a:ea typeface="Calibri"/>
              <a:cs typeface="Calibri"/>
              <a:sym typeface="Calibri"/>
            </a:endParaRPr>
          </a:p>
          <a:p>
            <a:pPr indent="-342900" lvl="0" marL="342900" marR="0" rtl="0" algn="l">
              <a:lnSpc>
                <a:spcPct val="121000"/>
              </a:lnSpc>
              <a:spcBef>
                <a:spcPts val="0"/>
              </a:spcBef>
              <a:spcAft>
                <a:spcPts val="0"/>
              </a:spcAft>
              <a:buClr>
                <a:srgbClr val="332C2C"/>
              </a:buClr>
              <a:buSzPts val="2000"/>
              <a:buFont typeface="Noto Sans Symbols"/>
              <a:buChar char="⮚"/>
            </a:pPr>
            <a:r>
              <a:rPr b="0" i="0" lang="en-US" sz="2000" u="none" cap="none" strike="noStrike">
                <a:solidFill>
                  <a:srgbClr val="332C2C"/>
                </a:solidFill>
                <a:latin typeface="Calibri"/>
                <a:ea typeface="Calibri"/>
                <a:cs typeface="Calibri"/>
                <a:sym typeface="Calibri"/>
              </a:rPr>
              <a:t>Ratings &amp; Voters: Customer feedback and engagement. </a:t>
            </a:r>
            <a:endParaRPr b="0" i="0" sz="2000" u="none" cap="none" strike="noStrike">
              <a:solidFill>
                <a:srgbClr val="332C2C"/>
              </a:solidFill>
              <a:latin typeface="Calibri"/>
              <a:ea typeface="Calibri"/>
              <a:cs typeface="Calibri"/>
              <a:sym typeface="Calibri"/>
            </a:endParaRPr>
          </a:p>
          <a:p>
            <a:pPr indent="-342900" lvl="0" marL="342900" marR="0" rtl="0" algn="l">
              <a:lnSpc>
                <a:spcPct val="121000"/>
              </a:lnSpc>
              <a:spcBef>
                <a:spcPts val="0"/>
              </a:spcBef>
              <a:spcAft>
                <a:spcPts val="0"/>
              </a:spcAft>
              <a:buClr>
                <a:srgbClr val="332C2C"/>
              </a:buClr>
              <a:buSzPts val="2000"/>
              <a:buFont typeface="Noto Sans Symbols"/>
              <a:buChar char="⮚"/>
            </a:pPr>
            <a:r>
              <a:rPr b="0" i="0" lang="en-US" sz="2000" u="none" cap="none" strike="noStrike">
                <a:solidFill>
                  <a:srgbClr val="332C2C"/>
                </a:solidFill>
                <a:latin typeface="Calibri"/>
                <a:ea typeface="Calibri"/>
                <a:cs typeface="Calibri"/>
                <a:sym typeface="Calibri"/>
              </a:rPr>
              <a:t>Price Range: Average cost for meals. </a:t>
            </a:r>
            <a:endParaRPr b="0" i="0" sz="2000" u="none" cap="none" strike="noStrike">
              <a:solidFill>
                <a:srgbClr val="332C2C"/>
              </a:solidFill>
              <a:latin typeface="Calibri"/>
              <a:ea typeface="Calibri"/>
              <a:cs typeface="Calibri"/>
              <a:sym typeface="Calibri"/>
            </a:endParaRPr>
          </a:p>
          <a:p>
            <a:pPr indent="-342900" lvl="0" marL="342900" marR="0" rtl="0" algn="l">
              <a:lnSpc>
                <a:spcPct val="121000"/>
              </a:lnSpc>
              <a:spcBef>
                <a:spcPts val="0"/>
              </a:spcBef>
              <a:spcAft>
                <a:spcPts val="0"/>
              </a:spcAft>
              <a:buClr>
                <a:srgbClr val="332C2C"/>
              </a:buClr>
              <a:buSzPts val="2000"/>
              <a:buFont typeface="Noto Sans Symbols"/>
              <a:buChar char="⮚"/>
            </a:pPr>
            <a:r>
              <a:rPr b="0" i="0" lang="en-US" sz="2000" u="none" cap="none" strike="noStrike">
                <a:solidFill>
                  <a:srgbClr val="332C2C"/>
                </a:solidFill>
                <a:latin typeface="Calibri"/>
                <a:ea typeface="Calibri"/>
                <a:cs typeface="Calibri"/>
                <a:sym typeface="Calibri"/>
              </a:rPr>
              <a:t>Location: Countries and cities where restaurants are located. </a:t>
            </a:r>
            <a:endParaRPr b="0" i="0" sz="2000" u="none" cap="none" strike="noStrike">
              <a:solidFill>
                <a:srgbClr val="332C2C"/>
              </a:solidFill>
              <a:latin typeface="Calibri"/>
              <a:ea typeface="Calibri"/>
              <a:cs typeface="Calibri"/>
              <a:sym typeface="Calibri"/>
            </a:endParaRPr>
          </a:p>
          <a:p>
            <a:pPr indent="-342900" lvl="0" marL="342900" marR="0" rtl="0" algn="l">
              <a:lnSpc>
                <a:spcPct val="121000"/>
              </a:lnSpc>
              <a:spcBef>
                <a:spcPts val="0"/>
              </a:spcBef>
              <a:spcAft>
                <a:spcPts val="0"/>
              </a:spcAft>
              <a:buClr>
                <a:srgbClr val="332C2C"/>
              </a:buClr>
              <a:buSzPts val="2000"/>
              <a:buFont typeface="Noto Sans Symbols"/>
              <a:buChar char="⮚"/>
            </a:pPr>
            <a:r>
              <a:rPr b="0" i="0" lang="en-US" sz="2000" u="none" cap="none" strike="noStrike">
                <a:solidFill>
                  <a:srgbClr val="332C2C"/>
                </a:solidFill>
                <a:latin typeface="Calibri"/>
                <a:ea typeface="Calibri"/>
                <a:cs typeface="Calibri"/>
                <a:sym typeface="Calibri"/>
              </a:rPr>
              <a:t>Services: Availability of table booking and online delivery.</a:t>
            </a:r>
            <a:endParaRPr b="0" i="0" sz="2000" u="none" cap="none" strike="noStrike">
              <a:solidFill>
                <a:srgbClr val="332C2C"/>
              </a:solidFill>
              <a:latin typeface="Calibri"/>
              <a:ea typeface="Calibri"/>
              <a:cs typeface="Calibri"/>
              <a:sym typeface="Calibri"/>
            </a:endParaRPr>
          </a:p>
          <a:p>
            <a:pPr indent="0" lvl="0" marL="0" marR="0" rtl="0" algn="l">
              <a:lnSpc>
                <a:spcPct val="150000"/>
              </a:lnSpc>
              <a:spcBef>
                <a:spcPts val="1000"/>
              </a:spcBef>
              <a:spcAft>
                <a:spcPts val="0"/>
              </a:spcAft>
              <a:buClr>
                <a:schemeClr val="dk1"/>
              </a:buClr>
              <a:buSzPts val="1600"/>
              <a:buFont typeface="Arial"/>
              <a:buNone/>
            </a:pPr>
            <a:r>
              <a:t/>
            </a:r>
            <a:endParaRPr b="0" i="0" sz="2000" u="none" cap="none" strike="noStrike">
              <a:solidFill>
                <a:srgbClr val="332C2C"/>
              </a:solidFill>
              <a:latin typeface="Calibri"/>
              <a:ea typeface="Calibri"/>
              <a:cs typeface="Calibri"/>
              <a:sym typeface="Calibri"/>
            </a:endParaRPr>
          </a:p>
        </p:txBody>
      </p:sp>
      <p:sp>
        <p:nvSpPr>
          <p:cNvPr id="113" name="Google Shape;113;p3"/>
          <p:cNvSpPr txBox="1"/>
          <p:nvPr>
            <p:ph idx="12" type="sldNum"/>
          </p:nvPr>
        </p:nvSpPr>
        <p:spPr>
          <a:xfrm>
            <a:off x="8737600" y="6245225"/>
            <a:ext cx="2844800" cy="47625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1">
                                            <p:txEl>
                                              <p:pRg end="0" st="0"/>
                                            </p:txEl>
                                          </p:spTgt>
                                        </p:tgtEl>
                                        <p:attrNameLst>
                                          <p:attrName>style.visibility</p:attrName>
                                        </p:attrNameLst>
                                      </p:cBhvr>
                                      <p:to>
                                        <p:strVal val="visible"/>
                                      </p:to>
                                    </p:set>
                                    <p:animEffect filter="fade" transition="in">
                                      <p:cBhvr>
                                        <p:cTn dur="500"/>
                                        <p:tgtEl>
                                          <p:spTgt spid="111">
                                            <p:txEl>
                                              <p:pRg end="0" st="0"/>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11">
                                            <p:txEl>
                                              <p:pRg end="1" st="1"/>
                                            </p:txEl>
                                          </p:spTgt>
                                        </p:tgtEl>
                                        <p:attrNameLst>
                                          <p:attrName>style.visibility</p:attrName>
                                        </p:attrNameLst>
                                      </p:cBhvr>
                                      <p:to>
                                        <p:strVal val="visible"/>
                                      </p:to>
                                    </p:set>
                                    <p:animEffect filter="fade" transition="in">
                                      <p:cBhvr>
                                        <p:cTn dur="500"/>
                                        <p:tgtEl>
                                          <p:spTgt spid="111">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12">
                                            <p:txEl>
                                              <p:pRg end="0" st="0"/>
                                            </p:txEl>
                                          </p:spTgt>
                                        </p:tgtEl>
                                        <p:attrNameLst>
                                          <p:attrName>style.visibility</p:attrName>
                                        </p:attrNameLst>
                                      </p:cBhvr>
                                      <p:to>
                                        <p:strVal val="visible"/>
                                      </p:to>
                                    </p:set>
                                    <p:animEffect filter="fade" transition="in">
                                      <p:cBhvr>
                                        <p:cTn dur="2000"/>
                                        <p:tgtEl>
                                          <p:spTgt spid="112">
                                            <p:txEl>
                                              <p:pRg end="0" st="0"/>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12">
                                            <p:txEl>
                                              <p:pRg end="1" st="1"/>
                                            </p:txEl>
                                          </p:spTgt>
                                        </p:tgtEl>
                                        <p:attrNameLst>
                                          <p:attrName>style.visibility</p:attrName>
                                        </p:attrNameLst>
                                      </p:cBhvr>
                                      <p:to>
                                        <p:strVal val="visible"/>
                                      </p:to>
                                    </p:set>
                                    <p:animEffect filter="fade" transition="in">
                                      <p:cBhvr>
                                        <p:cTn dur="2000"/>
                                        <p:tgtEl>
                                          <p:spTgt spid="112">
                                            <p:txEl>
                                              <p:pRg end="1" st="1"/>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12">
                                            <p:txEl>
                                              <p:pRg end="2" st="2"/>
                                            </p:txEl>
                                          </p:spTgt>
                                        </p:tgtEl>
                                        <p:attrNameLst>
                                          <p:attrName>style.visibility</p:attrName>
                                        </p:attrNameLst>
                                      </p:cBhvr>
                                      <p:to>
                                        <p:strVal val="visible"/>
                                      </p:to>
                                    </p:set>
                                    <p:animEffect filter="fade" transition="in">
                                      <p:cBhvr>
                                        <p:cTn dur="2000"/>
                                        <p:tgtEl>
                                          <p:spTgt spid="112">
                                            <p:txEl>
                                              <p:pRg end="2" st="2"/>
                                            </p:txEl>
                                          </p:spTgt>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112">
                                            <p:txEl>
                                              <p:pRg end="3" st="3"/>
                                            </p:txEl>
                                          </p:spTgt>
                                        </p:tgtEl>
                                        <p:attrNameLst>
                                          <p:attrName>style.visibility</p:attrName>
                                        </p:attrNameLst>
                                      </p:cBhvr>
                                      <p:to>
                                        <p:strVal val="visible"/>
                                      </p:to>
                                    </p:set>
                                    <p:animEffect filter="fade" transition="in">
                                      <p:cBhvr>
                                        <p:cTn dur="2000"/>
                                        <p:tgtEl>
                                          <p:spTgt spid="112">
                                            <p:txEl>
                                              <p:pRg end="3" st="3"/>
                                            </p:txEl>
                                          </p:spTgt>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112">
                                            <p:txEl>
                                              <p:pRg end="4" st="4"/>
                                            </p:txEl>
                                          </p:spTgt>
                                        </p:tgtEl>
                                        <p:attrNameLst>
                                          <p:attrName>style.visibility</p:attrName>
                                        </p:attrNameLst>
                                      </p:cBhvr>
                                      <p:to>
                                        <p:strVal val="visible"/>
                                      </p:to>
                                    </p:set>
                                    <p:animEffect filter="fade" transition="in">
                                      <p:cBhvr>
                                        <p:cTn dur="2000"/>
                                        <p:tgtEl>
                                          <p:spTgt spid="112">
                                            <p:txEl>
                                              <p:pRg end="4" st="4"/>
                                            </p:txEl>
                                          </p:spTgt>
                                        </p:tgtEl>
                                      </p:cBhvr>
                                    </p:animEffect>
                                  </p:childTnLst>
                                </p:cTn>
                              </p:par>
                            </p:childTnLst>
                          </p:cTn>
                        </p:par>
                        <p:par>
                          <p:cTn fill="hold">
                            <p:stCondLst>
                              <p:cond delay="12000"/>
                            </p:stCondLst>
                            <p:childTnLst>
                              <p:par>
                                <p:cTn fill="hold" nodeType="afterEffect" presetClass="entr" presetID="10" presetSubtype="0">
                                  <p:stCondLst>
                                    <p:cond delay="0"/>
                                  </p:stCondLst>
                                  <p:childTnLst>
                                    <p:set>
                                      <p:cBhvr>
                                        <p:cTn dur="1" fill="hold">
                                          <p:stCondLst>
                                            <p:cond delay="0"/>
                                          </p:stCondLst>
                                        </p:cTn>
                                        <p:tgtEl>
                                          <p:spTgt spid="112">
                                            <p:txEl>
                                              <p:pRg end="5" st="5"/>
                                            </p:txEl>
                                          </p:spTgt>
                                        </p:tgtEl>
                                        <p:attrNameLst>
                                          <p:attrName>style.visibility</p:attrName>
                                        </p:attrNameLst>
                                      </p:cBhvr>
                                      <p:to>
                                        <p:strVal val="visible"/>
                                      </p:to>
                                    </p:set>
                                    <p:animEffect filter="fade" transition="in">
                                      <p:cBhvr>
                                        <p:cTn dur="2000"/>
                                        <p:tgtEl>
                                          <p:spTgt spid="112">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7" name="Shape 117"/>
        <p:cNvGrpSpPr/>
        <p:nvPr/>
      </p:nvGrpSpPr>
      <p:grpSpPr>
        <a:xfrm>
          <a:off x="0" y="0"/>
          <a:ext cx="0" cy="0"/>
          <a:chOff x="0" y="0"/>
          <a:chExt cx="0" cy="0"/>
        </a:xfrm>
      </p:grpSpPr>
      <p:sp>
        <p:nvSpPr>
          <p:cNvPr id="118" name="Google Shape;118;p4"/>
          <p:cNvSpPr txBox="1"/>
          <p:nvPr>
            <p:ph type="title"/>
          </p:nvPr>
        </p:nvSpPr>
        <p:spPr>
          <a:xfrm>
            <a:off x="1025623" y="686372"/>
            <a:ext cx="7613411" cy="116488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F8C3C"/>
              </a:buClr>
              <a:buSzPts val="3600"/>
              <a:buFont typeface="Verdana"/>
              <a:buNone/>
            </a:pPr>
            <a:r>
              <a:rPr lang="en-US" sz="3200">
                <a:solidFill>
                  <a:srgbClr val="FF0000"/>
                </a:solidFill>
              </a:rPr>
              <a:t>SELECTION OF COUNTRIES</a:t>
            </a:r>
            <a:endParaRPr sz="3200">
              <a:solidFill>
                <a:srgbClr val="FF0000"/>
              </a:solidFill>
            </a:endParaRPr>
          </a:p>
        </p:txBody>
      </p:sp>
      <p:sp>
        <p:nvSpPr>
          <p:cNvPr id="119" name="Google Shape;119;p4"/>
          <p:cNvSpPr txBox="1"/>
          <p:nvPr>
            <p:ph idx="4294967295" type="body"/>
          </p:nvPr>
        </p:nvSpPr>
        <p:spPr>
          <a:xfrm>
            <a:off x="1025525" y="2556510"/>
            <a:ext cx="9377680" cy="1397000"/>
          </a:xfrm>
          <a:prstGeom prst="rect">
            <a:avLst/>
          </a:prstGeom>
          <a:noFill/>
          <a:ln>
            <a:noFill/>
          </a:ln>
        </p:spPr>
        <p:txBody>
          <a:bodyPr anchorCtr="0" anchor="t" bIns="45700" lIns="182875" spcFirstLastPara="1" rIns="91425" wrap="square" tIns="91425">
            <a:noAutofit/>
          </a:bodyPr>
          <a:lstStyle/>
          <a:p>
            <a:pPr indent="0" lvl="0" marL="0" marR="0" rtl="0" algn="l">
              <a:lnSpc>
                <a:spcPct val="140000"/>
              </a:lnSpc>
              <a:spcBef>
                <a:spcPts val="0"/>
              </a:spcBef>
              <a:spcAft>
                <a:spcPts val="0"/>
              </a:spcAft>
              <a:buClr>
                <a:schemeClr val="dk1"/>
              </a:buClr>
              <a:buSzPts val="1920"/>
              <a:buFont typeface="Arial"/>
              <a:buNone/>
            </a:pPr>
            <a:r>
              <a:rPr b="0" i="0" lang="en-US" sz="2400" u="none" cap="none" strike="noStrike">
                <a:solidFill>
                  <a:schemeClr val="dk1"/>
                </a:solidFill>
                <a:latin typeface="Arial"/>
                <a:ea typeface="Arial"/>
                <a:cs typeface="Arial"/>
                <a:sym typeface="Arial"/>
              </a:rPr>
              <a:t>We will try to find suitable countries to open our new Restaurant on the basis of : </a:t>
            </a:r>
            <a:endParaRPr b="0" i="0" sz="2400" u="none" cap="none" strike="noStrike">
              <a:solidFill>
                <a:schemeClr val="dk1"/>
              </a:solidFill>
              <a:latin typeface="Arial"/>
              <a:ea typeface="Arial"/>
              <a:cs typeface="Arial"/>
              <a:sym typeface="Arial"/>
            </a:endParaRPr>
          </a:p>
        </p:txBody>
      </p:sp>
      <p:sp>
        <p:nvSpPr>
          <p:cNvPr id="120" name="Google Shape;120;p4"/>
          <p:cNvSpPr txBox="1"/>
          <p:nvPr>
            <p:ph idx="4294967295" type="body"/>
          </p:nvPr>
        </p:nvSpPr>
        <p:spPr>
          <a:xfrm>
            <a:off x="1025525" y="3676015"/>
            <a:ext cx="9944735" cy="2739390"/>
          </a:xfrm>
          <a:prstGeom prst="rect">
            <a:avLst/>
          </a:prstGeom>
          <a:noFill/>
          <a:ln>
            <a:noFill/>
          </a:ln>
        </p:spPr>
        <p:txBody>
          <a:bodyPr anchorCtr="0" anchor="t" bIns="45700" lIns="182875" spcFirstLastPara="1" rIns="91425" wrap="square" tIns="91425">
            <a:noAutofit/>
          </a:bodyPr>
          <a:lstStyle/>
          <a:p>
            <a:pPr indent="-285750" lvl="0" marL="285750" marR="0" rtl="0" algn="l">
              <a:lnSpc>
                <a:spcPct val="150000"/>
              </a:lnSpc>
              <a:spcBef>
                <a:spcPts val="0"/>
              </a:spcBef>
              <a:spcAft>
                <a:spcPts val="0"/>
              </a:spcAft>
              <a:buClr>
                <a:schemeClr val="accent6"/>
              </a:buClr>
              <a:buSzPts val="2400"/>
              <a:buFont typeface="Arial"/>
              <a:buChar char="•"/>
            </a:pPr>
            <a:r>
              <a:rPr b="0" i="0" lang="en-US" sz="2400" u="none" cap="none" strike="noStrike">
                <a:solidFill>
                  <a:schemeClr val="dk1"/>
                </a:solidFill>
                <a:latin typeface="Arial"/>
                <a:ea typeface="Arial"/>
                <a:cs typeface="Arial"/>
                <a:sym typeface="Arial"/>
              </a:rPr>
              <a:t>Number of Restaurants already present in countries</a:t>
            </a:r>
            <a:endParaRPr b="0" i="0" sz="2400" u="none" cap="none" strike="noStrike">
              <a:solidFill>
                <a:schemeClr val="dk1"/>
              </a:solidFill>
              <a:latin typeface="Arial"/>
              <a:ea typeface="Arial"/>
              <a:cs typeface="Arial"/>
              <a:sym typeface="Arial"/>
            </a:endParaRPr>
          </a:p>
          <a:p>
            <a:pPr indent="-285750" lvl="0" marL="285750" marR="0" rtl="0" algn="l">
              <a:lnSpc>
                <a:spcPct val="150000"/>
              </a:lnSpc>
              <a:spcBef>
                <a:spcPts val="1000"/>
              </a:spcBef>
              <a:spcAft>
                <a:spcPts val="0"/>
              </a:spcAft>
              <a:buClr>
                <a:schemeClr val="accent6"/>
              </a:buClr>
              <a:buSzPts val="2400"/>
              <a:buFont typeface="Arial"/>
              <a:buChar char="•"/>
            </a:pPr>
            <a:r>
              <a:rPr b="0" i="0" lang="en-US" sz="2400" u="none" cap="none" strike="noStrike">
                <a:solidFill>
                  <a:schemeClr val="dk1"/>
                </a:solidFill>
                <a:latin typeface="Arial"/>
                <a:ea typeface="Arial"/>
                <a:cs typeface="Arial"/>
                <a:sym typeface="Arial"/>
              </a:rPr>
              <a:t>Expenditure </a:t>
            </a:r>
            <a:endParaRPr b="0" i="0" sz="2400" u="none" cap="none" strike="noStrike">
              <a:solidFill>
                <a:schemeClr val="dk1"/>
              </a:solidFill>
              <a:latin typeface="Arial"/>
              <a:ea typeface="Arial"/>
              <a:cs typeface="Arial"/>
              <a:sym typeface="Arial"/>
            </a:endParaRPr>
          </a:p>
          <a:p>
            <a:pPr indent="-285750" lvl="0" marL="285750" marR="0" rtl="0" algn="l">
              <a:lnSpc>
                <a:spcPct val="150000"/>
              </a:lnSpc>
              <a:spcBef>
                <a:spcPts val="1000"/>
              </a:spcBef>
              <a:spcAft>
                <a:spcPts val="0"/>
              </a:spcAft>
              <a:buClr>
                <a:schemeClr val="accent6"/>
              </a:buClr>
              <a:buSzPts val="2400"/>
              <a:buFont typeface="Arial"/>
              <a:buChar char="•"/>
            </a:pPr>
            <a:r>
              <a:rPr b="0" i="0" lang="en-US" sz="2400" u="none" cap="none" strike="noStrike">
                <a:solidFill>
                  <a:schemeClr val="dk1"/>
                </a:solidFill>
                <a:latin typeface="Arial"/>
                <a:ea typeface="Arial"/>
                <a:cs typeface="Arial"/>
                <a:sym typeface="Arial"/>
              </a:rPr>
              <a:t>Ratings of Restaurants</a:t>
            </a:r>
            <a:endParaRPr b="0" i="0" sz="2400" u="none" cap="none" strike="noStrike">
              <a:solidFill>
                <a:schemeClr val="dk1"/>
              </a:solidFill>
              <a:latin typeface="Arial"/>
              <a:ea typeface="Arial"/>
              <a:cs typeface="Arial"/>
              <a:sym typeface="Arial"/>
            </a:endParaRPr>
          </a:p>
          <a:p>
            <a:pPr indent="-133350" lvl="0" marL="285750" marR="0" rtl="0" algn="l">
              <a:lnSpc>
                <a:spcPct val="150000"/>
              </a:lnSpc>
              <a:spcBef>
                <a:spcPts val="1000"/>
              </a:spcBef>
              <a:spcAft>
                <a:spcPts val="0"/>
              </a:spcAft>
              <a:buClr>
                <a:schemeClr val="accent6"/>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21" name="Google Shape;121;p4"/>
          <p:cNvSpPr txBox="1"/>
          <p:nvPr>
            <p:ph idx="12" type="sldNum"/>
          </p:nvPr>
        </p:nvSpPr>
        <p:spPr>
          <a:xfrm>
            <a:off x="8737600" y="6245225"/>
            <a:ext cx="2844800" cy="47625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2000"/>
                                        <p:tgtEl>
                                          <p:spTgt spid="118"/>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19">
                                            <p:txEl>
                                              <p:pRg end="0" st="0"/>
                                            </p:txEl>
                                          </p:spTgt>
                                        </p:tgtEl>
                                        <p:attrNameLst>
                                          <p:attrName>style.visibility</p:attrName>
                                        </p:attrNameLst>
                                      </p:cBhvr>
                                      <p:to>
                                        <p:strVal val="visible"/>
                                      </p:to>
                                    </p:set>
                                    <p:animEffect filter="fade" transition="in">
                                      <p:cBhvr>
                                        <p:cTn dur="500"/>
                                        <p:tgtEl>
                                          <p:spTgt spid="119">
                                            <p:txEl>
                                              <p:pRg end="0" st="0"/>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animEffect filter="fade" transition="in">
                                      <p:cBhvr>
                                        <p:cTn dur="1822"/>
                                        <p:tgtEl>
                                          <p:spTgt spid="120">
                                            <p:txEl>
                                              <p:pRg end="0" st="0"/>
                                            </p:txEl>
                                          </p:spTgt>
                                        </p:tgtEl>
                                      </p:cBhvr>
                                    </p:animEffect>
                                  </p:childTnLst>
                                </p:cTn>
                              </p:par>
                            </p:childTnLst>
                          </p:cTn>
                        </p:par>
                        <p:par>
                          <p:cTn fill="hold">
                            <p:stCondLst>
                              <p:cond delay="4322"/>
                            </p:stCondLst>
                            <p:childTnLst>
                              <p:par>
                                <p:cTn fill="hold" nodeType="afterEffect" presetClass="entr" presetID="10" presetSubtype="0">
                                  <p:stCondLst>
                                    <p:cond delay="0"/>
                                  </p:stCondLst>
                                  <p:childTnLst>
                                    <p:set>
                                      <p:cBhvr>
                                        <p:cTn dur="1" fill="hold">
                                          <p:stCondLst>
                                            <p:cond delay="0"/>
                                          </p:stCondLst>
                                        </p:cTn>
                                        <p:tgtEl>
                                          <p:spTgt spid="120">
                                            <p:txEl>
                                              <p:pRg end="1" st="1"/>
                                            </p:txEl>
                                          </p:spTgt>
                                        </p:tgtEl>
                                        <p:attrNameLst>
                                          <p:attrName>style.visibility</p:attrName>
                                        </p:attrNameLst>
                                      </p:cBhvr>
                                      <p:to>
                                        <p:strVal val="visible"/>
                                      </p:to>
                                    </p:set>
                                    <p:animEffect filter="fade" transition="in">
                                      <p:cBhvr>
                                        <p:cTn dur="1822"/>
                                        <p:tgtEl>
                                          <p:spTgt spid="120">
                                            <p:txEl>
                                              <p:pRg end="1" st="1"/>
                                            </p:txEl>
                                          </p:spTgt>
                                        </p:tgtEl>
                                      </p:cBhvr>
                                    </p:animEffect>
                                  </p:childTnLst>
                                </p:cTn>
                              </p:par>
                            </p:childTnLst>
                          </p:cTn>
                        </p:par>
                        <p:par>
                          <p:cTn fill="hold">
                            <p:stCondLst>
                              <p:cond delay="6144"/>
                            </p:stCondLst>
                            <p:childTnLst>
                              <p:par>
                                <p:cTn fill="hold" nodeType="afterEffect" presetClass="entr" presetID="10" presetSubtype="0">
                                  <p:stCondLst>
                                    <p:cond delay="0"/>
                                  </p:stCondLst>
                                  <p:childTnLst>
                                    <p:set>
                                      <p:cBhvr>
                                        <p:cTn dur="1" fill="hold">
                                          <p:stCondLst>
                                            <p:cond delay="0"/>
                                          </p:stCondLst>
                                        </p:cTn>
                                        <p:tgtEl>
                                          <p:spTgt spid="120">
                                            <p:txEl>
                                              <p:pRg end="2" st="2"/>
                                            </p:txEl>
                                          </p:spTgt>
                                        </p:tgtEl>
                                        <p:attrNameLst>
                                          <p:attrName>style.visibility</p:attrName>
                                        </p:attrNameLst>
                                      </p:cBhvr>
                                      <p:to>
                                        <p:strVal val="visible"/>
                                      </p:to>
                                    </p:set>
                                    <p:animEffect filter="fade" transition="in">
                                      <p:cBhvr>
                                        <p:cTn dur="1822"/>
                                        <p:tgtEl>
                                          <p:spTgt spid="120">
                                            <p:txEl>
                                              <p:pRg end="2" st="2"/>
                                            </p:txEl>
                                          </p:spTgt>
                                        </p:tgtEl>
                                      </p:cBhvr>
                                    </p:animEffect>
                                  </p:childTnLst>
                                </p:cTn>
                              </p:par>
                            </p:childTnLst>
                          </p:cTn>
                        </p:par>
                        <p:par>
                          <p:cTn fill="hold">
                            <p:stCondLst>
                              <p:cond delay="7966"/>
                            </p:stCondLst>
                            <p:childTnLst>
                              <p:par>
                                <p:cTn fill="hold" nodeType="afterEffect" presetClass="entr" presetID="10" presetSubtype="0">
                                  <p:stCondLst>
                                    <p:cond delay="0"/>
                                  </p:stCondLst>
                                  <p:childTnLst>
                                    <p:set>
                                      <p:cBhvr>
                                        <p:cTn dur="1" fill="hold">
                                          <p:stCondLst>
                                            <p:cond delay="0"/>
                                          </p:stCondLst>
                                        </p:cTn>
                                        <p:tgtEl>
                                          <p:spTgt spid="120">
                                            <p:txEl>
                                              <p:pRg end="3" st="3"/>
                                            </p:txEl>
                                          </p:spTgt>
                                        </p:tgtEl>
                                        <p:attrNameLst>
                                          <p:attrName>style.visibility</p:attrName>
                                        </p:attrNameLst>
                                      </p:cBhvr>
                                      <p:to>
                                        <p:strVal val="visible"/>
                                      </p:to>
                                    </p:set>
                                    <p:animEffect filter="fade" transition="in">
                                      <p:cBhvr>
                                        <p:cTn dur="1822"/>
                                        <p:tgtEl>
                                          <p:spTgt spid="12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6" name="Shape 126"/>
        <p:cNvGrpSpPr/>
        <p:nvPr/>
      </p:nvGrpSpPr>
      <p:grpSpPr>
        <a:xfrm>
          <a:off x="0" y="0"/>
          <a:ext cx="0" cy="0"/>
          <a:chOff x="0" y="0"/>
          <a:chExt cx="0" cy="0"/>
        </a:xfrm>
      </p:grpSpPr>
      <p:sp>
        <p:nvSpPr>
          <p:cNvPr id="127" name="Google Shape;127;p5"/>
          <p:cNvSpPr txBox="1"/>
          <p:nvPr>
            <p:ph idx="12" type="sldNum"/>
          </p:nvPr>
        </p:nvSpPr>
        <p:spPr>
          <a:xfrm>
            <a:off x="8737600" y="6245225"/>
            <a:ext cx="2844800" cy="47625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pSp>
        <p:nvGrpSpPr>
          <p:cNvPr id="128" name="Google Shape;128;p5"/>
          <p:cNvGrpSpPr/>
          <p:nvPr/>
        </p:nvGrpSpPr>
        <p:grpSpPr>
          <a:xfrm>
            <a:off x="7466145" y="1967451"/>
            <a:ext cx="4070350" cy="4444826"/>
            <a:chOff x="819" y="2172"/>
            <a:chExt cx="4070350" cy="4444826"/>
          </a:xfrm>
        </p:grpSpPr>
        <p:sp>
          <p:nvSpPr>
            <p:cNvPr id="129" name="Google Shape;129;p5"/>
            <p:cNvSpPr/>
            <p:nvPr/>
          </p:nvSpPr>
          <p:spPr>
            <a:xfrm rot="5400000">
              <a:off x="907447" y="1235805"/>
              <a:ext cx="4067015" cy="1977560"/>
            </a:xfrm>
            <a:prstGeom prst="round2SameRect">
              <a:avLst>
                <a:gd fmla="val 16667" name="adj1"/>
                <a:gd fmla="val 0" name="adj2"/>
              </a:avLst>
            </a:prstGeom>
            <a:noFill/>
            <a:ln cap="flat" cmpd="sng" w="12700">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5"/>
            <p:cNvSpPr txBox="1"/>
            <p:nvPr/>
          </p:nvSpPr>
          <p:spPr>
            <a:xfrm>
              <a:off x="2259514" y="287922"/>
              <a:ext cx="1811655" cy="3874135"/>
            </a:xfrm>
            <a:prstGeom prst="rect">
              <a:avLst/>
            </a:prstGeom>
            <a:noFill/>
            <a:ln cap="flat" cmpd="sng" w="12700">
              <a:solidFill>
                <a:schemeClr val="accent1"/>
              </a:solidFill>
              <a:prstDash val="solid"/>
              <a:miter lim="800000"/>
              <a:headEnd len="sm" w="sm" type="none"/>
              <a:tailEnd len="sm" w="sm" type="none"/>
            </a:ln>
          </p:spPr>
          <p:txBody>
            <a:bodyPr anchorCtr="0" anchor="ctr" bIns="30475" lIns="60950" spcFirstLastPara="1" rIns="60950" wrap="square" tIns="30475">
              <a:noAutofit/>
            </a:bodyPr>
            <a:lstStyle/>
            <a:p>
              <a:pPr indent="-171450" lvl="1" marL="171450" marR="0" rtl="0" algn="l">
                <a:lnSpc>
                  <a:spcPct val="90000"/>
                </a:lnSpc>
                <a:spcBef>
                  <a:spcPts val="0"/>
                </a:spcBef>
                <a:spcAft>
                  <a:spcPts val="0"/>
                </a:spcAft>
                <a:buClr>
                  <a:schemeClr val="dk1"/>
                </a:buClr>
                <a:buSzPts val="1600"/>
                <a:buFont typeface="Verdana"/>
                <a:buChar char="•"/>
              </a:pPr>
              <a:r>
                <a:rPr b="1" i="0" lang="en-US" sz="1600" u="none" cap="none" strike="noStrike">
                  <a:solidFill>
                    <a:schemeClr val="dk1"/>
                  </a:solidFill>
                  <a:latin typeface="Verdana"/>
                  <a:ea typeface="Verdana"/>
                  <a:cs typeface="Verdana"/>
                  <a:sym typeface="Verdana"/>
                </a:rPr>
                <a:t>Canada</a:t>
              </a:r>
              <a:endParaRPr b="1" i="0" sz="1600" u="none" cap="none" strike="noStrike">
                <a:solidFill>
                  <a:schemeClr val="dk1"/>
                </a:solidFill>
                <a:latin typeface="Verdana"/>
                <a:ea typeface="Verdana"/>
                <a:cs typeface="Verdana"/>
                <a:sym typeface="Verdana"/>
              </a:endParaRPr>
            </a:p>
            <a:p>
              <a:pPr indent="-171450" lvl="1" marL="171450" marR="0" rtl="0" algn="l">
                <a:lnSpc>
                  <a:spcPct val="90000"/>
                </a:lnSpc>
                <a:spcBef>
                  <a:spcPts val="240"/>
                </a:spcBef>
                <a:spcAft>
                  <a:spcPts val="0"/>
                </a:spcAft>
                <a:buClr>
                  <a:schemeClr val="dk1"/>
                </a:buClr>
                <a:buSzPts val="1600"/>
                <a:buFont typeface="Verdana"/>
                <a:buChar char="•"/>
              </a:pPr>
              <a:r>
                <a:rPr b="1" i="0" lang="en-US" sz="1600" u="none" cap="none" strike="noStrike">
                  <a:solidFill>
                    <a:schemeClr val="dk1"/>
                  </a:solidFill>
                  <a:latin typeface="Verdana"/>
                  <a:ea typeface="Verdana"/>
                  <a:cs typeface="Verdana"/>
                  <a:sym typeface="Verdana"/>
                </a:rPr>
                <a:t>Qatar</a:t>
              </a:r>
              <a:endParaRPr b="1" i="0" sz="1600" u="none" cap="none" strike="noStrike">
                <a:solidFill>
                  <a:schemeClr val="dk1"/>
                </a:solidFill>
                <a:latin typeface="Verdana"/>
                <a:ea typeface="Verdana"/>
                <a:cs typeface="Verdana"/>
                <a:sym typeface="Verdana"/>
              </a:endParaRPr>
            </a:p>
            <a:p>
              <a:pPr indent="-171450" lvl="1" marL="171450" marR="0" rtl="0" algn="l">
                <a:lnSpc>
                  <a:spcPct val="90000"/>
                </a:lnSpc>
                <a:spcBef>
                  <a:spcPts val="240"/>
                </a:spcBef>
                <a:spcAft>
                  <a:spcPts val="0"/>
                </a:spcAft>
                <a:buClr>
                  <a:schemeClr val="dk1"/>
                </a:buClr>
                <a:buSzPts val="1600"/>
                <a:buFont typeface="Verdana"/>
                <a:buChar char="•"/>
              </a:pPr>
              <a:r>
                <a:rPr b="1" i="0" lang="en-US" sz="1600" u="none" cap="none" strike="noStrike">
                  <a:solidFill>
                    <a:schemeClr val="dk1"/>
                  </a:solidFill>
                  <a:latin typeface="Verdana"/>
                  <a:ea typeface="Verdana"/>
                  <a:cs typeface="Verdana"/>
                  <a:sym typeface="Verdana"/>
                </a:rPr>
                <a:t>Singapore</a:t>
              </a:r>
              <a:endParaRPr b="1" i="0" sz="1600" u="none" cap="none" strike="noStrike">
                <a:solidFill>
                  <a:schemeClr val="dk1"/>
                </a:solidFill>
                <a:latin typeface="Verdana"/>
                <a:ea typeface="Verdana"/>
                <a:cs typeface="Verdana"/>
                <a:sym typeface="Verdana"/>
              </a:endParaRPr>
            </a:p>
            <a:p>
              <a:pPr indent="-171450" lvl="1" marL="171450" marR="0" rtl="0" algn="l">
                <a:lnSpc>
                  <a:spcPct val="90000"/>
                </a:lnSpc>
                <a:spcBef>
                  <a:spcPts val="240"/>
                </a:spcBef>
                <a:spcAft>
                  <a:spcPts val="0"/>
                </a:spcAft>
                <a:buClr>
                  <a:schemeClr val="dk1"/>
                </a:buClr>
                <a:buSzPts val="1600"/>
                <a:buFont typeface="Verdana"/>
                <a:buChar char="•"/>
              </a:pPr>
              <a:r>
                <a:rPr b="1" i="0" lang="en-US" sz="1600" u="none" cap="none" strike="noStrike">
                  <a:solidFill>
                    <a:schemeClr val="dk1"/>
                  </a:solidFill>
                  <a:latin typeface="Verdana"/>
                  <a:ea typeface="Verdana"/>
                  <a:cs typeface="Verdana"/>
                  <a:sym typeface="Verdana"/>
                </a:rPr>
                <a:t>Sri Lanka</a:t>
              </a:r>
              <a:endParaRPr b="1" i="0" sz="1600" u="none" cap="none" strike="noStrike">
                <a:solidFill>
                  <a:schemeClr val="dk1"/>
                </a:solidFill>
                <a:latin typeface="Verdana"/>
                <a:ea typeface="Verdana"/>
                <a:cs typeface="Verdana"/>
                <a:sym typeface="Verdana"/>
              </a:endParaRPr>
            </a:p>
            <a:p>
              <a:pPr indent="-171450" lvl="1" marL="171450" marR="0" rtl="0" algn="l">
                <a:lnSpc>
                  <a:spcPct val="90000"/>
                </a:lnSpc>
                <a:spcBef>
                  <a:spcPts val="240"/>
                </a:spcBef>
                <a:spcAft>
                  <a:spcPts val="0"/>
                </a:spcAft>
                <a:buClr>
                  <a:schemeClr val="dk1"/>
                </a:buClr>
                <a:buSzPts val="1600"/>
                <a:buFont typeface="Verdana"/>
                <a:buChar char="•"/>
              </a:pPr>
              <a:r>
                <a:rPr b="1" i="0" lang="en-US" sz="1600" u="none" cap="none" strike="noStrike">
                  <a:solidFill>
                    <a:schemeClr val="dk1"/>
                  </a:solidFill>
                  <a:latin typeface="Verdana"/>
                  <a:ea typeface="Verdana"/>
                  <a:cs typeface="Verdana"/>
                  <a:sym typeface="Verdana"/>
                </a:rPr>
                <a:t>Indonesia</a:t>
              </a:r>
              <a:endParaRPr b="1" i="0" sz="1600" u="none" cap="none" strike="noStrike">
                <a:solidFill>
                  <a:schemeClr val="dk1"/>
                </a:solidFill>
                <a:latin typeface="Verdana"/>
                <a:ea typeface="Verdana"/>
                <a:cs typeface="Verdana"/>
                <a:sym typeface="Verdana"/>
              </a:endParaRPr>
            </a:p>
            <a:p>
              <a:pPr indent="-171450" lvl="1" marL="171450" marR="0" rtl="0" algn="l">
                <a:lnSpc>
                  <a:spcPct val="90000"/>
                </a:lnSpc>
                <a:spcBef>
                  <a:spcPts val="240"/>
                </a:spcBef>
                <a:spcAft>
                  <a:spcPts val="0"/>
                </a:spcAft>
                <a:buClr>
                  <a:schemeClr val="dk1"/>
                </a:buClr>
                <a:buSzPts val="1600"/>
                <a:buFont typeface="Verdana"/>
                <a:buChar char="•"/>
              </a:pPr>
              <a:r>
                <a:rPr b="1" i="0" lang="en-US" sz="1600" u="none" cap="none" strike="noStrike">
                  <a:solidFill>
                    <a:schemeClr val="dk1"/>
                  </a:solidFill>
                  <a:latin typeface="Verdana"/>
                  <a:ea typeface="Verdana"/>
                  <a:cs typeface="Verdana"/>
                  <a:sym typeface="Verdana"/>
                </a:rPr>
                <a:t>Philippines</a:t>
              </a:r>
              <a:endParaRPr b="1" i="0" sz="1600" u="none" cap="none" strike="noStrike">
                <a:solidFill>
                  <a:schemeClr val="dk1"/>
                </a:solidFill>
                <a:latin typeface="Verdana"/>
                <a:ea typeface="Verdana"/>
                <a:cs typeface="Verdana"/>
                <a:sym typeface="Verdana"/>
              </a:endParaRPr>
            </a:p>
            <a:p>
              <a:pPr indent="-171450" lvl="1" marL="171450" marR="0" rtl="0" algn="l">
                <a:lnSpc>
                  <a:spcPct val="90000"/>
                </a:lnSpc>
                <a:spcBef>
                  <a:spcPts val="240"/>
                </a:spcBef>
                <a:spcAft>
                  <a:spcPts val="0"/>
                </a:spcAft>
                <a:buClr>
                  <a:schemeClr val="dk1"/>
                </a:buClr>
                <a:buSzPts val="1600"/>
                <a:buFont typeface="Verdana"/>
                <a:buChar char="•"/>
              </a:pPr>
              <a:r>
                <a:rPr b="1" i="0" lang="en-US" sz="1600" u="none" cap="none" strike="noStrike">
                  <a:solidFill>
                    <a:schemeClr val="dk1"/>
                  </a:solidFill>
                  <a:latin typeface="Verdana"/>
                  <a:ea typeface="Verdana"/>
                  <a:cs typeface="Verdana"/>
                  <a:sym typeface="Verdana"/>
                </a:rPr>
                <a:t>Australia</a:t>
              </a:r>
              <a:endParaRPr b="1" i="0" sz="1600" u="none" cap="none" strike="noStrike">
                <a:solidFill>
                  <a:schemeClr val="dk1"/>
                </a:solidFill>
                <a:latin typeface="Verdana"/>
                <a:ea typeface="Verdana"/>
                <a:cs typeface="Verdana"/>
                <a:sym typeface="Verdana"/>
              </a:endParaRPr>
            </a:p>
            <a:p>
              <a:pPr indent="-171450" lvl="1" marL="171450" marR="0" rtl="0" algn="l">
                <a:lnSpc>
                  <a:spcPct val="90000"/>
                </a:lnSpc>
                <a:spcBef>
                  <a:spcPts val="240"/>
                </a:spcBef>
                <a:spcAft>
                  <a:spcPts val="0"/>
                </a:spcAft>
                <a:buClr>
                  <a:schemeClr val="dk1"/>
                </a:buClr>
                <a:buSzPts val="1600"/>
                <a:buFont typeface="Verdana"/>
                <a:buChar char="•"/>
              </a:pPr>
              <a:r>
                <a:rPr b="1" i="0" lang="en-US" sz="1600" u="none" cap="none" strike="noStrike">
                  <a:solidFill>
                    <a:schemeClr val="dk1"/>
                  </a:solidFill>
                  <a:latin typeface="Verdana"/>
                  <a:ea typeface="Verdana"/>
                  <a:cs typeface="Verdana"/>
                  <a:sym typeface="Verdana"/>
                </a:rPr>
                <a:t>Turkey</a:t>
              </a:r>
              <a:endParaRPr b="1" i="0" sz="1600" u="none" cap="none" strike="noStrike">
                <a:solidFill>
                  <a:schemeClr val="dk1"/>
                </a:solidFill>
                <a:latin typeface="Verdana"/>
                <a:ea typeface="Verdana"/>
                <a:cs typeface="Verdana"/>
                <a:sym typeface="Verdana"/>
              </a:endParaRPr>
            </a:p>
            <a:p>
              <a:pPr indent="-171450" lvl="1" marL="171450" marR="0" rtl="0" algn="l">
                <a:lnSpc>
                  <a:spcPct val="90000"/>
                </a:lnSpc>
                <a:spcBef>
                  <a:spcPts val="240"/>
                </a:spcBef>
                <a:spcAft>
                  <a:spcPts val="0"/>
                </a:spcAft>
                <a:buClr>
                  <a:schemeClr val="dk1"/>
                </a:buClr>
                <a:buSzPts val="1600"/>
                <a:buFont typeface="Verdana"/>
                <a:buChar char="•"/>
              </a:pPr>
              <a:r>
                <a:rPr b="1" i="0" lang="en-US" sz="1600" u="none" cap="none" strike="noStrike">
                  <a:solidFill>
                    <a:schemeClr val="dk1"/>
                  </a:solidFill>
                  <a:latin typeface="Verdana"/>
                  <a:ea typeface="Verdana"/>
                  <a:cs typeface="Verdana"/>
                  <a:sym typeface="Verdana"/>
                </a:rPr>
                <a:t>New Zealand</a:t>
              </a:r>
              <a:endParaRPr b="1" i="0" sz="1600" u="none" cap="none" strike="noStrike">
                <a:solidFill>
                  <a:schemeClr val="dk1"/>
                </a:solidFill>
                <a:latin typeface="Verdana"/>
                <a:ea typeface="Verdana"/>
                <a:cs typeface="Verdana"/>
                <a:sym typeface="Verdana"/>
              </a:endParaRPr>
            </a:p>
            <a:p>
              <a:pPr indent="-171450" lvl="1" marL="171450" marR="0" rtl="0" algn="l">
                <a:lnSpc>
                  <a:spcPct val="90000"/>
                </a:lnSpc>
                <a:spcBef>
                  <a:spcPts val="240"/>
                </a:spcBef>
                <a:spcAft>
                  <a:spcPts val="0"/>
                </a:spcAft>
                <a:buClr>
                  <a:schemeClr val="dk1"/>
                </a:buClr>
                <a:buSzPts val="1600"/>
                <a:buFont typeface="Verdana"/>
                <a:buChar char="•"/>
              </a:pPr>
              <a:r>
                <a:rPr b="1" i="0" lang="en-US" sz="1600" u="none" cap="none" strike="noStrike">
                  <a:solidFill>
                    <a:schemeClr val="dk1"/>
                  </a:solidFill>
                  <a:latin typeface="Verdana"/>
                  <a:ea typeface="Verdana"/>
                  <a:cs typeface="Verdana"/>
                  <a:sym typeface="Verdana"/>
                </a:rPr>
                <a:t>Brazil</a:t>
              </a:r>
              <a:endParaRPr b="1" i="0" sz="1600" u="none" cap="none" strike="noStrike">
                <a:solidFill>
                  <a:schemeClr val="dk1"/>
                </a:solidFill>
                <a:latin typeface="Verdana"/>
                <a:ea typeface="Verdana"/>
                <a:cs typeface="Verdana"/>
                <a:sym typeface="Verdana"/>
              </a:endParaRPr>
            </a:p>
            <a:p>
              <a:pPr indent="-171450" lvl="1" marL="171450" marR="0" rtl="0" algn="l">
                <a:lnSpc>
                  <a:spcPct val="90000"/>
                </a:lnSpc>
                <a:spcBef>
                  <a:spcPts val="240"/>
                </a:spcBef>
                <a:spcAft>
                  <a:spcPts val="0"/>
                </a:spcAft>
                <a:buClr>
                  <a:schemeClr val="dk1"/>
                </a:buClr>
                <a:buSzPts val="1600"/>
                <a:buFont typeface="Verdana"/>
                <a:buChar char="•"/>
              </a:pPr>
              <a:r>
                <a:rPr b="1" i="0" lang="en-US" sz="1600" u="none" cap="none" strike="noStrike">
                  <a:solidFill>
                    <a:schemeClr val="dk1"/>
                  </a:solidFill>
                  <a:latin typeface="Verdana"/>
                  <a:ea typeface="Verdana"/>
                  <a:cs typeface="Verdana"/>
                  <a:sym typeface="Verdana"/>
                </a:rPr>
                <a:t>United Arab Emirates</a:t>
              </a:r>
              <a:endParaRPr b="1" i="0" sz="1600" u="none" cap="none" strike="noStrike">
                <a:solidFill>
                  <a:schemeClr val="dk1"/>
                </a:solidFill>
                <a:latin typeface="Verdana"/>
                <a:ea typeface="Verdana"/>
                <a:cs typeface="Verdana"/>
                <a:sym typeface="Verdana"/>
              </a:endParaRPr>
            </a:p>
            <a:p>
              <a:pPr indent="-171450" lvl="1" marL="171450" marR="0" rtl="0" algn="l">
                <a:lnSpc>
                  <a:spcPct val="90000"/>
                </a:lnSpc>
                <a:spcBef>
                  <a:spcPts val="240"/>
                </a:spcBef>
                <a:spcAft>
                  <a:spcPts val="0"/>
                </a:spcAft>
                <a:buClr>
                  <a:schemeClr val="dk1"/>
                </a:buClr>
                <a:buSzPts val="1600"/>
                <a:buFont typeface="Verdana"/>
                <a:buChar char="•"/>
              </a:pPr>
              <a:r>
                <a:rPr b="1" i="0" lang="en-US" sz="1600" u="none" cap="none" strike="noStrike">
                  <a:solidFill>
                    <a:schemeClr val="dk1"/>
                  </a:solidFill>
                  <a:latin typeface="Verdana"/>
                  <a:ea typeface="Verdana"/>
                  <a:cs typeface="Verdana"/>
                  <a:sym typeface="Verdana"/>
                </a:rPr>
                <a:t>South Africa</a:t>
              </a:r>
              <a:endParaRPr b="1" i="0" sz="1600" u="none" cap="none" strike="noStrike">
                <a:solidFill>
                  <a:schemeClr val="dk1"/>
                </a:solidFill>
                <a:latin typeface="Verdana"/>
                <a:ea typeface="Verdana"/>
                <a:cs typeface="Verdana"/>
                <a:sym typeface="Verdana"/>
              </a:endParaRPr>
            </a:p>
            <a:p>
              <a:pPr indent="-171450" lvl="1" marL="171450" marR="0" rtl="0" algn="l">
                <a:lnSpc>
                  <a:spcPct val="90000"/>
                </a:lnSpc>
                <a:spcBef>
                  <a:spcPts val="240"/>
                </a:spcBef>
                <a:spcAft>
                  <a:spcPts val="0"/>
                </a:spcAft>
                <a:buClr>
                  <a:schemeClr val="dk1"/>
                </a:buClr>
                <a:buSzPts val="1600"/>
                <a:buFont typeface="Verdana"/>
                <a:buChar char="•"/>
              </a:pPr>
              <a:r>
                <a:rPr b="1" i="0" lang="en-US" sz="1600" u="none" cap="none" strike="noStrike">
                  <a:solidFill>
                    <a:schemeClr val="dk1"/>
                  </a:solidFill>
                  <a:latin typeface="Verdana"/>
                  <a:ea typeface="Verdana"/>
                  <a:cs typeface="Verdana"/>
                  <a:sym typeface="Verdana"/>
                </a:rPr>
                <a:t>United Kingdom</a:t>
              </a:r>
              <a:endParaRPr b="1" i="0" sz="1600" u="none" cap="none" strike="noStrike">
                <a:solidFill>
                  <a:schemeClr val="dk1"/>
                </a:solidFill>
                <a:latin typeface="Verdana"/>
                <a:ea typeface="Verdana"/>
                <a:cs typeface="Verdana"/>
                <a:sym typeface="Verdana"/>
              </a:endParaRPr>
            </a:p>
          </p:txBody>
        </p:sp>
        <p:sp>
          <p:nvSpPr>
            <p:cNvPr id="131" name="Google Shape;131;p5"/>
            <p:cNvSpPr/>
            <p:nvPr/>
          </p:nvSpPr>
          <p:spPr>
            <a:xfrm>
              <a:off x="819" y="2172"/>
              <a:ext cx="1951355" cy="4444826"/>
            </a:xfrm>
            <a:prstGeom prst="roundRect">
              <a:avLst>
                <a:gd fmla="val 16667" name="adj"/>
              </a:avLst>
            </a:prstGeom>
            <a:noFill/>
            <a:ln cap="flat" cmpd="sng" w="12700">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5"/>
            <p:cNvSpPr txBox="1"/>
            <p:nvPr/>
          </p:nvSpPr>
          <p:spPr>
            <a:xfrm>
              <a:off x="96076" y="97429"/>
              <a:ext cx="1760841" cy="4254312"/>
            </a:xfrm>
            <a:prstGeom prst="rect">
              <a:avLst/>
            </a:prstGeom>
            <a:no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2400"/>
                <a:buFont typeface="Verdana"/>
                <a:buNone/>
              </a:pPr>
              <a:r>
                <a:rPr b="1" i="0" lang="en-US" sz="1800" u="none" cap="none" strike="noStrike">
                  <a:solidFill>
                    <a:schemeClr val="accent2"/>
                  </a:solidFill>
                  <a:latin typeface="Verdana"/>
                  <a:ea typeface="Verdana"/>
                  <a:cs typeface="Verdana"/>
                  <a:sym typeface="Verdana"/>
                </a:rPr>
                <a:t>Countries based on Count of Restaurants</a:t>
              </a:r>
              <a:endParaRPr b="1" i="0" sz="1800" u="none" cap="none" strike="noStrike">
                <a:solidFill>
                  <a:schemeClr val="accent2"/>
                </a:solidFill>
                <a:latin typeface="Verdana"/>
                <a:ea typeface="Verdana"/>
                <a:cs typeface="Verdana"/>
                <a:sym typeface="Verdana"/>
              </a:endParaRPr>
            </a:p>
          </p:txBody>
        </p:sp>
      </p:grpSp>
      <p:sp>
        <p:nvSpPr>
          <p:cNvPr id="133" name="Google Shape;133;p5"/>
          <p:cNvSpPr txBox="1"/>
          <p:nvPr/>
        </p:nvSpPr>
        <p:spPr>
          <a:xfrm>
            <a:off x="212725" y="5295900"/>
            <a:ext cx="7348855" cy="130365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According to this chart, it is clear that INDIA and USA has most number of Restaurants, so we will exclude these as higher number of restaurants will result in more competition</a:t>
            </a:r>
            <a:endParaRPr b="0" i="0" sz="2000" u="none" cap="none" strike="noStrike">
              <a:solidFill>
                <a:srgbClr val="000000"/>
              </a:solidFill>
              <a:latin typeface="Arial"/>
              <a:ea typeface="Arial"/>
              <a:cs typeface="Arial"/>
              <a:sym typeface="Arial"/>
            </a:endParaRPr>
          </a:p>
        </p:txBody>
      </p:sp>
      <p:sp>
        <p:nvSpPr>
          <p:cNvPr id="134" name="Google Shape;134;p5"/>
          <p:cNvSpPr txBox="1"/>
          <p:nvPr/>
        </p:nvSpPr>
        <p:spPr>
          <a:xfrm>
            <a:off x="1535430" y="116840"/>
            <a:ext cx="8030845" cy="781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FF0000"/>
                </a:solidFill>
                <a:latin typeface="Arial"/>
                <a:ea typeface="Arial"/>
                <a:cs typeface="Arial"/>
                <a:sym typeface="Arial"/>
              </a:rPr>
              <a:t>Countries and Count of Restaurants</a:t>
            </a:r>
            <a:endParaRPr b="1" i="0" sz="3200" u="none" cap="none" strike="noStrike">
              <a:solidFill>
                <a:srgbClr val="FF0000"/>
              </a:solidFill>
              <a:latin typeface="Arial"/>
              <a:ea typeface="Arial"/>
              <a:cs typeface="Arial"/>
              <a:sym typeface="Arial"/>
            </a:endParaRPr>
          </a:p>
        </p:txBody>
      </p:sp>
      <p:graphicFrame>
        <p:nvGraphicFramePr>
          <p:cNvPr id="135" name="Google Shape;135;p5"/>
          <p:cNvGraphicFramePr/>
          <p:nvPr/>
        </p:nvGraphicFramePr>
        <p:xfrm>
          <a:off x="487045" y="927100"/>
          <a:ext cx="6979285" cy="4250690"/>
        </p:xfrm>
        <a:graphic>
          <a:graphicData uri="http://schemas.openxmlformats.org/drawingml/2006/chart">
            <c:chart r:id="rId3"/>
          </a:graphicData>
        </a:graphic>
      </p:graphicFrame>
    </p:spTree>
  </p:cSld>
  <p:clrMapOvr>
    <a:masterClrMapping/>
  </p:clrMapOvr>
  <mc:AlternateContent>
    <mc:Choice Requires="p14">
      <p:transition spd="slow" p14:dur="1000">
        <p:pus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6"/>
          <p:cNvSpPr txBox="1"/>
          <p:nvPr>
            <p:ph idx="12" type="sldNum"/>
          </p:nvPr>
        </p:nvSpPr>
        <p:spPr>
          <a:xfrm>
            <a:off x="8737600" y="6245225"/>
            <a:ext cx="2844800" cy="47625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pSp>
        <p:nvGrpSpPr>
          <p:cNvPr id="142" name="Google Shape;142;p6"/>
          <p:cNvGrpSpPr/>
          <p:nvPr/>
        </p:nvGrpSpPr>
        <p:grpSpPr>
          <a:xfrm>
            <a:off x="7465324" y="2417606"/>
            <a:ext cx="4203365" cy="3994888"/>
            <a:chOff x="0" y="1952"/>
            <a:chExt cx="4203365" cy="3994889"/>
          </a:xfrm>
        </p:grpSpPr>
        <p:sp>
          <p:nvSpPr>
            <p:cNvPr id="143" name="Google Shape;143;p6"/>
            <p:cNvSpPr/>
            <p:nvPr/>
          </p:nvSpPr>
          <p:spPr>
            <a:xfrm rot="5400000">
              <a:off x="1278521" y="1071997"/>
              <a:ext cx="3994888" cy="1854799"/>
            </a:xfrm>
            <a:prstGeom prst="round2SameRect">
              <a:avLst>
                <a:gd fmla="val 16667" name="adj1"/>
                <a:gd fmla="val 0" name="adj2"/>
              </a:avLst>
            </a:prstGeom>
            <a:solidFill>
              <a:srgbClr val="E9DDD0">
                <a:alpha val="88627"/>
              </a:srgbClr>
            </a:solidFill>
            <a:ln cap="flat" cmpd="sng" w="9525">
              <a:solidFill>
                <a:schemeClr val="lt1">
                  <a:alpha val="88627"/>
                </a:schemeClr>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6"/>
            <p:cNvSpPr txBox="1"/>
            <p:nvPr/>
          </p:nvSpPr>
          <p:spPr>
            <a:xfrm>
              <a:off x="2348565" y="92497"/>
              <a:ext cx="1764255" cy="3813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36175" lIns="72375" spcFirstLastPara="1" rIns="72375" wrap="square" tIns="36175">
              <a:noAutofit/>
            </a:bodyPr>
            <a:lstStyle/>
            <a:p>
              <a:pPr indent="-171450" lvl="1" marL="171450" marR="0" rtl="0" algn="l">
                <a:lnSpc>
                  <a:spcPct val="90000"/>
                </a:lnSpc>
                <a:spcBef>
                  <a:spcPts val="0"/>
                </a:spcBef>
                <a:spcAft>
                  <a:spcPts val="0"/>
                </a:spcAft>
                <a:buClr>
                  <a:schemeClr val="dk1"/>
                </a:buClr>
                <a:buSzPts val="1900"/>
                <a:buFont typeface="Verdana"/>
                <a:buChar char="•"/>
              </a:pPr>
              <a:r>
                <a:rPr b="1" i="0" lang="en-US" sz="1900" u="none" cap="none" strike="noStrike">
                  <a:solidFill>
                    <a:schemeClr val="dk1"/>
                  </a:solidFill>
                  <a:latin typeface="Verdana"/>
                  <a:ea typeface="Verdana"/>
                  <a:cs typeface="Verdana"/>
                  <a:sym typeface="Verdana"/>
                </a:rPr>
                <a:t>Turkey</a:t>
              </a:r>
              <a:endParaRPr b="0" i="0" sz="1400" u="none" cap="none" strike="noStrike">
                <a:solidFill>
                  <a:srgbClr val="000000"/>
                </a:solidFill>
                <a:latin typeface="Arial"/>
                <a:ea typeface="Arial"/>
                <a:cs typeface="Arial"/>
                <a:sym typeface="Arial"/>
              </a:endParaRPr>
            </a:p>
            <a:p>
              <a:pPr indent="-50800" lvl="1" marL="171450" marR="0" rtl="0" algn="l">
                <a:lnSpc>
                  <a:spcPct val="90000"/>
                </a:lnSpc>
                <a:spcBef>
                  <a:spcPts val="285"/>
                </a:spcBef>
                <a:spcAft>
                  <a:spcPts val="0"/>
                </a:spcAft>
                <a:buClr>
                  <a:schemeClr val="dk1"/>
                </a:buClr>
                <a:buSzPts val="1900"/>
                <a:buFont typeface="Verdana"/>
                <a:buNone/>
              </a:pPr>
              <a:r>
                <a:t/>
              </a:r>
              <a:endParaRPr b="1" i="0" sz="1900" u="none" cap="none" strike="noStrike">
                <a:solidFill>
                  <a:schemeClr val="dk1"/>
                </a:solidFill>
                <a:latin typeface="Verdana"/>
                <a:ea typeface="Verdana"/>
                <a:cs typeface="Verdana"/>
                <a:sym typeface="Verdana"/>
              </a:endParaRPr>
            </a:p>
            <a:p>
              <a:pPr indent="-171450" lvl="1" marL="171450" marR="0" rtl="0" algn="l">
                <a:lnSpc>
                  <a:spcPct val="90000"/>
                </a:lnSpc>
                <a:spcBef>
                  <a:spcPts val="285"/>
                </a:spcBef>
                <a:spcAft>
                  <a:spcPts val="0"/>
                </a:spcAft>
                <a:buClr>
                  <a:schemeClr val="dk1"/>
                </a:buClr>
                <a:buSzPts val="1900"/>
                <a:buFont typeface="Verdana"/>
                <a:buChar char="•"/>
              </a:pPr>
              <a:r>
                <a:rPr b="1" i="0" lang="en-US" sz="1900" u="none" cap="none" strike="noStrike">
                  <a:solidFill>
                    <a:schemeClr val="dk1"/>
                  </a:solidFill>
                  <a:latin typeface="Verdana"/>
                  <a:ea typeface="Verdana"/>
                  <a:cs typeface="Verdana"/>
                  <a:sym typeface="Verdana"/>
                </a:rPr>
                <a:t>Sri Lanka</a:t>
              </a:r>
              <a:endParaRPr b="0" i="0" sz="1400" u="none" cap="none" strike="noStrike">
                <a:solidFill>
                  <a:srgbClr val="000000"/>
                </a:solidFill>
                <a:latin typeface="Arial"/>
                <a:ea typeface="Arial"/>
                <a:cs typeface="Arial"/>
                <a:sym typeface="Arial"/>
              </a:endParaRPr>
            </a:p>
            <a:p>
              <a:pPr indent="-50800" lvl="1" marL="171450" marR="0" rtl="0" algn="l">
                <a:lnSpc>
                  <a:spcPct val="90000"/>
                </a:lnSpc>
                <a:spcBef>
                  <a:spcPts val="285"/>
                </a:spcBef>
                <a:spcAft>
                  <a:spcPts val="0"/>
                </a:spcAft>
                <a:buClr>
                  <a:schemeClr val="dk1"/>
                </a:buClr>
                <a:buSzPts val="1900"/>
                <a:buFont typeface="Verdana"/>
                <a:buNone/>
              </a:pPr>
              <a:r>
                <a:t/>
              </a:r>
              <a:endParaRPr b="1" i="0" sz="1900" u="none" cap="none" strike="noStrike">
                <a:solidFill>
                  <a:schemeClr val="dk1"/>
                </a:solidFill>
                <a:latin typeface="Verdana"/>
                <a:ea typeface="Verdana"/>
                <a:cs typeface="Verdana"/>
                <a:sym typeface="Verdana"/>
              </a:endParaRPr>
            </a:p>
            <a:p>
              <a:pPr indent="-171450" lvl="1" marL="171450" marR="0" rtl="0" algn="l">
                <a:lnSpc>
                  <a:spcPct val="90000"/>
                </a:lnSpc>
                <a:spcBef>
                  <a:spcPts val="285"/>
                </a:spcBef>
                <a:spcAft>
                  <a:spcPts val="0"/>
                </a:spcAft>
                <a:buClr>
                  <a:schemeClr val="dk1"/>
                </a:buClr>
                <a:buSzPts val="1900"/>
                <a:buFont typeface="Verdana"/>
                <a:buChar char="•"/>
              </a:pPr>
              <a:r>
                <a:rPr b="1" i="0" lang="en-US" sz="1900" u="none" cap="none" strike="noStrike">
                  <a:solidFill>
                    <a:schemeClr val="dk1"/>
                  </a:solidFill>
                  <a:latin typeface="Verdana"/>
                  <a:ea typeface="Verdana"/>
                  <a:cs typeface="Verdana"/>
                  <a:sym typeface="Verdana"/>
                </a:rPr>
                <a:t>Indonesia</a:t>
              </a:r>
              <a:endParaRPr b="0" i="0" sz="1400" u="none" cap="none" strike="noStrike">
                <a:solidFill>
                  <a:srgbClr val="000000"/>
                </a:solidFill>
                <a:latin typeface="Arial"/>
                <a:ea typeface="Arial"/>
                <a:cs typeface="Arial"/>
                <a:sym typeface="Arial"/>
              </a:endParaRPr>
            </a:p>
            <a:p>
              <a:pPr indent="-50800" lvl="1" marL="171450" marR="0" rtl="0" algn="l">
                <a:lnSpc>
                  <a:spcPct val="90000"/>
                </a:lnSpc>
                <a:spcBef>
                  <a:spcPts val="285"/>
                </a:spcBef>
                <a:spcAft>
                  <a:spcPts val="0"/>
                </a:spcAft>
                <a:buClr>
                  <a:schemeClr val="dk1"/>
                </a:buClr>
                <a:buSzPts val="1900"/>
                <a:buFont typeface="Verdana"/>
                <a:buNone/>
              </a:pPr>
              <a:r>
                <a:t/>
              </a:r>
              <a:endParaRPr b="1" i="0" sz="1900" u="none" cap="none" strike="noStrike">
                <a:solidFill>
                  <a:schemeClr val="dk1"/>
                </a:solidFill>
                <a:latin typeface="Verdana"/>
                <a:ea typeface="Verdana"/>
                <a:cs typeface="Verdana"/>
                <a:sym typeface="Verdana"/>
              </a:endParaRPr>
            </a:p>
            <a:p>
              <a:pPr indent="-171450" lvl="1" marL="171450" marR="0" rtl="0" algn="l">
                <a:lnSpc>
                  <a:spcPct val="90000"/>
                </a:lnSpc>
                <a:spcBef>
                  <a:spcPts val="285"/>
                </a:spcBef>
                <a:spcAft>
                  <a:spcPts val="0"/>
                </a:spcAft>
                <a:buClr>
                  <a:schemeClr val="dk1"/>
                </a:buClr>
                <a:buSzPts val="1900"/>
                <a:buFont typeface="Verdana"/>
                <a:buChar char="•"/>
              </a:pPr>
              <a:r>
                <a:rPr b="1" i="0" lang="en-US" sz="1900" u="none" cap="none" strike="noStrike">
                  <a:solidFill>
                    <a:schemeClr val="dk1"/>
                  </a:solidFill>
                  <a:latin typeface="Verdana"/>
                  <a:ea typeface="Verdana"/>
                  <a:cs typeface="Verdana"/>
                  <a:sym typeface="Verdana"/>
                </a:rPr>
                <a:t>South Africa</a:t>
              </a:r>
              <a:endParaRPr b="0" i="0" sz="1400" u="none" cap="none" strike="noStrike">
                <a:solidFill>
                  <a:srgbClr val="000000"/>
                </a:solidFill>
                <a:latin typeface="Arial"/>
                <a:ea typeface="Arial"/>
                <a:cs typeface="Arial"/>
                <a:sym typeface="Arial"/>
              </a:endParaRPr>
            </a:p>
            <a:p>
              <a:pPr indent="-50800" lvl="1" marL="171450" marR="0" rtl="0" algn="l">
                <a:lnSpc>
                  <a:spcPct val="90000"/>
                </a:lnSpc>
                <a:spcBef>
                  <a:spcPts val="285"/>
                </a:spcBef>
                <a:spcAft>
                  <a:spcPts val="0"/>
                </a:spcAft>
                <a:buClr>
                  <a:schemeClr val="dk1"/>
                </a:buClr>
                <a:buSzPts val="1900"/>
                <a:buFont typeface="Verdana"/>
                <a:buNone/>
              </a:pPr>
              <a:r>
                <a:t/>
              </a:r>
              <a:endParaRPr b="1" i="0" sz="1900" u="none" cap="none" strike="noStrike">
                <a:solidFill>
                  <a:schemeClr val="dk1"/>
                </a:solidFill>
                <a:latin typeface="Verdana"/>
                <a:ea typeface="Verdana"/>
                <a:cs typeface="Verdana"/>
                <a:sym typeface="Verdana"/>
              </a:endParaRPr>
            </a:p>
            <a:p>
              <a:pPr indent="-171450" lvl="1" marL="171450" marR="0" rtl="0" algn="l">
                <a:lnSpc>
                  <a:spcPct val="90000"/>
                </a:lnSpc>
                <a:spcBef>
                  <a:spcPts val="285"/>
                </a:spcBef>
                <a:spcAft>
                  <a:spcPts val="0"/>
                </a:spcAft>
                <a:buClr>
                  <a:schemeClr val="dk1"/>
                </a:buClr>
                <a:buSzPts val="1900"/>
                <a:buFont typeface="Verdana"/>
                <a:buChar char="•"/>
              </a:pPr>
              <a:r>
                <a:rPr b="1" i="0" lang="en-US" sz="1900" u="none" cap="none" strike="noStrike">
                  <a:solidFill>
                    <a:schemeClr val="dk1"/>
                  </a:solidFill>
                  <a:latin typeface="Verdana"/>
                  <a:ea typeface="Verdana"/>
                  <a:cs typeface="Verdana"/>
                  <a:sym typeface="Verdana"/>
                </a:rPr>
                <a:t>Australia</a:t>
              </a:r>
              <a:endParaRPr b="0" i="0" sz="1400" u="none" cap="none" strike="noStrike">
                <a:solidFill>
                  <a:srgbClr val="000000"/>
                </a:solidFill>
                <a:latin typeface="Arial"/>
                <a:ea typeface="Arial"/>
                <a:cs typeface="Arial"/>
                <a:sym typeface="Arial"/>
              </a:endParaRPr>
            </a:p>
            <a:p>
              <a:pPr indent="-50800" lvl="1" marL="171450" marR="0" rtl="0" algn="l">
                <a:lnSpc>
                  <a:spcPct val="90000"/>
                </a:lnSpc>
                <a:spcBef>
                  <a:spcPts val="285"/>
                </a:spcBef>
                <a:spcAft>
                  <a:spcPts val="0"/>
                </a:spcAft>
                <a:buClr>
                  <a:schemeClr val="dk1"/>
                </a:buClr>
                <a:buSzPts val="1900"/>
                <a:buFont typeface="Verdana"/>
                <a:buNone/>
              </a:pPr>
              <a:r>
                <a:t/>
              </a:r>
              <a:endParaRPr b="1" i="0" sz="1900" u="none" cap="none" strike="noStrike">
                <a:solidFill>
                  <a:schemeClr val="dk1"/>
                </a:solidFill>
                <a:latin typeface="Verdana"/>
                <a:ea typeface="Verdana"/>
                <a:cs typeface="Verdana"/>
                <a:sym typeface="Verdana"/>
              </a:endParaRPr>
            </a:p>
            <a:p>
              <a:pPr indent="-171450" lvl="1" marL="171450" marR="0" rtl="0" algn="l">
                <a:lnSpc>
                  <a:spcPct val="90000"/>
                </a:lnSpc>
                <a:spcBef>
                  <a:spcPts val="285"/>
                </a:spcBef>
                <a:spcAft>
                  <a:spcPts val="0"/>
                </a:spcAft>
                <a:buClr>
                  <a:schemeClr val="dk1"/>
                </a:buClr>
                <a:buSzPts val="1900"/>
                <a:buFont typeface="Verdana"/>
                <a:buChar char="•"/>
              </a:pPr>
              <a:r>
                <a:rPr b="1" i="0" lang="en-US" sz="1900" u="none" cap="none" strike="noStrike">
                  <a:solidFill>
                    <a:schemeClr val="dk1"/>
                  </a:solidFill>
                  <a:latin typeface="Verdana"/>
                  <a:ea typeface="Verdana"/>
                  <a:cs typeface="Verdana"/>
                  <a:sym typeface="Verdana"/>
                </a:rPr>
                <a:t>Brazil</a:t>
              </a:r>
              <a:endParaRPr b="0" i="0" sz="1400" u="none" cap="none" strike="noStrike">
                <a:solidFill>
                  <a:srgbClr val="000000"/>
                </a:solidFill>
                <a:latin typeface="Arial"/>
                <a:ea typeface="Arial"/>
                <a:cs typeface="Arial"/>
                <a:sym typeface="Arial"/>
              </a:endParaRPr>
            </a:p>
          </p:txBody>
        </p:sp>
        <p:sp>
          <p:nvSpPr>
            <p:cNvPr id="145" name="Google Shape;145;p6"/>
            <p:cNvSpPr/>
            <p:nvPr/>
          </p:nvSpPr>
          <p:spPr>
            <a:xfrm>
              <a:off x="0" y="1952"/>
              <a:ext cx="2348419" cy="3994888"/>
            </a:xfrm>
            <a:prstGeom prst="roundRect">
              <a:avLst>
                <a:gd fmla="val 16667" name="adj"/>
              </a:avLst>
            </a:prstGeom>
            <a:gradFill>
              <a:gsLst>
                <a:gs pos="0">
                  <a:srgbClr val="9A6D28"/>
                </a:gs>
                <a:gs pos="60000">
                  <a:srgbClr val="D5993C"/>
                </a:gs>
                <a:gs pos="100000">
                  <a:srgbClr val="FFB246"/>
                </a:gs>
              </a:gsLst>
              <a:lin ang="16200000" scaled="0"/>
            </a:gradFill>
            <a:ln cap="flat" cmpd="sng" w="9525">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6"/>
            <p:cNvSpPr txBox="1"/>
            <p:nvPr/>
          </p:nvSpPr>
          <p:spPr>
            <a:xfrm>
              <a:off x="114640" y="116592"/>
              <a:ext cx="2119139" cy="3765608"/>
            </a:xfrm>
            <a:prstGeom prst="rect">
              <a:avLst/>
            </a:prstGeom>
            <a:solidFill>
              <a:srgbClr val="FFFFFF"/>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2400"/>
                <a:buFont typeface="Verdana"/>
                <a:buNone/>
              </a:pPr>
              <a:r>
                <a:rPr b="1" i="0" lang="en-US" sz="1800" u="none" cap="none" strike="noStrike">
                  <a:solidFill>
                    <a:schemeClr val="dk1"/>
                  </a:solidFill>
                  <a:latin typeface="Verdana"/>
                  <a:ea typeface="Verdana"/>
                  <a:cs typeface="Verdana"/>
                  <a:sym typeface="Verdana"/>
                </a:rPr>
                <a:t>Remaining countries having less expenditure .</a:t>
              </a:r>
              <a:endParaRPr b="0" i="0" sz="1800" u="none" cap="none" strike="noStrike">
                <a:solidFill>
                  <a:srgbClr val="000000"/>
                </a:solidFill>
                <a:latin typeface="Arial"/>
                <a:ea typeface="Arial"/>
                <a:cs typeface="Arial"/>
                <a:sym typeface="Arial"/>
              </a:endParaRPr>
            </a:p>
          </p:txBody>
        </p:sp>
      </p:grpSp>
      <p:sp>
        <p:nvSpPr>
          <p:cNvPr id="147" name="Google Shape;147;p6"/>
          <p:cNvSpPr txBox="1"/>
          <p:nvPr/>
        </p:nvSpPr>
        <p:spPr>
          <a:xfrm>
            <a:off x="194945" y="5312410"/>
            <a:ext cx="7148195" cy="1213485"/>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According to above chart, we can see that from Canada to Singapore ,the Expenditure is quite high. So, keeping in mind the expenditure,countries were filtered.</a:t>
            </a:r>
            <a:endParaRPr b="0" i="0" sz="2000" u="none" cap="none" strike="noStrike">
              <a:solidFill>
                <a:srgbClr val="000000"/>
              </a:solidFill>
              <a:latin typeface="Arial"/>
              <a:ea typeface="Arial"/>
              <a:cs typeface="Arial"/>
              <a:sym typeface="Arial"/>
            </a:endParaRPr>
          </a:p>
        </p:txBody>
      </p:sp>
      <p:sp>
        <p:nvSpPr>
          <p:cNvPr id="148" name="Google Shape;148;p6"/>
          <p:cNvSpPr txBox="1"/>
          <p:nvPr/>
        </p:nvSpPr>
        <p:spPr>
          <a:xfrm>
            <a:off x="1535430" y="116840"/>
            <a:ext cx="8030845" cy="781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FF0000"/>
                </a:solidFill>
                <a:latin typeface="Arial"/>
                <a:ea typeface="Arial"/>
                <a:cs typeface="Arial"/>
                <a:sym typeface="Arial"/>
              </a:rPr>
              <a:t>Expenditures In Different Countries</a:t>
            </a:r>
            <a:endParaRPr b="1" i="0" sz="3200" u="none" cap="none" strike="noStrike">
              <a:solidFill>
                <a:srgbClr val="FF0000"/>
              </a:solidFill>
              <a:latin typeface="Arial"/>
              <a:ea typeface="Arial"/>
              <a:cs typeface="Arial"/>
              <a:sym typeface="Arial"/>
            </a:endParaRPr>
          </a:p>
        </p:txBody>
      </p:sp>
      <p:pic>
        <p:nvPicPr>
          <p:cNvPr id="149" name="Google Shape;149;p6"/>
          <p:cNvPicPr preferRelativeResize="0"/>
          <p:nvPr>
            <p:ph idx="1" type="body"/>
          </p:nvPr>
        </p:nvPicPr>
        <p:blipFill rotWithShape="1">
          <a:blip r:embed="rId3">
            <a:alphaModFix amt="35000"/>
          </a:blip>
          <a:srcRect b="0" l="0" r="0" t="0"/>
          <a:stretch/>
        </p:blipFill>
        <p:spPr>
          <a:xfrm>
            <a:off x="452755" y="1115060"/>
            <a:ext cx="6165850" cy="4197350"/>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3" name="Shape 153"/>
        <p:cNvGrpSpPr/>
        <p:nvPr/>
      </p:nvGrpSpPr>
      <p:grpSpPr>
        <a:xfrm>
          <a:off x="0" y="0"/>
          <a:ext cx="0" cy="0"/>
          <a:chOff x="0" y="0"/>
          <a:chExt cx="0" cy="0"/>
        </a:xfrm>
      </p:grpSpPr>
      <p:sp>
        <p:nvSpPr>
          <p:cNvPr id="154" name="Google Shape;154;p7"/>
          <p:cNvSpPr txBox="1"/>
          <p:nvPr/>
        </p:nvSpPr>
        <p:spPr>
          <a:xfrm>
            <a:off x="1570325" y="305425"/>
            <a:ext cx="9213600" cy="2339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              </a:t>
            </a:r>
            <a:r>
              <a:rPr b="1" i="0" lang="en-US" sz="2600" u="none" cap="none" strike="noStrike">
                <a:solidFill>
                  <a:schemeClr val="dk1"/>
                </a:solidFill>
                <a:latin typeface="Arial"/>
                <a:ea typeface="Arial"/>
                <a:cs typeface="Arial"/>
                <a:sym typeface="Arial"/>
              </a:rPr>
              <a:t> </a:t>
            </a:r>
            <a:r>
              <a:rPr b="1" i="0" lang="en-US" sz="2600" u="none" cap="none" strike="noStrike">
                <a:solidFill>
                  <a:srgbClr val="FF0000"/>
                </a:solidFill>
                <a:latin typeface="Arial"/>
                <a:ea typeface="Arial"/>
                <a:cs typeface="Arial"/>
                <a:sym typeface="Arial"/>
              </a:rPr>
              <a:t>COUNTRY AND RATINGS</a:t>
            </a:r>
            <a:endParaRPr b="1" i="0" sz="26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According to below chart, we can conclude: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Verdana"/>
              <a:buNone/>
            </a:pPr>
            <a:r>
              <a:t/>
            </a:r>
            <a:endParaRPr b="0" i="0" sz="24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South Africa, Brazil and Turkey have the most ratings in </a:t>
            </a:r>
            <a:r>
              <a:rPr b="0" i="1" lang="en-US" sz="2400" u="none" cap="none" strike="noStrike">
                <a:solidFill>
                  <a:schemeClr val="dk1"/>
                </a:solidFill>
                <a:latin typeface="Arial"/>
                <a:ea typeface="Arial"/>
                <a:cs typeface="Arial"/>
                <a:sym typeface="Arial"/>
              </a:rPr>
              <a:t>Excellent</a:t>
            </a:r>
            <a:r>
              <a:rPr b="0" i="0" lang="en-US" sz="2400" u="none" cap="none" strike="noStrike">
                <a:solidFill>
                  <a:schemeClr val="dk1"/>
                </a:solidFill>
                <a:latin typeface="Arial"/>
                <a:ea typeface="Arial"/>
                <a:cs typeface="Arial"/>
                <a:sym typeface="Arial"/>
              </a:rPr>
              <a:t> and </a:t>
            </a:r>
            <a:r>
              <a:rPr b="0" i="1" lang="en-US" sz="2400" u="none" cap="none" strike="noStrike">
                <a:solidFill>
                  <a:schemeClr val="dk1"/>
                </a:solidFill>
                <a:latin typeface="Arial"/>
                <a:ea typeface="Arial"/>
                <a:cs typeface="Arial"/>
                <a:sym typeface="Arial"/>
              </a:rPr>
              <a:t>Very Good</a:t>
            </a:r>
            <a:r>
              <a:rPr b="0" i="0" lang="en-US" sz="2400" u="none" cap="none" strike="noStrike">
                <a:solidFill>
                  <a:schemeClr val="dk1"/>
                </a:solidFill>
                <a:latin typeface="Arial"/>
                <a:ea typeface="Arial"/>
                <a:cs typeface="Arial"/>
                <a:sym typeface="Arial"/>
              </a:rPr>
              <a:t> Category. This means that people prefer eating in these countries and give better ratings to food</a:t>
            </a:r>
            <a:endParaRPr b="0" i="0" sz="1400" u="none" cap="none" strike="noStrike">
              <a:solidFill>
                <a:srgbClr val="000000"/>
              </a:solidFill>
              <a:latin typeface="Arial"/>
              <a:ea typeface="Arial"/>
              <a:cs typeface="Arial"/>
              <a:sym typeface="Arial"/>
            </a:endParaRPr>
          </a:p>
        </p:txBody>
      </p:sp>
      <p:pic>
        <p:nvPicPr>
          <p:cNvPr id="155" name="Google Shape;155;p7"/>
          <p:cNvPicPr preferRelativeResize="0"/>
          <p:nvPr/>
        </p:nvPicPr>
        <p:blipFill rotWithShape="1">
          <a:blip r:embed="rId3">
            <a:alphaModFix/>
          </a:blip>
          <a:srcRect b="0" l="0" r="0" t="0"/>
          <a:stretch/>
        </p:blipFill>
        <p:spPr>
          <a:xfrm>
            <a:off x="2632950" y="3166836"/>
            <a:ext cx="5911076" cy="3538764"/>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0" name="Shape 160"/>
        <p:cNvGrpSpPr/>
        <p:nvPr/>
      </p:nvGrpSpPr>
      <p:grpSpPr>
        <a:xfrm>
          <a:off x="0" y="0"/>
          <a:ext cx="0" cy="0"/>
          <a:chOff x="0" y="0"/>
          <a:chExt cx="0" cy="0"/>
        </a:xfrm>
      </p:grpSpPr>
      <p:sp>
        <p:nvSpPr>
          <p:cNvPr id="161" name="Google Shape;161;p8"/>
          <p:cNvSpPr txBox="1"/>
          <p:nvPr>
            <p:ph idx="12" type="sldNum"/>
          </p:nvPr>
        </p:nvSpPr>
        <p:spPr>
          <a:xfrm>
            <a:off x="8737600" y="6245225"/>
            <a:ext cx="2844800" cy="47625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62" name="Google Shape;162;p8"/>
          <p:cNvSpPr/>
          <p:nvPr/>
        </p:nvSpPr>
        <p:spPr>
          <a:xfrm>
            <a:off x="1282890" y="3571875"/>
            <a:ext cx="2825087" cy="1620038"/>
          </a:xfrm>
          <a:prstGeom prst="roundRect">
            <a:avLst>
              <a:gd fmla="val 16667" name="adj"/>
            </a:avLst>
          </a:prstGeom>
          <a:solidFill>
            <a:srgbClr val="F2F2F2"/>
          </a:solidFill>
          <a:ln cap="flat" cmpd="sng" w="42500">
            <a:solidFill>
              <a:schemeClr val="dk1"/>
            </a:solidFill>
            <a:prstDash val="solid"/>
            <a:round/>
            <a:headEnd len="sm" w="sm" type="none"/>
            <a:tailEnd len="sm" w="sm" type="none"/>
          </a:ln>
          <a:effectLst>
            <a:outerShdw blurRad="107950" algn="ctr" dir="5400000" dist="12700">
              <a:srgbClr val="000000"/>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Verdana"/>
                <a:ea typeface="Verdana"/>
                <a:cs typeface="Verdana"/>
                <a:sym typeface="Verdana"/>
              </a:rPr>
              <a:t>SOUTH AFRICA</a:t>
            </a:r>
            <a:endParaRPr b="0" i="0" sz="1400" u="none" cap="none" strike="noStrike">
              <a:solidFill>
                <a:srgbClr val="000000"/>
              </a:solidFill>
              <a:latin typeface="Arial"/>
              <a:ea typeface="Arial"/>
              <a:cs typeface="Arial"/>
              <a:sym typeface="Arial"/>
            </a:endParaRPr>
          </a:p>
        </p:txBody>
      </p:sp>
      <p:sp>
        <p:nvSpPr>
          <p:cNvPr id="163" name="Google Shape;163;p8"/>
          <p:cNvSpPr/>
          <p:nvPr/>
        </p:nvSpPr>
        <p:spPr>
          <a:xfrm>
            <a:off x="4683458" y="3571875"/>
            <a:ext cx="2825087" cy="1620038"/>
          </a:xfrm>
          <a:prstGeom prst="roundRect">
            <a:avLst>
              <a:gd fmla="val 16667" name="adj"/>
            </a:avLst>
          </a:prstGeom>
          <a:solidFill>
            <a:srgbClr val="F2F2F2"/>
          </a:solidFill>
          <a:ln cap="flat" cmpd="sng" w="42500">
            <a:solidFill>
              <a:schemeClr val="dk1"/>
            </a:solidFill>
            <a:prstDash val="solid"/>
            <a:round/>
            <a:headEnd len="sm" w="sm" type="none"/>
            <a:tailEnd len="sm" w="sm" type="none"/>
          </a:ln>
          <a:effectLst>
            <a:outerShdw blurRad="107950" algn="ctr" dir="5400000" dist="12700">
              <a:srgbClr val="000000"/>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Verdana"/>
                <a:ea typeface="Verdana"/>
                <a:cs typeface="Verdana"/>
                <a:sym typeface="Verdana"/>
              </a:rPr>
              <a:t>BRAZIL</a:t>
            </a:r>
            <a:endParaRPr b="0" i="0" sz="1400" u="none" cap="none" strike="noStrike">
              <a:solidFill>
                <a:srgbClr val="000000"/>
              </a:solidFill>
              <a:latin typeface="Arial"/>
              <a:ea typeface="Arial"/>
              <a:cs typeface="Arial"/>
              <a:sym typeface="Arial"/>
            </a:endParaRPr>
          </a:p>
        </p:txBody>
      </p:sp>
      <p:sp>
        <p:nvSpPr>
          <p:cNvPr id="164" name="Google Shape;164;p8"/>
          <p:cNvSpPr/>
          <p:nvPr/>
        </p:nvSpPr>
        <p:spPr>
          <a:xfrm>
            <a:off x="8084025" y="3621155"/>
            <a:ext cx="2825087" cy="1620038"/>
          </a:xfrm>
          <a:prstGeom prst="roundRect">
            <a:avLst>
              <a:gd fmla="val 16667" name="adj"/>
            </a:avLst>
          </a:prstGeom>
          <a:solidFill>
            <a:srgbClr val="F2F2F2"/>
          </a:solidFill>
          <a:ln cap="flat" cmpd="sng" w="42500">
            <a:solidFill>
              <a:schemeClr val="dk1"/>
            </a:solidFill>
            <a:prstDash val="solid"/>
            <a:round/>
            <a:headEnd len="sm" w="sm" type="none"/>
            <a:tailEnd len="sm" w="sm" type="none"/>
          </a:ln>
          <a:effectLst>
            <a:outerShdw blurRad="107950" algn="ctr" dir="5400000" dist="12700">
              <a:srgbClr val="000000"/>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Verdana"/>
                <a:ea typeface="Verdana"/>
                <a:cs typeface="Verdana"/>
                <a:sym typeface="Verdana"/>
              </a:rPr>
              <a:t>TURKEY</a:t>
            </a:r>
            <a:endParaRPr b="0" i="0" sz="1400" u="none" cap="none" strike="noStrike">
              <a:solidFill>
                <a:srgbClr val="000000"/>
              </a:solidFill>
              <a:latin typeface="Arial"/>
              <a:ea typeface="Arial"/>
              <a:cs typeface="Arial"/>
              <a:sym typeface="Arial"/>
            </a:endParaRPr>
          </a:p>
        </p:txBody>
      </p:sp>
      <p:sp>
        <p:nvSpPr>
          <p:cNvPr id="165" name="Google Shape;165;p8"/>
          <p:cNvSpPr txBox="1"/>
          <p:nvPr/>
        </p:nvSpPr>
        <p:spPr>
          <a:xfrm>
            <a:off x="504968" y="655093"/>
            <a:ext cx="11259300" cy="17085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900"/>
              <a:buFont typeface="Arial"/>
              <a:buNone/>
            </a:pPr>
            <a:r>
              <a:rPr b="0" i="0" lang="en-US" sz="2900" u="none" cap="none" strike="noStrike">
                <a:solidFill>
                  <a:schemeClr val="dk1"/>
                </a:solidFill>
                <a:latin typeface="Verdana"/>
                <a:ea typeface="Verdana"/>
                <a:cs typeface="Verdana"/>
                <a:sym typeface="Verdana"/>
              </a:rPr>
              <a:t>According to our analysis on Number Of Restaurants ,Expenditure and Rating Distribution across countries, we would be interested in below countries for further analysis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animEffect filter="fade" transition="in">
                                      <p:cBhvr>
                                        <p:cTn dur="1000"/>
                                        <p:tgtEl>
                                          <p:spTgt spid="16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5">
                                            <p:txEl>
                                              <p:pRg end="1" st="1"/>
                                            </p:txEl>
                                          </p:spTgt>
                                        </p:tgtEl>
                                        <p:attrNameLst>
                                          <p:attrName>style.visibility</p:attrName>
                                        </p:attrNameLst>
                                      </p:cBhvr>
                                      <p:to>
                                        <p:strVal val="visible"/>
                                      </p:to>
                                    </p:set>
                                    <p:animEffect filter="fade" transition="in">
                                      <p:cBhvr>
                                        <p:cTn dur="1000"/>
                                        <p:tgtEl>
                                          <p:spTgt spid="165">
                                            <p:txEl>
                                              <p:pRg end="1" st="1"/>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822"/>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822"/>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822"/>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9" name="Shape 169"/>
        <p:cNvGrpSpPr/>
        <p:nvPr/>
      </p:nvGrpSpPr>
      <p:grpSpPr>
        <a:xfrm>
          <a:off x="0" y="0"/>
          <a:ext cx="0" cy="0"/>
          <a:chOff x="0" y="0"/>
          <a:chExt cx="0" cy="0"/>
        </a:xfrm>
      </p:grpSpPr>
      <p:sp>
        <p:nvSpPr>
          <p:cNvPr id="170" name="Google Shape;170;p9"/>
          <p:cNvSpPr txBox="1"/>
          <p:nvPr>
            <p:ph type="title"/>
          </p:nvPr>
        </p:nvSpPr>
        <p:spPr>
          <a:xfrm>
            <a:off x="0" y="795925"/>
            <a:ext cx="7031700" cy="11649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FF8C3C"/>
              </a:buClr>
              <a:buSzPts val="6600"/>
              <a:buFont typeface="Verdana"/>
              <a:buNone/>
            </a:pPr>
            <a:r>
              <a:rPr lang="en-US" sz="4000">
                <a:solidFill>
                  <a:srgbClr val="FF0000"/>
                </a:solidFill>
              </a:rPr>
              <a:t>CITIES ANALYSIS</a:t>
            </a:r>
            <a:endParaRPr sz="4000">
              <a:solidFill>
                <a:srgbClr val="FF0000"/>
              </a:solidFill>
            </a:endParaRPr>
          </a:p>
        </p:txBody>
      </p:sp>
      <p:sp>
        <p:nvSpPr>
          <p:cNvPr id="171" name="Google Shape;171;p9"/>
          <p:cNvSpPr txBox="1"/>
          <p:nvPr>
            <p:ph idx="4294967295" type="body"/>
          </p:nvPr>
        </p:nvSpPr>
        <p:spPr>
          <a:xfrm>
            <a:off x="184625" y="2456762"/>
            <a:ext cx="7477560" cy="4049546"/>
          </a:xfrm>
          <a:prstGeom prst="rect">
            <a:avLst/>
          </a:prstGeom>
          <a:noFill/>
          <a:ln>
            <a:noFill/>
          </a:ln>
        </p:spPr>
        <p:txBody>
          <a:bodyPr anchorCtr="0" anchor="t" bIns="45700" lIns="182875" spcFirstLastPara="1" rIns="91425" wrap="square" tIns="91425">
            <a:noAutofit/>
          </a:bodyPr>
          <a:lstStyle/>
          <a:p>
            <a:pPr indent="-285750" lvl="0" marL="285750" marR="0" rtl="0" algn="l">
              <a:lnSpc>
                <a:spcPct val="150000"/>
              </a:lnSpc>
              <a:spcBef>
                <a:spcPts val="0"/>
              </a:spcBef>
              <a:spcAft>
                <a:spcPts val="0"/>
              </a:spcAft>
              <a:buClr>
                <a:schemeClr val="accent6"/>
              </a:buClr>
              <a:buSzPts val="2400"/>
              <a:buFont typeface="Arial"/>
              <a:buChar char="•"/>
            </a:pPr>
            <a:r>
              <a:rPr b="0" i="0" lang="en-US" sz="2400" u="none" cap="none" strike="noStrike">
                <a:solidFill>
                  <a:schemeClr val="dk1"/>
                </a:solidFill>
                <a:latin typeface="Arial"/>
                <a:ea typeface="Arial"/>
                <a:cs typeface="Arial"/>
                <a:sym typeface="Arial"/>
              </a:rPr>
              <a:t>Now as we have selected our countries, its time to look for the cities</a:t>
            </a:r>
            <a:endParaRPr b="0" i="0" sz="2400" u="none" cap="none" strike="noStrike">
              <a:solidFill>
                <a:schemeClr val="dk1"/>
              </a:solidFill>
              <a:latin typeface="Arial"/>
              <a:ea typeface="Arial"/>
              <a:cs typeface="Arial"/>
              <a:sym typeface="Arial"/>
            </a:endParaRPr>
          </a:p>
          <a:p>
            <a:pPr indent="-285750" lvl="0" marL="285750" marR="0" rtl="0" algn="l">
              <a:lnSpc>
                <a:spcPct val="150000"/>
              </a:lnSpc>
              <a:spcBef>
                <a:spcPts val="1000"/>
              </a:spcBef>
              <a:spcAft>
                <a:spcPts val="0"/>
              </a:spcAft>
              <a:buClr>
                <a:schemeClr val="accent6"/>
              </a:buClr>
              <a:buSzPts val="2400"/>
              <a:buFont typeface="Arial"/>
              <a:buChar char="•"/>
            </a:pPr>
            <a:r>
              <a:rPr b="0" i="0" lang="en-US" sz="2400" u="none" cap="none" strike="noStrike">
                <a:solidFill>
                  <a:schemeClr val="dk1"/>
                </a:solidFill>
                <a:latin typeface="Arial"/>
                <a:ea typeface="Arial"/>
                <a:cs typeface="Arial"/>
                <a:sym typeface="Arial"/>
              </a:rPr>
              <a:t>We will follow similar approach to drill down to find suitable cities to open new restaurant</a:t>
            </a:r>
            <a:endParaRPr b="0" i="0" sz="2400" u="none" cap="none" strike="noStrike">
              <a:solidFill>
                <a:schemeClr val="dk1"/>
              </a:solidFill>
              <a:latin typeface="Arial"/>
              <a:ea typeface="Arial"/>
              <a:cs typeface="Arial"/>
              <a:sym typeface="Arial"/>
            </a:endParaRPr>
          </a:p>
          <a:p>
            <a:pPr indent="-285750" lvl="0" marL="285750" marR="0" rtl="0" algn="l">
              <a:lnSpc>
                <a:spcPct val="150000"/>
              </a:lnSpc>
              <a:spcBef>
                <a:spcPts val="1000"/>
              </a:spcBef>
              <a:spcAft>
                <a:spcPts val="0"/>
              </a:spcAft>
              <a:buClr>
                <a:schemeClr val="accent6"/>
              </a:buClr>
              <a:buSzPts val="2400"/>
              <a:buFont typeface="Arial"/>
              <a:buChar char="•"/>
            </a:pPr>
            <a:r>
              <a:rPr b="0" i="0" lang="en-US" sz="2400" u="none" cap="none" strike="noStrike">
                <a:solidFill>
                  <a:schemeClr val="dk1"/>
                </a:solidFill>
                <a:latin typeface="Arial"/>
                <a:ea typeface="Arial"/>
                <a:cs typeface="Arial"/>
                <a:sym typeface="Arial"/>
              </a:rPr>
              <a:t>We will compare the Count Of Restaurants and Ratings given by customers</a:t>
            </a:r>
            <a:endParaRPr b="0" i="0" sz="2400" u="none" cap="none" strike="noStrike">
              <a:solidFill>
                <a:schemeClr val="dk1"/>
              </a:solidFill>
              <a:latin typeface="Arial"/>
              <a:ea typeface="Arial"/>
              <a:cs typeface="Arial"/>
              <a:sym typeface="Arial"/>
            </a:endParaRPr>
          </a:p>
        </p:txBody>
      </p:sp>
      <p:sp>
        <p:nvSpPr>
          <p:cNvPr id="172" name="Google Shape;172;p9"/>
          <p:cNvSpPr txBox="1"/>
          <p:nvPr>
            <p:ph idx="12" type="sldNum"/>
          </p:nvPr>
        </p:nvSpPr>
        <p:spPr>
          <a:xfrm>
            <a:off x="8737600" y="6245225"/>
            <a:ext cx="2844800" cy="47625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Top 10 Biggest Cities In India By Area" id="173" name="Google Shape;173;p9"/>
          <p:cNvPicPr preferRelativeResize="0"/>
          <p:nvPr/>
        </p:nvPicPr>
        <p:blipFill rotWithShape="1">
          <a:blip r:embed="rId3">
            <a:alphaModFix/>
          </a:blip>
          <a:srcRect b="0" l="0" r="0" t="0"/>
          <a:stretch/>
        </p:blipFill>
        <p:spPr>
          <a:xfrm>
            <a:off x="7662180" y="582183"/>
            <a:ext cx="4388400" cy="1592400"/>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0784"/>
              </a:srgbClr>
            </a:outerShdw>
          </a:effectLst>
        </p:spPr>
      </p:pic>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2000"/>
                                        <p:tgtEl>
                                          <p:spTgt spid="170"/>
                                        </p:tgtEl>
                                      </p:cBhvr>
                                    </p:animEffect>
                                  </p:childTnLst>
                                </p:cTn>
                              </p:par>
                            </p:childTnLst>
                          </p:cTn>
                        </p:par>
                        <p:par>
                          <p:cTn fill="hold">
                            <p:stCondLst>
                              <p:cond delay="2000"/>
                            </p:stCondLst>
                            <p:childTnLst>
                              <p:par>
                                <p:cTn fill="hold" nodeType="afterEffect" presetClass="entr" presetID="2" presetSubtype="1">
                                  <p:stCondLst>
                                    <p:cond delay="0"/>
                                  </p:stCondLst>
                                  <p:childTnLst>
                                    <p:set>
                                      <p:cBhvr>
                                        <p:cTn dur="1" fill="hold">
                                          <p:stCondLst>
                                            <p:cond delay="0"/>
                                          </p:stCondLst>
                                        </p:cTn>
                                        <p:tgtEl>
                                          <p:spTgt spid="173"/>
                                        </p:tgtEl>
                                        <p:attrNameLst>
                                          <p:attrName>style.visibility</p:attrName>
                                        </p:attrNameLst>
                                      </p:cBhvr>
                                      <p:to>
                                        <p:strVal val="visible"/>
                                      </p:to>
                                    </p:set>
                                    <p:anim calcmode="lin" valueType="num">
                                      <p:cBhvr additive="base">
                                        <p:cTn dur="500"/>
                                        <p:tgtEl>
                                          <p:spTgt spid="173"/>
                                        </p:tgtEl>
                                        <p:attrNameLst>
                                          <p:attrName>ppt_y</p:attrName>
                                        </p:attrNameLst>
                                      </p:cBhvr>
                                      <p:tavLst>
                                        <p:tav fmla="" tm="0">
                                          <p:val>
                                            <p:strVal val="#ppt_y-1"/>
                                          </p:val>
                                        </p:tav>
                                        <p:tav fmla="" tm="100000">
                                          <p:val>
                                            <p:strVal val="#ppt_y"/>
                                          </p:val>
                                        </p:tav>
                                      </p:tavLst>
                                    </p:anim>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71">
                                            <p:txEl>
                                              <p:pRg end="0" st="0"/>
                                            </p:txEl>
                                          </p:spTgt>
                                        </p:tgtEl>
                                        <p:attrNameLst>
                                          <p:attrName>style.visibility</p:attrName>
                                        </p:attrNameLst>
                                      </p:cBhvr>
                                      <p:to>
                                        <p:strVal val="visible"/>
                                      </p:to>
                                    </p:set>
                                    <p:animEffect filter="fade" transition="in">
                                      <p:cBhvr>
                                        <p:cTn dur="500"/>
                                        <p:tgtEl>
                                          <p:spTgt spid="171">
                                            <p:txEl>
                                              <p:pRg end="0" st="0"/>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71">
                                            <p:txEl>
                                              <p:pRg end="1" st="1"/>
                                            </p:txEl>
                                          </p:spTgt>
                                        </p:tgtEl>
                                        <p:attrNameLst>
                                          <p:attrName>style.visibility</p:attrName>
                                        </p:attrNameLst>
                                      </p:cBhvr>
                                      <p:to>
                                        <p:strVal val="visible"/>
                                      </p:to>
                                    </p:set>
                                    <p:animEffect filter="fade" transition="in">
                                      <p:cBhvr>
                                        <p:cTn dur="500"/>
                                        <p:tgtEl>
                                          <p:spTgt spid="171">
                                            <p:txEl>
                                              <p:pRg end="1" st="1"/>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71">
                                            <p:txEl>
                                              <p:pRg end="2" st="2"/>
                                            </p:txEl>
                                          </p:spTgt>
                                        </p:tgtEl>
                                        <p:attrNameLst>
                                          <p:attrName>style.visibility</p:attrName>
                                        </p:attrNameLst>
                                      </p:cBhvr>
                                      <p:to>
                                        <p:strVal val="visible"/>
                                      </p:to>
                                    </p:set>
                                    <p:animEffect filter="fade" transition="in">
                                      <p:cBhvr>
                                        <p:cTn dur="500"/>
                                        <p:tgtEl>
                                          <p:spTgt spid="17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2025-01-20T08:27:12Z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37699D93C60B47A3A8AFBDC570575A10_13</vt:lpwstr>
  </property>
  <property fmtid="{D5CDD505-2E9C-101B-9397-08002B2CF9AE}" pid="3" name="KSOProductBuildVer">
    <vt:lpwstr>1033-12.2.0.19805</vt:lpwstr>
  </property>
</Properties>
</file>