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5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6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B5BF-0226-442C-81E0-24E7AE3A00A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36B3-529B-47AD-8DD3-FA810C5D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325232" cy="2479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3330"/>
            <a:ext cx="9144000" cy="2094470"/>
          </a:xfrm>
        </p:spPr>
        <p:txBody>
          <a:bodyPr>
            <a:normAutofit fontScale="25000" lnSpcReduction="20000"/>
          </a:bodyPr>
          <a:lstStyle/>
          <a:p>
            <a:r>
              <a:rPr lang="en-US" sz="1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Elevate </a:t>
            </a: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Smegnsh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Demelash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ML_eng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Ayoola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Anibaba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Ojinnaka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Njeze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Sandra(UI/UX designer), </a:t>
            </a:r>
          </a:p>
          <a:p>
            <a:pPr marL="342900" indent="-342900">
              <a:buFontTx/>
              <a:buChar char="-"/>
            </a:pPr>
            <a:endParaRPr lang="en-US" sz="9600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ML models used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pre-processing of data is done next, we apply the train data to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Classification 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Regression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Logistic Regression, SVM, Random 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,</a:t>
            </a:r>
            <a:r>
              <a:rPr lang="en-US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Xgboost,KNN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.</a:t>
            </a:r>
          </a:p>
          <a:p>
            <a:pPr marL="0" indent="0">
              <a:buNone/>
            </a:pPr>
            <a:endParaRPr lang="en-US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all, for our data set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SVM  (67% accurate) performs better than others . </a:t>
            </a:r>
          </a:p>
          <a:p>
            <a:pPr marL="0" indent="0">
              <a:buNone/>
            </a:pPr>
            <a:endParaRPr lang="en-US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 choose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because SVM will be not good whenever data is getting large.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8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Loan status is positively related with Marital status, self employment and negatively correlated with Loan amount and term, </a:t>
            </a:r>
            <a:r>
              <a:rPr lang="en-US" dirty="0" err="1" smtClean="0"/>
              <a:t>coapplicants</a:t>
            </a:r>
            <a:r>
              <a:rPr lang="en-US" dirty="0" smtClean="0"/>
              <a:t> income.</a:t>
            </a:r>
          </a:p>
          <a:p>
            <a:r>
              <a:rPr lang="en-US" smtClean="0"/>
              <a:t>Logistic </a:t>
            </a:r>
            <a:r>
              <a:rPr lang="en-US" dirty="0" smtClean="0"/>
              <a:t>regression and SVM better fits model (67% accurate)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3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study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and bivariate analysis</a:t>
            </a: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ML models used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analysis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359688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88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958"/>
            <a:ext cx="10515600" cy="4793005"/>
          </a:xfrm>
        </p:spPr>
        <p:txBody>
          <a:bodyPr/>
          <a:lstStyle/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be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loan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applicants, predicting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default, marketing, credit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so 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comes to borrowing money, there are many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sorts of loans to choose, and it's vital to be aware of your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our case we are sticking on personal loan.</a:t>
            </a:r>
          </a:p>
          <a:p>
            <a:pPr marL="457200" lvl="1" indent="0" algn="just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Objective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different machine learning algorithm test best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loan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best performed algorithm for our Mono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8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217" y="1825625"/>
            <a:ext cx="8435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1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1" y="1690689"/>
            <a:ext cx="6567816" cy="43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9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contains 614 rows and 8 columns.</a:t>
            </a:r>
          </a:p>
          <a:p>
            <a:r>
              <a:rPr lang="en-US" dirty="0" smtClean="0"/>
              <a:t>Contains both categorical and numerical variables </a:t>
            </a:r>
          </a:p>
          <a:p>
            <a:r>
              <a:rPr lang="en-US" dirty="0" smtClean="0"/>
              <a:t>Numerical=['</a:t>
            </a:r>
            <a:r>
              <a:rPr lang="en-US" dirty="0" err="1" smtClean="0"/>
              <a:t>ApplicantIncome</a:t>
            </a:r>
            <a:r>
              <a:rPr lang="en-US" dirty="0" smtClean="0"/>
              <a:t>', '</a:t>
            </a:r>
            <a:r>
              <a:rPr lang="en-US" dirty="0" err="1" smtClean="0"/>
              <a:t>CoapplicantIncome</a:t>
            </a:r>
            <a:r>
              <a:rPr lang="en-US" dirty="0" smtClean="0"/>
              <a:t>', '</a:t>
            </a:r>
            <a:r>
              <a:rPr lang="en-US" dirty="0" err="1" smtClean="0"/>
              <a:t>LoanAmount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  '</a:t>
            </a:r>
            <a:r>
              <a:rPr lang="en-US" dirty="0" err="1" smtClean="0"/>
              <a:t>Loan_Amount_Term</a:t>
            </a:r>
            <a:r>
              <a:rPr lang="en-US" dirty="0" smtClean="0"/>
              <a:t>‘]</a:t>
            </a:r>
          </a:p>
          <a:p>
            <a:r>
              <a:rPr lang="en-US" dirty="0" smtClean="0"/>
              <a:t>Categorical= ['</a:t>
            </a:r>
            <a:r>
              <a:rPr lang="en-US" dirty="0" err="1" smtClean="0"/>
              <a:t>Loan_ID</a:t>
            </a:r>
            <a:r>
              <a:rPr lang="en-US" dirty="0" smtClean="0"/>
              <a:t>', 'Gender', 'Married', '</a:t>
            </a:r>
            <a:r>
              <a:rPr lang="en-US" dirty="0" err="1" smtClean="0"/>
              <a:t>Self_Employed</a:t>
            </a:r>
            <a:r>
              <a:rPr lang="en-US" dirty="0" smtClean="0"/>
              <a:t>', '</a:t>
            </a:r>
            <a:r>
              <a:rPr lang="en-US" dirty="0" err="1" smtClean="0"/>
              <a:t>Loan_Status</a:t>
            </a:r>
            <a:r>
              <a:rPr lang="en-US" dirty="0" smtClean="0"/>
              <a:t>‘]</a:t>
            </a:r>
          </a:p>
          <a:p>
            <a:r>
              <a:rPr lang="en-US" dirty="0" smtClean="0"/>
              <a:t>Dependent=Loan status and others are independent variables </a:t>
            </a:r>
          </a:p>
          <a:p>
            <a:r>
              <a:rPr lang="en-US" dirty="0" smtClean="0"/>
              <a:t>Variable </a:t>
            </a:r>
            <a:r>
              <a:rPr lang="en-US" dirty="0" err="1" smtClean="0"/>
              <a:t>Loan_ID</a:t>
            </a:r>
            <a:r>
              <a:rPr lang="en-US" dirty="0" smtClean="0"/>
              <a:t> is unwanted one for this analysis.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8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and bivariate analysis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817"/>
            <a:ext cx="5519738" cy="4324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37" y="1838818"/>
            <a:ext cx="487203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0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238"/>
            <a:ext cx="5019675" cy="402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1991238"/>
            <a:ext cx="5314950" cy="38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486469"/>
              </p:ext>
            </p:extLst>
          </p:nvPr>
        </p:nvGraphicFramePr>
        <p:xfrm>
          <a:off x="1243012" y="1228728"/>
          <a:ext cx="8824446" cy="4035372"/>
        </p:xfrm>
        <a:graphic>
          <a:graphicData uri="http://schemas.openxmlformats.org/drawingml/2006/table">
            <a:tbl>
              <a:tblPr/>
              <a:tblGrid>
                <a:gridCol w="980494">
                  <a:extLst>
                    <a:ext uri="{9D8B030D-6E8A-4147-A177-3AD203B41FA5}">
                      <a16:colId xmlns:a16="http://schemas.microsoft.com/office/drawing/2014/main" val="3362460685"/>
                    </a:ext>
                  </a:extLst>
                </a:gridCol>
                <a:gridCol w="980494">
                  <a:extLst>
                    <a:ext uri="{9D8B030D-6E8A-4147-A177-3AD203B41FA5}">
                      <a16:colId xmlns:a16="http://schemas.microsoft.com/office/drawing/2014/main" val="1806930"/>
                    </a:ext>
                  </a:extLst>
                </a:gridCol>
                <a:gridCol w="980494">
                  <a:extLst>
                    <a:ext uri="{9D8B030D-6E8A-4147-A177-3AD203B41FA5}">
                      <a16:colId xmlns:a16="http://schemas.microsoft.com/office/drawing/2014/main" val="1714891880"/>
                    </a:ext>
                  </a:extLst>
                </a:gridCol>
                <a:gridCol w="980494">
                  <a:extLst>
                    <a:ext uri="{9D8B030D-6E8A-4147-A177-3AD203B41FA5}">
                      <a16:colId xmlns:a16="http://schemas.microsoft.com/office/drawing/2014/main" val="3078715719"/>
                    </a:ext>
                  </a:extLst>
                </a:gridCol>
                <a:gridCol w="980494">
                  <a:extLst>
                    <a:ext uri="{9D8B030D-6E8A-4147-A177-3AD203B41FA5}">
                      <a16:colId xmlns:a16="http://schemas.microsoft.com/office/drawing/2014/main" val="2576869563"/>
                    </a:ext>
                  </a:extLst>
                </a:gridCol>
                <a:gridCol w="980494">
                  <a:extLst>
                    <a:ext uri="{9D8B030D-6E8A-4147-A177-3AD203B41FA5}">
                      <a16:colId xmlns:a16="http://schemas.microsoft.com/office/drawing/2014/main" val="411641247"/>
                    </a:ext>
                  </a:extLst>
                </a:gridCol>
                <a:gridCol w="980494">
                  <a:extLst>
                    <a:ext uri="{9D8B030D-6E8A-4147-A177-3AD203B41FA5}">
                      <a16:colId xmlns:a16="http://schemas.microsoft.com/office/drawing/2014/main" val="1274235103"/>
                    </a:ext>
                  </a:extLst>
                </a:gridCol>
                <a:gridCol w="980494">
                  <a:extLst>
                    <a:ext uri="{9D8B030D-6E8A-4147-A177-3AD203B41FA5}">
                      <a16:colId xmlns:a16="http://schemas.microsoft.com/office/drawing/2014/main" val="1202972082"/>
                    </a:ext>
                  </a:extLst>
                </a:gridCol>
                <a:gridCol w="980494">
                  <a:extLst>
                    <a:ext uri="{9D8B030D-6E8A-4147-A177-3AD203B41FA5}">
                      <a16:colId xmlns:a16="http://schemas.microsoft.com/office/drawing/2014/main" val="130574627"/>
                    </a:ext>
                  </a:extLst>
                </a:gridCol>
              </a:tblGrid>
              <a:tr h="449374"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Gender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Married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Self_Employed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ApplicantIncome</a:t>
                      </a:r>
                      <a:endParaRPr lang="en-US" sz="1400" b="1" dirty="0">
                        <a:effectLst/>
                      </a:endParaRP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CoapplicantIncome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LoanAmount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Loan_Amount_Term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Loan_Status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517204"/>
                  </a:ext>
                </a:extLst>
              </a:tr>
              <a:tr h="2559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Gender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1.000000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0.336094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-0.025022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0.094472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0.073308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0.136081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-0.067778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0.008690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53401"/>
                  </a:ext>
                </a:extLst>
              </a:tr>
              <a:tr h="2559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Married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0.336094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-0.038153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0.052119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0.069877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0.145541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-0.096253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0.096657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54432"/>
                  </a:ext>
                </a:extLst>
              </a:tr>
              <a:tr h="449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Self_Employed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-0.025022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-0.038153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0.095664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0.052218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0.089806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-0.036965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0.010880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051506"/>
                  </a:ext>
                </a:extLst>
              </a:tr>
              <a:tr h="449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ApplicantIncome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0.094472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0.052119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0.095664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-0.116605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0.565620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-0.045242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-0.004710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03639"/>
                  </a:ext>
                </a:extLst>
              </a:tr>
              <a:tr h="449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CoapplicantIncome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0.073308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0.069877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0.052218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-0.116605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0.187828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-0.059675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-0.059187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53813"/>
                  </a:ext>
                </a:extLst>
              </a:tr>
              <a:tr h="449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LoanAmount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0.136081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0.145541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0.089806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0.565620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0.187828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0.038801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-0.036416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675266"/>
                  </a:ext>
                </a:extLst>
              </a:tr>
              <a:tr h="449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Loan_Amount_Term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-0.067778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-0.096253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-0.036965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-0.045242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-0.059675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0.038801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-0.020974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77849"/>
                  </a:ext>
                </a:extLst>
              </a:tr>
              <a:tr h="449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Loan_Status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0.008690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0.096657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0.010880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-0.004710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-0.059187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-0.036416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-0.020974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1.000000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2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7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445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Loan Status Prediction using Machine Learning  </vt:lpstr>
      <vt:lpstr>Outlines</vt:lpstr>
      <vt:lpstr> Introduction </vt:lpstr>
      <vt:lpstr>Arctecture </vt:lpstr>
      <vt:lpstr>Methdology</vt:lpstr>
      <vt:lpstr> Dataset Overview </vt:lpstr>
      <vt:lpstr>Univariate and bivariate analysis </vt:lpstr>
      <vt:lpstr>Multivariate analysis</vt:lpstr>
      <vt:lpstr>Correlation matrix</vt:lpstr>
      <vt:lpstr>Different ML models used 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Smegn</dc:creator>
  <cp:lastModifiedBy>Smegn</cp:lastModifiedBy>
  <cp:revision>17</cp:revision>
  <dcterms:created xsi:type="dcterms:W3CDTF">2021-12-12T10:03:52Z</dcterms:created>
  <dcterms:modified xsi:type="dcterms:W3CDTF">2021-12-12T15:17:53Z</dcterms:modified>
</cp:coreProperties>
</file>