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6" r:id="rId5"/>
    <p:sldId id="257" r:id="rId6"/>
    <p:sldId id="258" r:id="rId7"/>
    <p:sldId id="259" r:id="rId8"/>
    <p:sldId id="260" r:id="rId9"/>
    <p:sldId id="261" r:id="rId10"/>
    <p:sldId id="270"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4660"/>
  </p:normalViewPr>
  <p:slideViewPr>
    <p:cSldViewPr snapToGrid="0">
      <p:cViewPr varScale="1">
        <p:scale>
          <a:sx n="64" d="100"/>
          <a:sy n="64" d="100"/>
        </p:scale>
        <p:origin x="96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1621A5A-3909-4E7D-9869-F7366E094674}"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723F40C-0C72-46A6-BA04-D792799C6F8F}">
      <dgm:prSet/>
      <dgm:spPr/>
      <dgm:t>
        <a:bodyPr/>
        <a:lstStyle/>
        <a:p>
          <a:r>
            <a:rPr lang="en-US" b="1"/>
            <a:t>Strategy for initial train set &amp; continuous update. </a:t>
          </a:r>
          <a:endParaRPr lang="en-US"/>
        </a:p>
      </dgm:t>
    </dgm:pt>
    <dgm:pt modelId="{5D412AE0-ACE4-40D4-A250-A67285DCF7B3}" type="parTrans" cxnId="{7E870559-DAF7-47EA-8577-087E2C7CC79D}">
      <dgm:prSet/>
      <dgm:spPr/>
      <dgm:t>
        <a:bodyPr/>
        <a:lstStyle/>
        <a:p>
          <a:endParaRPr lang="en-US"/>
        </a:p>
      </dgm:t>
    </dgm:pt>
    <dgm:pt modelId="{62E56260-C6C7-4267-A602-D787CB68C7D9}" type="sibTrans" cxnId="{7E870559-DAF7-47EA-8577-087E2C7CC79D}">
      <dgm:prSet/>
      <dgm:spPr/>
      <dgm:t>
        <a:bodyPr/>
        <a:lstStyle/>
        <a:p>
          <a:endParaRPr lang="en-US"/>
        </a:p>
      </dgm:t>
    </dgm:pt>
    <dgm:pt modelId="{385B0460-7C7D-449C-A862-81BB1996D180}">
      <dgm:prSet/>
      <dgm:spPr/>
      <dgm:t>
        <a:bodyPr/>
        <a:lstStyle/>
        <a:p>
          <a:r>
            <a:rPr lang="en-US" dirty="0"/>
            <a:t>Initial Train Set: </a:t>
          </a:r>
          <a:r>
            <a:rPr lang="en-US" b="0" dirty="0"/>
            <a:t>Historical delivery data on scheduled collection times, actual delivery times, and status updates..</a:t>
          </a:r>
        </a:p>
      </dgm:t>
    </dgm:pt>
    <dgm:pt modelId="{8E74D822-B206-458C-B692-43996D270A56}" type="parTrans" cxnId="{FFE632B9-66BC-44BB-9F85-93689542D5EB}">
      <dgm:prSet/>
      <dgm:spPr/>
      <dgm:t>
        <a:bodyPr/>
        <a:lstStyle/>
        <a:p>
          <a:endParaRPr lang="en-US"/>
        </a:p>
      </dgm:t>
    </dgm:pt>
    <dgm:pt modelId="{5D7CEB98-8122-411A-BB49-05A05B914E19}" type="sibTrans" cxnId="{FFE632B9-66BC-44BB-9F85-93689542D5EB}">
      <dgm:prSet/>
      <dgm:spPr/>
      <dgm:t>
        <a:bodyPr/>
        <a:lstStyle/>
        <a:p>
          <a:endParaRPr lang="en-US"/>
        </a:p>
      </dgm:t>
    </dgm:pt>
    <dgm:pt modelId="{2CD371A4-24D7-4A65-98D4-37F304C616E4}">
      <dgm:prSet/>
      <dgm:spPr/>
      <dgm:t>
        <a:bodyPr/>
        <a:lstStyle/>
        <a:p>
          <a:r>
            <a:rPr lang="en-US" dirty="0"/>
            <a:t>Continuous Update: New delivery records will be periodically added to refine the model and improve delay predictions..</a:t>
          </a:r>
        </a:p>
      </dgm:t>
    </dgm:pt>
    <dgm:pt modelId="{209A2A45-33AE-4C67-B030-26D913E6D853}" type="parTrans" cxnId="{166107D1-B6AC-43F9-A2BC-04D269787CFA}">
      <dgm:prSet/>
      <dgm:spPr/>
      <dgm:t>
        <a:bodyPr/>
        <a:lstStyle/>
        <a:p>
          <a:endParaRPr lang="en-US"/>
        </a:p>
      </dgm:t>
    </dgm:pt>
    <dgm:pt modelId="{DC1C1AA7-437C-4E6F-B9B1-A1D253783D72}" type="sibTrans" cxnId="{166107D1-B6AC-43F9-A2BC-04D269787CFA}">
      <dgm:prSet/>
      <dgm:spPr/>
      <dgm:t>
        <a:bodyPr/>
        <a:lstStyle/>
        <a:p>
          <a:endParaRPr lang="en-US"/>
        </a:p>
      </dgm:t>
    </dgm:pt>
    <dgm:pt modelId="{735D9569-69E0-4EF6-A759-1162AF222EF3}">
      <dgm:prSet/>
      <dgm:spPr/>
      <dgm:t>
        <a:bodyPr/>
        <a:lstStyle/>
        <a:p>
          <a:r>
            <a:rPr lang="en-US" b="1"/>
            <a:t>Mention collection rate, holdout on production entities, cost/constraints to observe outcomes.</a:t>
          </a:r>
          <a:endParaRPr lang="en-US"/>
        </a:p>
      </dgm:t>
    </dgm:pt>
    <dgm:pt modelId="{7CC37862-D595-4783-92EB-5FC7758CB148}" type="parTrans" cxnId="{AE66B13A-3A1E-4D8D-BE42-B4D66E41CCED}">
      <dgm:prSet/>
      <dgm:spPr/>
      <dgm:t>
        <a:bodyPr/>
        <a:lstStyle/>
        <a:p>
          <a:endParaRPr lang="en-US"/>
        </a:p>
      </dgm:t>
    </dgm:pt>
    <dgm:pt modelId="{35A3B1C4-FA4C-40B9-898F-11383842E151}" type="sibTrans" cxnId="{AE66B13A-3A1E-4D8D-BE42-B4D66E41CCED}">
      <dgm:prSet/>
      <dgm:spPr/>
      <dgm:t>
        <a:bodyPr/>
        <a:lstStyle/>
        <a:p>
          <a:endParaRPr lang="en-US"/>
        </a:p>
      </dgm:t>
    </dgm:pt>
    <dgm:pt modelId="{25EA1BA3-0BAA-413C-88B7-6AFC8922317F}">
      <dgm:prSet/>
      <dgm:spPr/>
      <dgm:t>
        <a:bodyPr/>
        <a:lstStyle/>
        <a:p>
          <a:r>
            <a:rPr lang="en-US" dirty="0"/>
            <a:t>Collection Rate: Real-time tracking of delivery statuses based on scheduled and actual delivery times.</a:t>
          </a:r>
        </a:p>
      </dgm:t>
    </dgm:pt>
    <dgm:pt modelId="{72076210-CE65-4D62-8B0C-1822503D28FE}" type="parTrans" cxnId="{FBACDEC2-84C0-4B24-B33C-2C35F0C89A77}">
      <dgm:prSet/>
      <dgm:spPr/>
      <dgm:t>
        <a:bodyPr/>
        <a:lstStyle/>
        <a:p>
          <a:endParaRPr lang="en-US"/>
        </a:p>
      </dgm:t>
    </dgm:pt>
    <dgm:pt modelId="{53451F6E-AAA6-4261-AEAE-7382FC7F8C9F}" type="sibTrans" cxnId="{FBACDEC2-84C0-4B24-B33C-2C35F0C89A77}">
      <dgm:prSet/>
      <dgm:spPr/>
      <dgm:t>
        <a:bodyPr/>
        <a:lstStyle/>
        <a:p>
          <a:endParaRPr lang="en-US"/>
        </a:p>
      </dgm:t>
    </dgm:pt>
    <dgm:pt modelId="{3D581AFB-7040-49B1-96C7-5589EBE67544}">
      <dgm:prSet/>
      <dgm:spPr/>
      <dgm:t>
        <a:bodyPr/>
        <a:lstStyle/>
        <a:p>
          <a:r>
            <a:rPr lang="en-US" dirty="0"/>
            <a:t>Holdout on production entities: Certain delivery routes or client records can be held back for testing to ensure model generalization.</a:t>
          </a:r>
        </a:p>
      </dgm:t>
    </dgm:pt>
    <dgm:pt modelId="{D0B33F89-0839-47FC-9B64-715AEAE5830E}" type="parTrans" cxnId="{22125738-E2ED-4079-A97B-8DC5C23BAE55}">
      <dgm:prSet/>
      <dgm:spPr/>
      <dgm:t>
        <a:bodyPr/>
        <a:lstStyle/>
        <a:p>
          <a:endParaRPr lang="en-US"/>
        </a:p>
      </dgm:t>
    </dgm:pt>
    <dgm:pt modelId="{D7FC2B95-BFB9-4049-8D43-49C28FC80091}" type="sibTrans" cxnId="{22125738-E2ED-4079-A97B-8DC5C23BAE55}">
      <dgm:prSet/>
      <dgm:spPr/>
      <dgm:t>
        <a:bodyPr/>
        <a:lstStyle/>
        <a:p>
          <a:endParaRPr lang="en-US"/>
        </a:p>
      </dgm:t>
    </dgm:pt>
    <dgm:pt modelId="{15F1A520-2CB1-4AA1-B0B4-553E8C68CA1C}">
      <dgm:prSet/>
      <dgm:spPr/>
      <dgm:t>
        <a:bodyPr/>
        <a:lstStyle/>
        <a:p>
          <a:r>
            <a:rPr lang="en-US" dirty="0"/>
            <a:t>Cost/constraints to observe outcomes: Limited by data availability, missing timestamps, and inconsistencies in recorded delivery updates..</a:t>
          </a:r>
        </a:p>
      </dgm:t>
    </dgm:pt>
    <dgm:pt modelId="{D831FEAA-D43B-43FD-8D95-B450CFE4AE41}" type="parTrans" cxnId="{0D548EBA-70C0-4E54-8C64-841AB0D1C29C}">
      <dgm:prSet/>
      <dgm:spPr/>
      <dgm:t>
        <a:bodyPr/>
        <a:lstStyle/>
        <a:p>
          <a:endParaRPr lang="en-US"/>
        </a:p>
      </dgm:t>
    </dgm:pt>
    <dgm:pt modelId="{3F89028D-3DA6-4EF9-BAA2-ACDA27CE126C}" type="sibTrans" cxnId="{0D548EBA-70C0-4E54-8C64-841AB0D1C29C}">
      <dgm:prSet/>
      <dgm:spPr/>
      <dgm:t>
        <a:bodyPr/>
        <a:lstStyle/>
        <a:p>
          <a:endParaRPr lang="en-US"/>
        </a:p>
      </dgm:t>
    </dgm:pt>
    <dgm:pt modelId="{5E3C4A7B-3D46-43A0-BA50-DB41048002CF}" type="pres">
      <dgm:prSet presAssocID="{61621A5A-3909-4E7D-9869-F7366E094674}" presName="vert0" presStyleCnt="0">
        <dgm:presLayoutVars>
          <dgm:dir/>
          <dgm:animOne val="branch"/>
          <dgm:animLvl val="lvl"/>
        </dgm:presLayoutVars>
      </dgm:prSet>
      <dgm:spPr/>
    </dgm:pt>
    <dgm:pt modelId="{0AA07551-B1EA-44C0-80B7-740B61FE6A25}" type="pres">
      <dgm:prSet presAssocID="{E723F40C-0C72-46A6-BA04-D792799C6F8F}" presName="thickLine" presStyleLbl="alignNode1" presStyleIdx="0" presStyleCnt="7"/>
      <dgm:spPr/>
    </dgm:pt>
    <dgm:pt modelId="{ED98A8BB-F90C-46D1-8A95-1EE7E828EE78}" type="pres">
      <dgm:prSet presAssocID="{E723F40C-0C72-46A6-BA04-D792799C6F8F}" presName="horz1" presStyleCnt="0"/>
      <dgm:spPr/>
    </dgm:pt>
    <dgm:pt modelId="{686B64A0-B1E3-4C0A-A873-47693176B294}" type="pres">
      <dgm:prSet presAssocID="{E723F40C-0C72-46A6-BA04-D792799C6F8F}" presName="tx1" presStyleLbl="revTx" presStyleIdx="0" presStyleCnt="7"/>
      <dgm:spPr/>
    </dgm:pt>
    <dgm:pt modelId="{115A3E2A-9312-41DE-A025-9D4CC0CE00F9}" type="pres">
      <dgm:prSet presAssocID="{E723F40C-0C72-46A6-BA04-D792799C6F8F}" presName="vert1" presStyleCnt="0"/>
      <dgm:spPr/>
    </dgm:pt>
    <dgm:pt modelId="{C221CA2B-55F9-48AE-ADB9-05EAA5214A4B}" type="pres">
      <dgm:prSet presAssocID="{385B0460-7C7D-449C-A862-81BB1996D180}" presName="thickLine" presStyleLbl="alignNode1" presStyleIdx="1" presStyleCnt="7"/>
      <dgm:spPr/>
    </dgm:pt>
    <dgm:pt modelId="{F5494341-868C-4D68-8708-B878DD396D20}" type="pres">
      <dgm:prSet presAssocID="{385B0460-7C7D-449C-A862-81BB1996D180}" presName="horz1" presStyleCnt="0"/>
      <dgm:spPr/>
    </dgm:pt>
    <dgm:pt modelId="{90033C6B-D2A7-4A2C-B83E-EC01E7D02404}" type="pres">
      <dgm:prSet presAssocID="{385B0460-7C7D-449C-A862-81BB1996D180}" presName="tx1" presStyleLbl="revTx" presStyleIdx="1" presStyleCnt="7"/>
      <dgm:spPr/>
    </dgm:pt>
    <dgm:pt modelId="{AEFA32B7-B351-4C83-AD96-6650396DCECF}" type="pres">
      <dgm:prSet presAssocID="{385B0460-7C7D-449C-A862-81BB1996D180}" presName="vert1" presStyleCnt="0"/>
      <dgm:spPr/>
    </dgm:pt>
    <dgm:pt modelId="{1E607187-8903-4240-B136-7194E376B69C}" type="pres">
      <dgm:prSet presAssocID="{2CD371A4-24D7-4A65-98D4-37F304C616E4}" presName="thickLine" presStyleLbl="alignNode1" presStyleIdx="2" presStyleCnt="7"/>
      <dgm:spPr/>
    </dgm:pt>
    <dgm:pt modelId="{AACA49E3-8B9C-4B04-B5DA-A9ADC6D059BE}" type="pres">
      <dgm:prSet presAssocID="{2CD371A4-24D7-4A65-98D4-37F304C616E4}" presName="horz1" presStyleCnt="0"/>
      <dgm:spPr/>
    </dgm:pt>
    <dgm:pt modelId="{55982573-AC5E-4AC0-AC30-0CA5929E58B5}" type="pres">
      <dgm:prSet presAssocID="{2CD371A4-24D7-4A65-98D4-37F304C616E4}" presName="tx1" presStyleLbl="revTx" presStyleIdx="2" presStyleCnt="7"/>
      <dgm:spPr/>
    </dgm:pt>
    <dgm:pt modelId="{C6E5CBE4-BDB1-4C08-8CCD-0B1ACF586BF5}" type="pres">
      <dgm:prSet presAssocID="{2CD371A4-24D7-4A65-98D4-37F304C616E4}" presName="vert1" presStyleCnt="0"/>
      <dgm:spPr/>
    </dgm:pt>
    <dgm:pt modelId="{ADE63F3D-E0A2-49E2-BBC9-7966BA2B1EED}" type="pres">
      <dgm:prSet presAssocID="{735D9569-69E0-4EF6-A759-1162AF222EF3}" presName="thickLine" presStyleLbl="alignNode1" presStyleIdx="3" presStyleCnt="7"/>
      <dgm:spPr/>
    </dgm:pt>
    <dgm:pt modelId="{8DEAB063-7009-4A48-98F7-EB3666945478}" type="pres">
      <dgm:prSet presAssocID="{735D9569-69E0-4EF6-A759-1162AF222EF3}" presName="horz1" presStyleCnt="0"/>
      <dgm:spPr/>
    </dgm:pt>
    <dgm:pt modelId="{8B934E62-9C39-4A59-8758-E73DDE247414}" type="pres">
      <dgm:prSet presAssocID="{735D9569-69E0-4EF6-A759-1162AF222EF3}" presName="tx1" presStyleLbl="revTx" presStyleIdx="3" presStyleCnt="7"/>
      <dgm:spPr/>
    </dgm:pt>
    <dgm:pt modelId="{204CDC44-9888-4108-B8E3-951E685977E4}" type="pres">
      <dgm:prSet presAssocID="{735D9569-69E0-4EF6-A759-1162AF222EF3}" presName="vert1" presStyleCnt="0"/>
      <dgm:spPr/>
    </dgm:pt>
    <dgm:pt modelId="{10B5EA89-7AEB-4E97-A063-E6B3D34C3CCC}" type="pres">
      <dgm:prSet presAssocID="{25EA1BA3-0BAA-413C-88B7-6AFC8922317F}" presName="thickLine" presStyleLbl="alignNode1" presStyleIdx="4" presStyleCnt="7"/>
      <dgm:spPr/>
    </dgm:pt>
    <dgm:pt modelId="{BCC39C0F-FC88-4472-A723-F58AA0DB9C4C}" type="pres">
      <dgm:prSet presAssocID="{25EA1BA3-0BAA-413C-88B7-6AFC8922317F}" presName="horz1" presStyleCnt="0"/>
      <dgm:spPr/>
    </dgm:pt>
    <dgm:pt modelId="{117E4976-7F93-405A-978F-69E55A91ED9E}" type="pres">
      <dgm:prSet presAssocID="{25EA1BA3-0BAA-413C-88B7-6AFC8922317F}" presName="tx1" presStyleLbl="revTx" presStyleIdx="4" presStyleCnt="7"/>
      <dgm:spPr/>
    </dgm:pt>
    <dgm:pt modelId="{338EF181-A91A-4061-A452-EA2A257B4ADD}" type="pres">
      <dgm:prSet presAssocID="{25EA1BA3-0BAA-413C-88B7-6AFC8922317F}" presName="vert1" presStyleCnt="0"/>
      <dgm:spPr/>
    </dgm:pt>
    <dgm:pt modelId="{0BC9FB49-70AA-4227-8B55-5F2A0ED3FA1F}" type="pres">
      <dgm:prSet presAssocID="{3D581AFB-7040-49B1-96C7-5589EBE67544}" presName="thickLine" presStyleLbl="alignNode1" presStyleIdx="5" presStyleCnt="7"/>
      <dgm:spPr/>
    </dgm:pt>
    <dgm:pt modelId="{EE389714-AC03-4C7F-9A09-A23057970A46}" type="pres">
      <dgm:prSet presAssocID="{3D581AFB-7040-49B1-96C7-5589EBE67544}" presName="horz1" presStyleCnt="0"/>
      <dgm:spPr/>
    </dgm:pt>
    <dgm:pt modelId="{1DBCB6B6-484C-477B-8F6A-947EE932E421}" type="pres">
      <dgm:prSet presAssocID="{3D581AFB-7040-49B1-96C7-5589EBE67544}" presName="tx1" presStyleLbl="revTx" presStyleIdx="5" presStyleCnt="7"/>
      <dgm:spPr/>
    </dgm:pt>
    <dgm:pt modelId="{6B736581-480F-4296-BC71-5821807FE5EB}" type="pres">
      <dgm:prSet presAssocID="{3D581AFB-7040-49B1-96C7-5589EBE67544}" presName="vert1" presStyleCnt="0"/>
      <dgm:spPr/>
    </dgm:pt>
    <dgm:pt modelId="{0992A49A-A3E8-4DBA-A80D-175E811BFA39}" type="pres">
      <dgm:prSet presAssocID="{15F1A520-2CB1-4AA1-B0B4-553E8C68CA1C}" presName="thickLine" presStyleLbl="alignNode1" presStyleIdx="6" presStyleCnt="7"/>
      <dgm:spPr/>
    </dgm:pt>
    <dgm:pt modelId="{A5AC5A0C-F452-4565-82A5-CE30B328F6B4}" type="pres">
      <dgm:prSet presAssocID="{15F1A520-2CB1-4AA1-B0B4-553E8C68CA1C}" presName="horz1" presStyleCnt="0"/>
      <dgm:spPr/>
    </dgm:pt>
    <dgm:pt modelId="{EE5EF4E5-1A7F-4726-A75C-BA166B4C9BA8}" type="pres">
      <dgm:prSet presAssocID="{15F1A520-2CB1-4AA1-B0B4-553E8C68CA1C}" presName="tx1" presStyleLbl="revTx" presStyleIdx="6" presStyleCnt="7"/>
      <dgm:spPr/>
    </dgm:pt>
    <dgm:pt modelId="{02FB209A-026C-4375-BD5A-DC1F110B402C}" type="pres">
      <dgm:prSet presAssocID="{15F1A520-2CB1-4AA1-B0B4-553E8C68CA1C}" presName="vert1" presStyleCnt="0"/>
      <dgm:spPr/>
    </dgm:pt>
  </dgm:ptLst>
  <dgm:cxnLst>
    <dgm:cxn modelId="{47C9B302-A2CC-4A1E-AFEF-C3B283F6431B}" type="presOf" srcId="{61621A5A-3909-4E7D-9869-F7366E094674}" destId="{5E3C4A7B-3D46-43A0-BA50-DB41048002CF}" srcOrd="0" destOrd="0" presId="urn:microsoft.com/office/officeart/2008/layout/LinedList"/>
    <dgm:cxn modelId="{06510D1C-9029-4985-BE9C-7E7F75263BC0}" type="presOf" srcId="{2CD371A4-24D7-4A65-98D4-37F304C616E4}" destId="{55982573-AC5E-4AC0-AC30-0CA5929E58B5}" srcOrd="0" destOrd="0" presId="urn:microsoft.com/office/officeart/2008/layout/LinedList"/>
    <dgm:cxn modelId="{DC816226-811C-41E6-B4E1-5A17ABA9D27A}" type="presOf" srcId="{15F1A520-2CB1-4AA1-B0B4-553E8C68CA1C}" destId="{EE5EF4E5-1A7F-4726-A75C-BA166B4C9BA8}" srcOrd="0" destOrd="0" presId="urn:microsoft.com/office/officeart/2008/layout/LinedList"/>
    <dgm:cxn modelId="{22125738-E2ED-4079-A97B-8DC5C23BAE55}" srcId="{61621A5A-3909-4E7D-9869-F7366E094674}" destId="{3D581AFB-7040-49B1-96C7-5589EBE67544}" srcOrd="5" destOrd="0" parTransId="{D0B33F89-0839-47FC-9B64-715AEAE5830E}" sibTransId="{D7FC2B95-BFB9-4049-8D43-49C28FC80091}"/>
    <dgm:cxn modelId="{559BCD39-B19C-4400-8EDE-89949ADD0339}" type="presOf" srcId="{25EA1BA3-0BAA-413C-88B7-6AFC8922317F}" destId="{117E4976-7F93-405A-978F-69E55A91ED9E}" srcOrd="0" destOrd="0" presId="urn:microsoft.com/office/officeart/2008/layout/LinedList"/>
    <dgm:cxn modelId="{AE66B13A-3A1E-4D8D-BE42-B4D66E41CCED}" srcId="{61621A5A-3909-4E7D-9869-F7366E094674}" destId="{735D9569-69E0-4EF6-A759-1162AF222EF3}" srcOrd="3" destOrd="0" parTransId="{7CC37862-D595-4783-92EB-5FC7758CB148}" sibTransId="{35A3B1C4-FA4C-40B9-898F-11383842E151}"/>
    <dgm:cxn modelId="{5EFE7A5C-15F6-481D-9504-CC145977C696}" type="presOf" srcId="{E723F40C-0C72-46A6-BA04-D792799C6F8F}" destId="{686B64A0-B1E3-4C0A-A873-47693176B294}" srcOrd="0" destOrd="0" presId="urn:microsoft.com/office/officeart/2008/layout/LinedList"/>
    <dgm:cxn modelId="{7E870559-DAF7-47EA-8577-087E2C7CC79D}" srcId="{61621A5A-3909-4E7D-9869-F7366E094674}" destId="{E723F40C-0C72-46A6-BA04-D792799C6F8F}" srcOrd="0" destOrd="0" parTransId="{5D412AE0-ACE4-40D4-A250-A67285DCF7B3}" sibTransId="{62E56260-C6C7-4267-A602-D787CB68C7D9}"/>
    <dgm:cxn modelId="{33A81AB5-5943-4422-B6D9-5094E0DE29DD}" type="presOf" srcId="{735D9569-69E0-4EF6-A759-1162AF222EF3}" destId="{8B934E62-9C39-4A59-8758-E73DDE247414}" srcOrd="0" destOrd="0" presId="urn:microsoft.com/office/officeart/2008/layout/LinedList"/>
    <dgm:cxn modelId="{FFE632B9-66BC-44BB-9F85-93689542D5EB}" srcId="{61621A5A-3909-4E7D-9869-F7366E094674}" destId="{385B0460-7C7D-449C-A862-81BB1996D180}" srcOrd="1" destOrd="0" parTransId="{8E74D822-B206-458C-B692-43996D270A56}" sibTransId="{5D7CEB98-8122-411A-BB49-05A05B914E19}"/>
    <dgm:cxn modelId="{0D548EBA-70C0-4E54-8C64-841AB0D1C29C}" srcId="{61621A5A-3909-4E7D-9869-F7366E094674}" destId="{15F1A520-2CB1-4AA1-B0B4-553E8C68CA1C}" srcOrd="6" destOrd="0" parTransId="{D831FEAA-D43B-43FD-8D95-B450CFE4AE41}" sibTransId="{3F89028D-3DA6-4EF9-BAA2-ACDA27CE126C}"/>
    <dgm:cxn modelId="{FBACDEC2-84C0-4B24-B33C-2C35F0C89A77}" srcId="{61621A5A-3909-4E7D-9869-F7366E094674}" destId="{25EA1BA3-0BAA-413C-88B7-6AFC8922317F}" srcOrd="4" destOrd="0" parTransId="{72076210-CE65-4D62-8B0C-1822503D28FE}" sibTransId="{53451F6E-AAA6-4261-AEAE-7382FC7F8C9F}"/>
    <dgm:cxn modelId="{166107D1-B6AC-43F9-A2BC-04D269787CFA}" srcId="{61621A5A-3909-4E7D-9869-F7366E094674}" destId="{2CD371A4-24D7-4A65-98D4-37F304C616E4}" srcOrd="2" destOrd="0" parTransId="{209A2A45-33AE-4C67-B030-26D913E6D853}" sibTransId="{DC1C1AA7-437C-4E6F-B9B1-A1D253783D72}"/>
    <dgm:cxn modelId="{E05EB5E1-80D5-4943-9F1F-800866CA564E}" type="presOf" srcId="{3D581AFB-7040-49B1-96C7-5589EBE67544}" destId="{1DBCB6B6-484C-477B-8F6A-947EE932E421}" srcOrd="0" destOrd="0" presId="urn:microsoft.com/office/officeart/2008/layout/LinedList"/>
    <dgm:cxn modelId="{083094F0-D336-411B-9A11-DB07BFCE280B}" type="presOf" srcId="{385B0460-7C7D-449C-A862-81BB1996D180}" destId="{90033C6B-D2A7-4A2C-B83E-EC01E7D02404}" srcOrd="0" destOrd="0" presId="urn:microsoft.com/office/officeart/2008/layout/LinedList"/>
    <dgm:cxn modelId="{B0D23C1D-7B03-42FC-8D88-0E56487CB441}" type="presParOf" srcId="{5E3C4A7B-3D46-43A0-BA50-DB41048002CF}" destId="{0AA07551-B1EA-44C0-80B7-740B61FE6A25}" srcOrd="0" destOrd="0" presId="urn:microsoft.com/office/officeart/2008/layout/LinedList"/>
    <dgm:cxn modelId="{E97CF4AA-E10B-47FB-A031-2D977D412CA8}" type="presParOf" srcId="{5E3C4A7B-3D46-43A0-BA50-DB41048002CF}" destId="{ED98A8BB-F90C-46D1-8A95-1EE7E828EE78}" srcOrd="1" destOrd="0" presId="urn:microsoft.com/office/officeart/2008/layout/LinedList"/>
    <dgm:cxn modelId="{E8A6A0AE-82B4-485D-B22D-4DE1A1428666}" type="presParOf" srcId="{ED98A8BB-F90C-46D1-8A95-1EE7E828EE78}" destId="{686B64A0-B1E3-4C0A-A873-47693176B294}" srcOrd="0" destOrd="0" presId="urn:microsoft.com/office/officeart/2008/layout/LinedList"/>
    <dgm:cxn modelId="{29D95DE7-744B-4D95-A50E-EC31106AF38F}" type="presParOf" srcId="{ED98A8BB-F90C-46D1-8A95-1EE7E828EE78}" destId="{115A3E2A-9312-41DE-A025-9D4CC0CE00F9}" srcOrd="1" destOrd="0" presId="urn:microsoft.com/office/officeart/2008/layout/LinedList"/>
    <dgm:cxn modelId="{F17053B0-57F7-4342-AC44-C372BFF0E277}" type="presParOf" srcId="{5E3C4A7B-3D46-43A0-BA50-DB41048002CF}" destId="{C221CA2B-55F9-48AE-ADB9-05EAA5214A4B}" srcOrd="2" destOrd="0" presId="urn:microsoft.com/office/officeart/2008/layout/LinedList"/>
    <dgm:cxn modelId="{29A00356-4A68-4CBF-8300-830F367D36D8}" type="presParOf" srcId="{5E3C4A7B-3D46-43A0-BA50-DB41048002CF}" destId="{F5494341-868C-4D68-8708-B878DD396D20}" srcOrd="3" destOrd="0" presId="urn:microsoft.com/office/officeart/2008/layout/LinedList"/>
    <dgm:cxn modelId="{18E52E9C-36D0-4FF5-BD17-F3EC1D15B5F7}" type="presParOf" srcId="{F5494341-868C-4D68-8708-B878DD396D20}" destId="{90033C6B-D2A7-4A2C-B83E-EC01E7D02404}" srcOrd="0" destOrd="0" presId="urn:microsoft.com/office/officeart/2008/layout/LinedList"/>
    <dgm:cxn modelId="{92F6E9C1-8F93-41CF-8B18-25B2B11C531F}" type="presParOf" srcId="{F5494341-868C-4D68-8708-B878DD396D20}" destId="{AEFA32B7-B351-4C83-AD96-6650396DCECF}" srcOrd="1" destOrd="0" presId="urn:microsoft.com/office/officeart/2008/layout/LinedList"/>
    <dgm:cxn modelId="{9203A05F-5E2B-4C15-9E7C-B35DECCC3B36}" type="presParOf" srcId="{5E3C4A7B-3D46-43A0-BA50-DB41048002CF}" destId="{1E607187-8903-4240-B136-7194E376B69C}" srcOrd="4" destOrd="0" presId="urn:microsoft.com/office/officeart/2008/layout/LinedList"/>
    <dgm:cxn modelId="{3DFB832D-A164-453E-9F28-71F67F72E7FF}" type="presParOf" srcId="{5E3C4A7B-3D46-43A0-BA50-DB41048002CF}" destId="{AACA49E3-8B9C-4B04-B5DA-A9ADC6D059BE}" srcOrd="5" destOrd="0" presId="urn:microsoft.com/office/officeart/2008/layout/LinedList"/>
    <dgm:cxn modelId="{6122489B-55B2-4F3E-97AF-6197014D595C}" type="presParOf" srcId="{AACA49E3-8B9C-4B04-B5DA-A9ADC6D059BE}" destId="{55982573-AC5E-4AC0-AC30-0CA5929E58B5}" srcOrd="0" destOrd="0" presId="urn:microsoft.com/office/officeart/2008/layout/LinedList"/>
    <dgm:cxn modelId="{24B1CD35-5694-4638-BBC8-D8E29BA71938}" type="presParOf" srcId="{AACA49E3-8B9C-4B04-B5DA-A9ADC6D059BE}" destId="{C6E5CBE4-BDB1-4C08-8CCD-0B1ACF586BF5}" srcOrd="1" destOrd="0" presId="urn:microsoft.com/office/officeart/2008/layout/LinedList"/>
    <dgm:cxn modelId="{C2022D2E-F407-44C3-BFC9-DD8802608A8A}" type="presParOf" srcId="{5E3C4A7B-3D46-43A0-BA50-DB41048002CF}" destId="{ADE63F3D-E0A2-49E2-BBC9-7966BA2B1EED}" srcOrd="6" destOrd="0" presId="urn:microsoft.com/office/officeart/2008/layout/LinedList"/>
    <dgm:cxn modelId="{FD07DCA1-D820-4627-A28B-89537663E83F}" type="presParOf" srcId="{5E3C4A7B-3D46-43A0-BA50-DB41048002CF}" destId="{8DEAB063-7009-4A48-98F7-EB3666945478}" srcOrd="7" destOrd="0" presId="urn:microsoft.com/office/officeart/2008/layout/LinedList"/>
    <dgm:cxn modelId="{73DD01DD-D1BF-45E5-A17B-32D09FFBF501}" type="presParOf" srcId="{8DEAB063-7009-4A48-98F7-EB3666945478}" destId="{8B934E62-9C39-4A59-8758-E73DDE247414}" srcOrd="0" destOrd="0" presId="urn:microsoft.com/office/officeart/2008/layout/LinedList"/>
    <dgm:cxn modelId="{50252C8B-55A2-4190-9576-528361EFA142}" type="presParOf" srcId="{8DEAB063-7009-4A48-98F7-EB3666945478}" destId="{204CDC44-9888-4108-B8E3-951E685977E4}" srcOrd="1" destOrd="0" presId="urn:microsoft.com/office/officeart/2008/layout/LinedList"/>
    <dgm:cxn modelId="{F212975B-8AC0-4848-B5D9-200ABA0F438E}" type="presParOf" srcId="{5E3C4A7B-3D46-43A0-BA50-DB41048002CF}" destId="{10B5EA89-7AEB-4E97-A063-E6B3D34C3CCC}" srcOrd="8" destOrd="0" presId="urn:microsoft.com/office/officeart/2008/layout/LinedList"/>
    <dgm:cxn modelId="{78AAFDCE-A64B-4F68-BF31-3EB1CBC38CF2}" type="presParOf" srcId="{5E3C4A7B-3D46-43A0-BA50-DB41048002CF}" destId="{BCC39C0F-FC88-4472-A723-F58AA0DB9C4C}" srcOrd="9" destOrd="0" presId="urn:microsoft.com/office/officeart/2008/layout/LinedList"/>
    <dgm:cxn modelId="{8C7EA4A4-0047-4480-9EB8-3AADE2EAF04A}" type="presParOf" srcId="{BCC39C0F-FC88-4472-A723-F58AA0DB9C4C}" destId="{117E4976-7F93-405A-978F-69E55A91ED9E}" srcOrd="0" destOrd="0" presId="urn:microsoft.com/office/officeart/2008/layout/LinedList"/>
    <dgm:cxn modelId="{88F03D07-B02F-453B-9DFE-6A7ED8D93F10}" type="presParOf" srcId="{BCC39C0F-FC88-4472-A723-F58AA0DB9C4C}" destId="{338EF181-A91A-4061-A452-EA2A257B4ADD}" srcOrd="1" destOrd="0" presId="urn:microsoft.com/office/officeart/2008/layout/LinedList"/>
    <dgm:cxn modelId="{9E5592CF-9C12-4880-B6A6-B86AC614E39B}" type="presParOf" srcId="{5E3C4A7B-3D46-43A0-BA50-DB41048002CF}" destId="{0BC9FB49-70AA-4227-8B55-5F2A0ED3FA1F}" srcOrd="10" destOrd="0" presId="urn:microsoft.com/office/officeart/2008/layout/LinedList"/>
    <dgm:cxn modelId="{989B5CE9-F179-47A8-BC09-EE4E42FA567F}" type="presParOf" srcId="{5E3C4A7B-3D46-43A0-BA50-DB41048002CF}" destId="{EE389714-AC03-4C7F-9A09-A23057970A46}" srcOrd="11" destOrd="0" presId="urn:microsoft.com/office/officeart/2008/layout/LinedList"/>
    <dgm:cxn modelId="{C1285A4B-7E31-4AD7-BB63-5DA9B67CB584}" type="presParOf" srcId="{EE389714-AC03-4C7F-9A09-A23057970A46}" destId="{1DBCB6B6-484C-477B-8F6A-947EE932E421}" srcOrd="0" destOrd="0" presId="urn:microsoft.com/office/officeart/2008/layout/LinedList"/>
    <dgm:cxn modelId="{B1DF2134-1997-47D4-BA21-8006A8A647C0}" type="presParOf" srcId="{EE389714-AC03-4C7F-9A09-A23057970A46}" destId="{6B736581-480F-4296-BC71-5821807FE5EB}" srcOrd="1" destOrd="0" presId="urn:microsoft.com/office/officeart/2008/layout/LinedList"/>
    <dgm:cxn modelId="{DFB1BADA-BB99-49E4-953E-C4008415EC7F}" type="presParOf" srcId="{5E3C4A7B-3D46-43A0-BA50-DB41048002CF}" destId="{0992A49A-A3E8-4DBA-A80D-175E811BFA39}" srcOrd="12" destOrd="0" presId="urn:microsoft.com/office/officeart/2008/layout/LinedList"/>
    <dgm:cxn modelId="{B3674037-9219-4AF2-A695-47897C3A55F5}" type="presParOf" srcId="{5E3C4A7B-3D46-43A0-BA50-DB41048002CF}" destId="{A5AC5A0C-F452-4565-82A5-CE30B328F6B4}" srcOrd="13" destOrd="0" presId="urn:microsoft.com/office/officeart/2008/layout/LinedList"/>
    <dgm:cxn modelId="{17D19C3F-992E-4242-A036-49E4898E6E1B}" type="presParOf" srcId="{A5AC5A0C-F452-4565-82A5-CE30B328F6B4}" destId="{EE5EF4E5-1A7F-4726-A75C-BA166B4C9BA8}" srcOrd="0" destOrd="0" presId="urn:microsoft.com/office/officeart/2008/layout/LinedList"/>
    <dgm:cxn modelId="{1540E6FA-FA20-4316-9A27-66102BA6B4E9}" type="presParOf" srcId="{A5AC5A0C-F452-4565-82A5-CE30B328F6B4}" destId="{02FB209A-026C-4375-BD5A-DC1F110B40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255B2C8-8835-48A8-899E-20ADAFE32F9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D47A04D-70D3-42FB-8173-F025105AB868}">
      <dgm:prSet/>
      <dgm:spPr/>
      <dgm:t>
        <a:bodyPr/>
        <a:lstStyle/>
        <a:p>
          <a:r>
            <a:rPr lang="en-US" b="1"/>
            <a:t>Where can we get (raw) information on entities and observed outcomes?</a:t>
          </a:r>
          <a:endParaRPr lang="en-US"/>
        </a:p>
      </dgm:t>
    </dgm:pt>
    <dgm:pt modelId="{D7868044-349E-42BD-B5FB-98EE7CA6F943}" type="parTrans" cxnId="{6EBE1CAC-E31A-48E3-A95B-084FBAA6226E}">
      <dgm:prSet/>
      <dgm:spPr/>
      <dgm:t>
        <a:bodyPr/>
        <a:lstStyle/>
        <a:p>
          <a:endParaRPr lang="en-US"/>
        </a:p>
      </dgm:t>
    </dgm:pt>
    <dgm:pt modelId="{A73A19AF-3F63-4E61-A8C2-56381006BFAE}" type="sibTrans" cxnId="{6EBE1CAC-E31A-48E3-A95B-084FBAA6226E}">
      <dgm:prSet/>
      <dgm:spPr/>
      <dgm:t>
        <a:bodyPr/>
        <a:lstStyle/>
        <a:p>
          <a:endParaRPr lang="en-US"/>
        </a:p>
      </dgm:t>
    </dgm:pt>
    <dgm:pt modelId="{C6AB0B1B-6129-469E-AD7B-77C5100ADB80}">
      <dgm:prSet/>
      <dgm:spPr/>
      <dgm:t>
        <a:bodyPr/>
        <a:lstStyle/>
        <a:p>
          <a:r>
            <a:rPr lang="en-CA" b="1"/>
            <a:t>Internal databases: </a:t>
          </a:r>
          <a:r>
            <a:rPr lang="en-CA" b="0"/>
            <a:t>Delivery logs and customer records.</a:t>
          </a:r>
          <a:endParaRPr lang="en-US"/>
        </a:p>
      </dgm:t>
    </dgm:pt>
    <dgm:pt modelId="{5C9A4A61-C51D-4F43-BCA5-9B9D6FCA29B9}" type="parTrans" cxnId="{6B65E440-4230-41D9-838C-3A7C89A69FCA}">
      <dgm:prSet/>
      <dgm:spPr/>
      <dgm:t>
        <a:bodyPr/>
        <a:lstStyle/>
        <a:p>
          <a:endParaRPr lang="en-US"/>
        </a:p>
      </dgm:t>
    </dgm:pt>
    <dgm:pt modelId="{A9F7CB6C-6B98-4E8D-9AD1-CA5E7CA751DD}" type="sibTrans" cxnId="{6B65E440-4230-41D9-838C-3A7C89A69FCA}">
      <dgm:prSet/>
      <dgm:spPr/>
      <dgm:t>
        <a:bodyPr/>
        <a:lstStyle/>
        <a:p>
          <a:endParaRPr lang="en-US"/>
        </a:p>
      </dgm:t>
    </dgm:pt>
    <dgm:pt modelId="{7B9FB93B-A657-4B0D-AE88-93AB4AFA1111}">
      <dgm:prSet/>
      <dgm:spPr/>
      <dgm:t>
        <a:bodyPr/>
        <a:lstStyle/>
        <a:p>
          <a:r>
            <a:rPr lang="en-CA" b="1"/>
            <a:t>API connections: </a:t>
          </a:r>
          <a:r>
            <a:rPr lang="en-CA" b="0"/>
            <a:t>Scheduling systems for real-time updates.</a:t>
          </a:r>
          <a:endParaRPr lang="en-US"/>
        </a:p>
      </dgm:t>
    </dgm:pt>
    <dgm:pt modelId="{DAC19568-76C5-4C32-9D35-8A62CB28E792}" type="parTrans" cxnId="{283CD5E7-28D0-47EC-B764-800C8F22D10F}">
      <dgm:prSet/>
      <dgm:spPr/>
      <dgm:t>
        <a:bodyPr/>
        <a:lstStyle/>
        <a:p>
          <a:endParaRPr lang="en-US"/>
        </a:p>
      </dgm:t>
    </dgm:pt>
    <dgm:pt modelId="{46D5E59C-1AA8-42E4-AA3A-4EC69B85E9BE}" type="sibTrans" cxnId="{283CD5E7-28D0-47EC-B764-800C8F22D10F}">
      <dgm:prSet/>
      <dgm:spPr/>
      <dgm:t>
        <a:bodyPr/>
        <a:lstStyle/>
        <a:p>
          <a:endParaRPr lang="en-US"/>
        </a:p>
      </dgm:t>
    </dgm:pt>
    <dgm:pt modelId="{B749D00A-1536-4026-8E17-9819AFC75631}">
      <dgm:prSet/>
      <dgm:spPr/>
      <dgm:t>
        <a:bodyPr/>
        <a:lstStyle/>
        <a:p>
          <a:r>
            <a:rPr lang="en-CA" b="1"/>
            <a:t>Communication logs:</a:t>
          </a:r>
          <a:r>
            <a:rPr lang="en-CA"/>
            <a:t> Contact method and contact frequency details. </a:t>
          </a:r>
          <a:r>
            <a:rPr lang="en-US"/>
            <a:t>.</a:t>
          </a:r>
        </a:p>
      </dgm:t>
    </dgm:pt>
    <dgm:pt modelId="{F97BB30D-A52F-40AF-AEC6-31CBE3488D29}" type="parTrans" cxnId="{A34F8DDC-C4F7-47B3-B13F-1C7ACF55484D}">
      <dgm:prSet/>
      <dgm:spPr/>
      <dgm:t>
        <a:bodyPr/>
        <a:lstStyle/>
        <a:p>
          <a:endParaRPr lang="en-US"/>
        </a:p>
      </dgm:t>
    </dgm:pt>
    <dgm:pt modelId="{690072D0-D596-4365-B032-27CC376A195B}" type="sibTrans" cxnId="{A34F8DDC-C4F7-47B3-B13F-1C7ACF55484D}">
      <dgm:prSet/>
      <dgm:spPr/>
      <dgm:t>
        <a:bodyPr/>
        <a:lstStyle/>
        <a:p>
          <a:endParaRPr lang="en-US"/>
        </a:p>
      </dgm:t>
    </dgm:pt>
    <dgm:pt modelId="{3656FCCC-7860-47E1-BE67-7D70746B9426}" type="pres">
      <dgm:prSet presAssocID="{2255B2C8-8835-48A8-899E-20ADAFE32F95}" presName="linear" presStyleCnt="0">
        <dgm:presLayoutVars>
          <dgm:animLvl val="lvl"/>
          <dgm:resizeHandles val="exact"/>
        </dgm:presLayoutVars>
      </dgm:prSet>
      <dgm:spPr/>
    </dgm:pt>
    <dgm:pt modelId="{518C0287-B407-4531-BAE1-A6B632383544}" type="pres">
      <dgm:prSet presAssocID="{ED47A04D-70D3-42FB-8173-F025105AB868}" presName="parentText" presStyleLbl="node1" presStyleIdx="0" presStyleCnt="4">
        <dgm:presLayoutVars>
          <dgm:chMax val="0"/>
          <dgm:bulletEnabled val="1"/>
        </dgm:presLayoutVars>
      </dgm:prSet>
      <dgm:spPr/>
    </dgm:pt>
    <dgm:pt modelId="{71CD0BDA-AAC3-4313-93CB-6E57307D2CE3}" type="pres">
      <dgm:prSet presAssocID="{A73A19AF-3F63-4E61-A8C2-56381006BFAE}" presName="spacer" presStyleCnt="0"/>
      <dgm:spPr/>
    </dgm:pt>
    <dgm:pt modelId="{596EC016-8AF0-4BD0-85C1-32F0808AD42D}" type="pres">
      <dgm:prSet presAssocID="{C6AB0B1B-6129-469E-AD7B-77C5100ADB80}" presName="parentText" presStyleLbl="node1" presStyleIdx="1" presStyleCnt="4">
        <dgm:presLayoutVars>
          <dgm:chMax val="0"/>
          <dgm:bulletEnabled val="1"/>
        </dgm:presLayoutVars>
      </dgm:prSet>
      <dgm:spPr/>
    </dgm:pt>
    <dgm:pt modelId="{685E93DA-FF21-401B-89D6-33F50E7E0CDF}" type="pres">
      <dgm:prSet presAssocID="{A9F7CB6C-6B98-4E8D-9AD1-CA5E7CA751DD}" presName="spacer" presStyleCnt="0"/>
      <dgm:spPr/>
    </dgm:pt>
    <dgm:pt modelId="{330282F5-4659-439B-8784-2F1DA7E457D6}" type="pres">
      <dgm:prSet presAssocID="{7B9FB93B-A657-4B0D-AE88-93AB4AFA1111}" presName="parentText" presStyleLbl="node1" presStyleIdx="2" presStyleCnt="4">
        <dgm:presLayoutVars>
          <dgm:chMax val="0"/>
          <dgm:bulletEnabled val="1"/>
        </dgm:presLayoutVars>
      </dgm:prSet>
      <dgm:spPr/>
    </dgm:pt>
    <dgm:pt modelId="{101C73A7-DF2A-41AE-9F5C-96159492C0DB}" type="pres">
      <dgm:prSet presAssocID="{46D5E59C-1AA8-42E4-AA3A-4EC69B85E9BE}" presName="spacer" presStyleCnt="0"/>
      <dgm:spPr/>
    </dgm:pt>
    <dgm:pt modelId="{2558DF83-1B8B-44EC-A6AE-B931BBD4D17B}" type="pres">
      <dgm:prSet presAssocID="{B749D00A-1536-4026-8E17-9819AFC75631}" presName="parentText" presStyleLbl="node1" presStyleIdx="3" presStyleCnt="4">
        <dgm:presLayoutVars>
          <dgm:chMax val="0"/>
          <dgm:bulletEnabled val="1"/>
        </dgm:presLayoutVars>
      </dgm:prSet>
      <dgm:spPr/>
    </dgm:pt>
  </dgm:ptLst>
  <dgm:cxnLst>
    <dgm:cxn modelId="{AAA41408-DE96-4703-8FAB-40B47B8B46AF}" type="presOf" srcId="{2255B2C8-8835-48A8-899E-20ADAFE32F95}" destId="{3656FCCC-7860-47E1-BE67-7D70746B9426}" srcOrd="0" destOrd="0" presId="urn:microsoft.com/office/officeart/2005/8/layout/vList2"/>
    <dgm:cxn modelId="{6B65E440-4230-41D9-838C-3A7C89A69FCA}" srcId="{2255B2C8-8835-48A8-899E-20ADAFE32F95}" destId="{C6AB0B1B-6129-469E-AD7B-77C5100ADB80}" srcOrd="1" destOrd="0" parTransId="{5C9A4A61-C51D-4F43-BCA5-9B9D6FCA29B9}" sibTransId="{A9F7CB6C-6B98-4E8D-9AD1-CA5E7CA751DD}"/>
    <dgm:cxn modelId="{1994555F-9EE6-4F72-A928-9BD822574119}" type="presOf" srcId="{7B9FB93B-A657-4B0D-AE88-93AB4AFA1111}" destId="{330282F5-4659-439B-8784-2F1DA7E457D6}" srcOrd="0" destOrd="0" presId="urn:microsoft.com/office/officeart/2005/8/layout/vList2"/>
    <dgm:cxn modelId="{1C3BDE68-50E7-4EC1-8353-CBCB8EE2A118}" type="presOf" srcId="{ED47A04D-70D3-42FB-8173-F025105AB868}" destId="{518C0287-B407-4531-BAE1-A6B632383544}" srcOrd="0" destOrd="0" presId="urn:microsoft.com/office/officeart/2005/8/layout/vList2"/>
    <dgm:cxn modelId="{96F42984-F293-456A-97EC-F5771A6CF6B9}" type="presOf" srcId="{C6AB0B1B-6129-469E-AD7B-77C5100ADB80}" destId="{596EC016-8AF0-4BD0-85C1-32F0808AD42D}" srcOrd="0" destOrd="0" presId="urn:microsoft.com/office/officeart/2005/8/layout/vList2"/>
    <dgm:cxn modelId="{177A0389-83B8-453A-9F0C-E8D72A7A7144}" type="presOf" srcId="{B749D00A-1536-4026-8E17-9819AFC75631}" destId="{2558DF83-1B8B-44EC-A6AE-B931BBD4D17B}" srcOrd="0" destOrd="0" presId="urn:microsoft.com/office/officeart/2005/8/layout/vList2"/>
    <dgm:cxn modelId="{6EBE1CAC-E31A-48E3-A95B-084FBAA6226E}" srcId="{2255B2C8-8835-48A8-899E-20ADAFE32F95}" destId="{ED47A04D-70D3-42FB-8173-F025105AB868}" srcOrd="0" destOrd="0" parTransId="{D7868044-349E-42BD-B5FB-98EE7CA6F943}" sibTransId="{A73A19AF-3F63-4E61-A8C2-56381006BFAE}"/>
    <dgm:cxn modelId="{A34F8DDC-C4F7-47B3-B13F-1C7ACF55484D}" srcId="{2255B2C8-8835-48A8-899E-20ADAFE32F95}" destId="{B749D00A-1536-4026-8E17-9819AFC75631}" srcOrd="3" destOrd="0" parTransId="{F97BB30D-A52F-40AF-AEC6-31CBE3488D29}" sibTransId="{690072D0-D596-4365-B032-27CC376A195B}"/>
    <dgm:cxn modelId="{283CD5E7-28D0-47EC-B764-800C8F22D10F}" srcId="{2255B2C8-8835-48A8-899E-20ADAFE32F95}" destId="{7B9FB93B-A657-4B0D-AE88-93AB4AFA1111}" srcOrd="2" destOrd="0" parTransId="{DAC19568-76C5-4C32-9D35-8A62CB28E792}" sibTransId="{46D5E59C-1AA8-42E4-AA3A-4EC69B85E9BE}"/>
    <dgm:cxn modelId="{8F3F7051-9559-4519-8C0A-2AC4915471DC}" type="presParOf" srcId="{3656FCCC-7860-47E1-BE67-7D70746B9426}" destId="{518C0287-B407-4531-BAE1-A6B632383544}" srcOrd="0" destOrd="0" presId="urn:microsoft.com/office/officeart/2005/8/layout/vList2"/>
    <dgm:cxn modelId="{0F7369AF-4319-46C7-B0C5-21219FCAC94E}" type="presParOf" srcId="{3656FCCC-7860-47E1-BE67-7D70746B9426}" destId="{71CD0BDA-AAC3-4313-93CB-6E57307D2CE3}" srcOrd="1" destOrd="0" presId="urn:microsoft.com/office/officeart/2005/8/layout/vList2"/>
    <dgm:cxn modelId="{AFF4D968-AC8F-4096-A7EE-6F43E7A728CB}" type="presParOf" srcId="{3656FCCC-7860-47E1-BE67-7D70746B9426}" destId="{596EC016-8AF0-4BD0-85C1-32F0808AD42D}" srcOrd="2" destOrd="0" presId="urn:microsoft.com/office/officeart/2005/8/layout/vList2"/>
    <dgm:cxn modelId="{8D8BA119-F556-4A4E-8445-725E5B589C00}" type="presParOf" srcId="{3656FCCC-7860-47E1-BE67-7D70746B9426}" destId="{685E93DA-FF21-401B-89D6-33F50E7E0CDF}" srcOrd="3" destOrd="0" presId="urn:microsoft.com/office/officeart/2005/8/layout/vList2"/>
    <dgm:cxn modelId="{5427B8BF-2032-42A6-AF31-FB51CD7B8019}" type="presParOf" srcId="{3656FCCC-7860-47E1-BE67-7D70746B9426}" destId="{330282F5-4659-439B-8784-2F1DA7E457D6}" srcOrd="4" destOrd="0" presId="urn:microsoft.com/office/officeart/2005/8/layout/vList2"/>
    <dgm:cxn modelId="{2121F97E-7D18-4384-AF8A-F1E02171B446}" type="presParOf" srcId="{3656FCCC-7860-47E1-BE67-7D70746B9426}" destId="{101C73A7-DF2A-41AE-9F5C-96159492C0DB}" srcOrd="5" destOrd="0" presId="urn:microsoft.com/office/officeart/2005/8/layout/vList2"/>
    <dgm:cxn modelId="{BFB40B89-C5CD-4B68-B590-A50CACB8C7BC}" type="presParOf" srcId="{3656FCCC-7860-47E1-BE67-7D70746B9426}" destId="{2558DF83-1B8B-44EC-A6AE-B931BBD4D17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7786FF-3DAF-402F-B4AC-381131A0D49C}" type="doc">
      <dgm:prSet loTypeId="urn:microsoft.com/office/officeart/2008/layout/LinedList" loCatId="list" qsTypeId="urn:microsoft.com/office/officeart/2005/8/quickstyle/simple2" qsCatId="simple" csTypeId="urn:microsoft.com/office/officeart/2005/8/colors/accent3_2" csCatId="accent3" phldr="1"/>
      <dgm:spPr/>
      <dgm:t>
        <a:bodyPr/>
        <a:lstStyle/>
        <a:p>
          <a:endParaRPr lang="en-US"/>
        </a:p>
      </dgm:t>
    </dgm:pt>
    <dgm:pt modelId="{40B03BE4-C5BF-4A77-8C1E-875236F9C726}">
      <dgm:prSet/>
      <dgm:spPr/>
      <dgm:t>
        <a:bodyPr/>
        <a:lstStyle/>
        <a:p>
          <a:r>
            <a:rPr lang="en-US" b="1"/>
            <a:t>When do we make real-time / batch pred.? </a:t>
          </a:r>
          <a:endParaRPr lang="en-US"/>
        </a:p>
      </dgm:t>
    </dgm:pt>
    <dgm:pt modelId="{86E8F9B6-7454-45DA-B88B-29CD8474C583}" type="parTrans" cxnId="{6E7999B4-6A10-4EAC-929E-2D13B9D80024}">
      <dgm:prSet/>
      <dgm:spPr/>
      <dgm:t>
        <a:bodyPr/>
        <a:lstStyle/>
        <a:p>
          <a:endParaRPr lang="en-US"/>
        </a:p>
      </dgm:t>
    </dgm:pt>
    <dgm:pt modelId="{95F32333-7D82-40A0-8B72-62D2B0B7A489}" type="sibTrans" cxnId="{6E7999B4-6A10-4EAC-929E-2D13B9D80024}">
      <dgm:prSet/>
      <dgm:spPr/>
      <dgm:t>
        <a:bodyPr/>
        <a:lstStyle/>
        <a:p>
          <a:endParaRPr lang="en-US"/>
        </a:p>
      </dgm:t>
    </dgm:pt>
    <dgm:pt modelId="{A2FA7F85-4AD0-418A-9FF5-CF031D96757A}">
      <dgm:prSet/>
      <dgm:spPr/>
      <dgm:t>
        <a:bodyPr/>
        <a:lstStyle/>
        <a:p>
          <a:r>
            <a:rPr lang="en-US" b="1" dirty="0"/>
            <a:t>Real-time:  </a:t>
          </a:r>
          <a:r>
            <a:rPr lang="en-US" b="0" dirty="0"/>
            <a:t>Real-time updates for ongoing deliveries</a:t>
          </a:r>
          <a:r>
            <a:rPr lang="en-US" b="1" dirty="0"/>
            <a:t>.</a:t>
          </a:r>
          <a:endParaRPr lang="en-US" dirty="0"/>
        </a:p>
      </dgm:t>
    </dgm:pt>
    <dgm:pt modelId="{43BDA37D-B73C-4B84-B920-297BE8E64F41}" type="parTrans" cxnId="{60521D77-7740-44D0-B685-516D19630778}">
      <dgm:prSet/>
      <dgm:spPr/>
      <dgm:t>
        <a:bodyPr/>
        <a:lstStyle/>
        <a:p>
          <a:endParaRPr lang="en-US"/>
        </a:p>
      </dgm:t>
    </dgm:pt>
    <dgm:pt modelId="{93979824-3484-4562-A059-F4C4F3E9171F}" type="sibTrans" cxnId="{60521D77-7740-44D0-B685-516D19630778}">
      <dgm:prSet/>
      <dgm:spPr/>
      <dgm:t>
        <a:bodyPr/>
        <a:lstStyle/>
        <a:p>
          <a:endParaRPr lang="en-US"/>
        </a:p>
      </dgm:t>
    </dgm:pt>
    <dgm:pt modelId="{46881869-B3CF-4DAC-B53E-44B976948013}">
      <dgm:prSet/>
      <dgm:spPr/>
      <dgm:t>
        <a:bodyPr/>
        <a:lstStyle/>
        <a:p>
          <a:r>
            <a:rPr lang="en-US" b="1" dirty="0"/>
            <a:t>Batch predictions</a:t>
          </a:r>
          <a:r>
            <a:rPr lang="en-US" b="0" dirty="0"/>
            <a:t>: Predictions can be made in batch mode for planning</a:t>
          </a:r>
          <a:r>
            <a:rPr lang="en-US" b="1" dirty="0"/>
            <a:t>.</a:t>
          </a:r>
        </a:p>
      </dgm:t>
    </dgm:pt>
    <dgm:pt modelId="{527D6EBA-BA40-4BDA-8960-4BA45F4A13F0}" type="parTrans" cxnId="{FE7FC27C-FCD0-484D-B9B4-0AE259A2BDF6}">
      <dgm:prSet/>
      <dgm:spPr/>
      <dgm:t>
        <a:bodyPr/>
        <a:lstStyle/>
        <a:p>
          <a:endParaRPr lang="en-US"/>
        </a:p>
      </dgm:t>
    </dgm:pt>
    <dgm:pt modelId="{47E34D6F-C904-404D-978F-96EF352451F1}" type="sibTrans" cxnId="{FE7FC27C-FCD0-484D-B9B4-0AE259A2BDF6}">
      <dgm:prSet/>
      <dgm:spPr/>
      <dgm:t>
        <a:bodyPr/>
        <a:lstStyle/>
        <a:p>
          <a:endParaRPr lang="en-US"/>
        </a:p>
      </dgm:t>
    </dgm:pt>
    <dgm:pt modelId="{1A50B10A-F9B7-414D-8464-27193083DFCA}">
      <dgm:prSet/>
      <dgm:spPr/>
      <dgm:t>
        <a:bodyPr/>
        <a:lstStyle/>
        <a:p>
          <a:r>
            <a:rPr lang="en-US" b="1"/>
            <a:t>Time available for this + featurization + post-processing? </a:t>
          </a:r>
          <a:endParaRPr lang="en-US"/>
        </a:p>
      </dgm:t>
    </dgm:pt>
    <dgm:pt modelId="{2086DBEC-0E00-4580-816F-E2C6CD4C9289}" type="parTrans" cxnId="{37618A27-2DCD-4532-B0A9-C152B816DD78}">
      <dgm:prSet/>
      <dgm:spPr/>
      <dgm:t>
        <a:bodyPr/>
        <a:lstStyle/>
        <a:p>
          <a:endParaRPr lang="en-US"/>
        </a:p>
      </dgm:t>
    </dgm:pt>
    <dgm:pt modelId="{5DE86AAC-DF60-4DD2-8863-CF05A43A4ABA}" type="sibTrans" cxnId="{37618A27-2DCD-4532-B0A9-C152B816DD78}">
      <dgm:prSet/>
      <dgm:spPr/>
      <dgm:t>
        <a:bodyPr/>
        <a:lstStyle/>
        <a:p>
          <a:endParaRPr lang="en-US"/>
        </a:p>
      </dgm:t>
    </dgm:pt>
    <dgm:pt modelId="{DC52E48B-55F6-420F-A75A-FF024DE869FA}">
      <dgm:prSet/>
      <dgm:spPr/>
      <dgm:t>
        <a:bodyPr/>
        <a:lstStyle/>
        <a:p>
          <a:r>
            <a:rPr lang="en-US" b="1" dirty="0"/>
            <a:t>Real-time:</a:t>
          </a:r>
          <a:r>
            <a:rPr lang="en-US" dirty="0"/>
            <a:t> Minutes before the scheduled delivery</a:t>
          </a:r>
          <a:endParaRPr lang="en-CA" dirty="0"/>
        </a:p>
        <a:p>
          <a:r>
            <a:rPr lang="en-US" b="1" dirty="0"/>
            <a:t>Batch: </a:t>
          </a:r>
          <a:r>
            <a:rPr lang="en-US" dirty="0"/>
            <a:t>Daily/weekly schedule updates</a:t>
          </a:r>
        </a:p>
      </dgm:t>
    </dgm:pt>
    <dgm:pt modelId="{76E96540-5AAA-4117-B6CE-870F4CB34620}" type="parTrans" cxnId="{B12C6D3A-2D74-4C69-AF4D-0D710F29217E}">
      <dgm:prSet/>
      <dgm:spPr/>
      <dgm:t>
        <a:bodyPr/>
        <a:lstStyle/>
        <a:p>
          <a:endParaRPr lang="en-US"/>
        </a:p>
      </dgm:t>
    </dgm:pt>
    <dgm:pt modelId="{2B7A2C61-6825-4B9E-BDCF-986D5C21E9D6}" type="sibTrans" cxnId="{B12C6D3A-2D74-4C69-AF4D-0D710F29217E}">
      <dgm:prSet/>
      <dgm:spPr/>
      <dgm:t>
        <a:bodyPr/>
        <a:lstStyle/>
        <a:p>
          <a:endParaRPr lang="en-US"/>
        </a:p>
      </dgm:t>
    </dgm:pt>
    <dgm:pt modelId="{66DDA0AD-F7A4-41B5-B4CE-B3983B904C4E}">
      <dgm:prSet/>
      <dgm:spPr/>
      <dgm:t>
        <a:bodyPr/>
        <a:lstStyle/>
        <a:p>
          <a:r>
            <a:rPr lang="en-US" b="1"/>
            <a:t>Compute target?</a:t>
          </a:r>
          <a:endParaRPr lang="en-US"/>
        </a:p>
      </dgm:t>
    </dgm:pt>
    <dgm:pt modelId="{95D2D785-1427-40E9-80C0-E12ECAF762A6}" type="parTrans" cxnId="{B89ED271-48D4-40A1-A466-630BD8E3DED5}">
      <dgm:prSet/>
      <dgm:spPr/>
      <dgm:t>
        <a:bodyPr/>
        <a:lstStyle/>
        <a:p>
          <a:endParaRPr lang="en-US"/>
        </a:p>
      </dgm:t>
    </dgm:pt>
    <dgm:pt modelId="{6AC20667-2547-43B6-9F81-B46B0C62236C}" type="sibTrans" cxnId="{B89ED271-48D4-40A1-A466-630BD8E3DED5}">
      <dgm:prSet/>
      <dgm:spPr/>
      <dgm:t>
        <a:bodyPr/>
        <a:lstStyle/>
        <a:p>
          <a:endParaRPr lang="en-US"/>
        </a:p>
      </dgm:t>
    </dgm:pt>
    <dgm:pt modelId="{2BDFC5D4-99A5-46B5-A6C6-B1437C16758E}">
      <dgm:prSet/>
      <dgm:spPr/>
      <dgm:t>
        <a:bodyPr/>
        <a:lstStyle/>
        <a:p>
          <a:r>
            <a:rPr lang="en-US" dirty="0"/>
            <a:t>Cloud-based deployment offers scalability and flexibility, ideal for large datasets and remote access. </a:t>
          </a:r>
        </a:p>
      </dgm:t>
    </dgm:pt>
    <dgm:pt modelId="{9299B477-0BA9-4200-9272-28E2A3A0E1FF}" type="parTrans" cxnId="{51DB0AB0-8B1A-49B1-B653-0D6D019C5185}">
      <dgm:prSet/>
      <dgm:spPr/>
      <dgm:t>
        <a:bodyPr/>
        <a:lstStyle/>
        <a:p>
          <a:endParaRPr lang="en-US"/>
        </a:p>
      </dgm:t>
    </dgm:pt>
    <dgm:pt modelId="{F3C904F9-830A-4063-ACF7-5D538671D42C}" type="sibTrans" cxnId="{51DB0AB0-8B1A-49B1-B653-0D6D019C5185}">
      <dgm:prSet/>
      <dgm:spPr/>
      <dgm:t>
        <a:bodyPr/>
        <a:lstStyle/>
        <a:p>
          <a:endParaRPr lang="en-US"/>
        </a:p>
      </dgm:t>
    </dgm:pt>
    <dgm:pt modelId="{A12316FB-387C-4F05-83A6-EA79E767C84F}" type="pres">
      <dgm:prSet presAssocID="{7E7786FF-3DAF-402F-B4AC-381131A0D49C}" presName="vert0" presStyleCnt="0">
        <dgm:presLayoutVars>
          <dgm:dir/>
          <dgm:animOne val="branch"/>
          <dgm:animLvl val="lvl"/>
        </dgm:presLayoutVars>
      </dgm:prSet>
      <dgm:spPr/>
    </dgm:pt>
    <dgm:pt modelId="{123FAF72-250B-4BDD-B4FE-6A24E08A8C32}" type="pres">
      <dgm:prSet presAssocID="{40B03BE4-C5BF-4A77-8C1E-875236F9C726}" presName="thickLine" presStyleLbl="alignNode1" presStyleIdx="0" presStyleCnt="7"/>
      <dgm:spPr/>
    </dgm:pt>
    <dgm:pt modelId="{E36B8BC1-5FED-4CB3-86DF-55EFB64BBAA4}" type="pres">
      <dgm:prSet presAssocID="{40B03BE4-C5BF-4A77-8C1E-875236F9C726}" presName="horz1" presStyleCnt="0"/>
      <dgm:spPr/>
    </dgm:pt>
    <dgm:pt modelId="{B4DFEFD7-7183-49E3-9933-49D1D94FE1B1}" type="pres">
      <dgm:prSet presAssocID="{40B03BE4-C5BF-4A77-8C1E-875236F9C726}" presName="tx1" presStyleLbl="revTx" presStyleIdx="0" presStyleCnt="7"/>
      <dgm:spPr/>
    </dgm:pt>
    <dgm:pt modelId="{19DADF3B-BB52-45B9-8F52-5FC99BB23558}" type="pres">
      <dgm:prSet presAssocID="{40B03BE4-C5BF-4A77-8C1E-875236F9C726}" presName="vert1" presStyleCnt="0"/>
      <dgm:spPr/>
    </dgm:pt>
    <dgm:pt modelId="{43E6A51F-F3D5-41B8-8908-0E954A085373}" type="pres">
      <dgm:prSet presAssocID="{A2FA7F85-4AD0-418A-9FF5-CF031D96757A}" presName="thickLine" presStyleLbl="alignNode1" presStyleIdx="1" presStyleCnt="7"/>
      <dgm:spPr/>
    </dgm:pt>
    <dgm:pt modelId="{318661B1-C334-4E1B-B852-8ABBD299A8E8}" type="pres">
      <dgm:prSet presAssocID="{A2FA7F85-4AD0-418A-9FF5-CF031D96757A}" presName="horz1" presStyleCnt="0"/>
      <dgm:spPr/>
    </dgm:pt>
    <dgm:pt modelId="{FD2E79C2-4254-44FE-AA9D-AA06D012BE68}" type="pres">
      <dgm:prSet presAssocID="{A2FA7F85-4AD0-418A-9FF5-CF031D96757A}" presName="tx1" presStyleLbl="revTx" presStyleIdx="1" presStyleCnt="7"/>
      <dgm:spPr/>
    </dgm:pt>
    <dgm:pt modelId="{B5C63799-7D84-47A9-BB60-991221900A75}" type="pres">
      <dgm:prSet presAssocID="{A2FA7F85-4AD0-418A-9FF5-CF031D96757A}" presName="vert1" presStyleCnt="0"/>
      <dgm:spPr/>
    </dgm:pt>
    <dgm:pt modelId="{C92EA495-84A6-4746-BE51-BCA4A95C41C0}" type="pres">
      <dgm:prSet presAssocID="{46881869-B3CF-4DAC-B53E-44B976948013}" presName="thickLine" presStyleLbl="alignNode1" presStyleIdx="2" presStyleCnt="7"/>
      <dgm:spPr/>
    </dgm:pt>
    <dgm:pt modelId="{2927C697-1A87-4E1F-8BFA-8CCFA4CBF4B8}" type="pres">
      <dgm:prSet presAssocID="{46881869-B3CF-4DAC-B53E-44B976948013}" presName="horz1" presStyleCnt="0"/>
      <dgm:spPr/>
    </dgm:pt>
    <dgm:pt modelId="{BC53FF0E-2FD7-459F-9C38-7F4CFCE2F381}" type="pres">
      <dgm:prSet presAssocID="{46881869-B3CF-4DAC-B53E-44B976948013}" presName="tx1" presStyleLbl="revTx" presStyleIdx="2" presStyleCnt="7"/>
      <dgm:spPr/>
    </dgm:pt>
    <dgm:pt modelId="{F4EAE56D-512B-4621-8BDF-23DAC709CCC9}" type="pres">
      <dgm:prSet presAssocID="{46881869-B3CF-4DAC-B53E-44B976948013}" presName="vert1" presStyleCnt="0"/>
      <dgm:spPr/>
    </dgm:pt>
    <dgm:pt modelId="{3AF3F8F9-EF50-46BE-8495-3E04B2B80849}" type="pres">
      <dgm:prSet presAssocID="{1A50B10A-F9B7-414D-8464-27193083DFCA}" presName="thickLine" presStyleLbl="alignNode1" presStyleIdx="3" presStyleCnt="7"/>
      <dgm:spPr/>
    </dgm:pt>
    <dgm:pt modelId="{5973417F-6BA4-4258-8C1A-0277AEA3745E}" type="pres">
      <dgm:prSet presAssocID="{1A50B10A-F9B7-414D-8464-27193083DFCA}" presName="horz1" presStyleCnt="0"/>
      <dgm:spPr/>
    </dgm:pt>
    <dgm:pt modelId="{C9BBEA83-83B0-4E04-9A2E-7266CD251C93}" type="pres">
      <dgm:prSet presAssocID="{1A50B10A-F9B7-414D-8464-27193083DFCA}" presName="tx1" presStyleLbl="revTx" presStyleIdx="3" presStyleCnt="7"/>
      <dgm:spPr/>
    </dgm:pt>
    <dgm:pt modelId="{9937B19F-65A4-4302-AE87-C5DEBE44076B}" type="pres">
      <dgm:prSet presAssocID="{1A50B10A-F9B7-414D-8464-27193083DFCA}" presName="vert1" presStyleCnt="0"/>
      <dgm:spPr/>
    </dgm:pt>
    <dgm:pt modelId="{48744580-10AD-407E-AF05-5A4EDE4B2B76}" type="pres">
      <dgm:prSet presAssocID="{DC52E48B-55F6-420F-A75A-FF024DE869FA}" presName="thickLine" presStyleLbl="alignNode1" presStyleIdx="4" presStyleCnt="7"/>
      <dgm:spPr/>
    </dgm:pt>
    <dgm:pt modelId="{A0AD8F4B-2904-474F-BB42-01AF05C5B787}" type="pres">
      <dgm:prSet presAssocID="{DC52E48B-55F6-420F-A75A-FF024DE869FA}" presName="horz1" presStyleCnt="0"/>
      <dgm:spPr/>
    </dgm:pt>
    <dgm:pt modelId="{1697FBFD-B44D-4F5C-B381-CA3E7BDD51E2}" type="pres">
      <dgm:prSet presAssocID="{DC52E48B-55F6-420F-A75A-FF024DE869FA}" presName="tx1" presStyleLbl="revTx" presStyleIdx="4" presStyleCnt="7"/>
      <dgm:spPr/>
    </dgm:pt>
    <dgm:pt modelId="{109EC8D6-D0C1-427D-992E-CB88A27FD734}" type="pres">
      <dgm:prSet presAssocID="{DC52E48B-55F6-420F-A75A-FF024DE869FA}" presName="vert1" presStyleCnt="0"/>
      <dgm:spPr/>
    </dgm:pt>
    <dgm:pt modelId="{0F3DEB5B-88AE-41F6-8FF4-9BBAD2F78999}" type="pres">
      <dgm:prSet presAssocID="{66DDA0AD-F7A4-41B5-B4CE-B3983B904C4E}" presName="thickLine" presStyleLbl="alignNode1" presStyleIdx="5" presStyleCnt="7"/>
      <dgm:spPr/>
    </dgm:pt>
    <dgm:pt modelId="{F48D5820-54AE-48FD-BF0C-77307F86DDE7}" type="pres">
      <dgm:prSet presAssocID="{66DDA0AD-F7A4-41B5-B4CE-B3983B904C4E}" presName="horz1" presStyleCnt="0"/>
      <dgm:spPr/>
    </dgm:pt>
    <dgm:pt modelId="{427546B3-198B-4278-9647-7A86A5DC4B3A}" type="pres">
      <dgm:prSet presAssocID="{66DDA0AD-F7A4-41B5-B4CE-B3983B904C4E}" presName="tx1" presStyleLbl="revTx" presStyleIdx="5" presStyleCnt="7"/>
      <dgm:spPr/>
    </dgm:pt>
    <dgm:pt modelId="{252710B8-2C5B-46BF-B0DE-64F35ACB2A2F}" type="pres">
      <dgm:prSet presAssocID="{66DDA0AD-F7A4-41B5-B4CE-B3983B904C4E}" presName="vert1" presStyleCnt="0"/>
      <dgm:spPr/>
    </dgm:pt>
    <dgm:pt modelId="{E577B479-4DF5-48AD-8D70-2AAA1E10749B}" type="pres">
      <dgm:prSet presAssocID="{2BDFC5D4-99A5-46B5-A6C6-B1437C16758E}" presName="thickLine" presStyleLbl="alignNode1" presStyleIdx="6" presStyleCnt="7"/>
      <dgm:spPr/>
    </dgm:pt>
    <dgm:pt modelId="{4491D4CB-170E-4EBD-911F-976FCEEE084D}" type="pres">
      <dgm:prSet presAssocID="{2BDFC5D4-99A5-46B5-A6C6-B1437C16758E}" presName="horz1" presStyleCnt="0"/>
      <dgm:spPr/>
    </dgm:pt>
    <dgm:pt modelId="{69C342E3-ABB0-450B-BA5C-276588BAE56A}" type="pres">
      <dgm:prSet presAssocID="{2BDFC5D4-99A5-46B5-A6C6-B1437C16758E}" presName="tx1" presStyleLbl="revTx" presStyleIdx="6" presStyleCnt="7"/>
      <dgm:spPr/>
    </dgm:pt>
    <dgm:pt modelId="{1E6C65D3-E237-4D6A-8853-9AA712EA9297}" type="pres">
      <dgm:prSet presAssocID="{2BDFC5D4-99A5-46B5-A6C6-B1437C16758E}" presName="vert1" presStyleCnt="0"/>
      <dgm:spPr/>
    </dgm:pt>
  </dgm:ptLst>
  <dgm:cxnLst>
    <dgm:cxn modelId="{37618A27-2DCD-4532-B0A9-C152B816DD78}" srcId="{7E7786FF-3DAF-402F-B4AC-381131A0D49C}" destId="{1A50B10A-F9B7-414D-8464-27193083DFCA}" srcOrd="3" destOrd="0" parTransId="{2086DBEC-0E00-4580-816F-E2C6CD4C9289}" sibTransId="{5DE86AAC-DF60-4DD2-8863-CF05A43A4ABA}"/>
    <dgm:cxn modelId="{B12C6D3A-2D74-4C69-AF4D-0D710F29217E}" srcId="{7E7786FF-3DAF-402F-B4AC-381131A0D49C}" destId="{DC52E48B-55F6-420F-A75A-FF024DE869FA}" srcOrd="4" destOrd="0" parTransId="{76E96540-5AAA-4117-B6CE-870F4CB34620}" sibTransId="{2B7A2C61-6825-4B9E-BDCF-986D5C21E9D6}"/>
    <dgm:cxn modelId="{CDF44F48-331A-4A2F-A161-CBE50F584DA5}" type="presOf" srcId="{40B03BE4-C5BF-4A77-8C1E-875236F9C726}" destId="{B4DFEFD7-7183-49E3-9933-49D1D94FE1B1}" srcOrd="0" destOrd="0" presId="urn:microsoft.com/office/officeart/2008/layout/LinedList"/>
    <dgm:cxn modelId="{F673EC6B-C88C-4391-A487-79FAABB03F84}" type="presOf" srcId="{2BDFC5D4-99A5-46B5-A6C6-B1437C16758E}" destId="{69C342E3-ABB0-450B-BA5C-276588BAE56A}" srcOrd="0" destOrd="0" presId="urn:microsoft.com/office/officeart/2008/layout/LinedList"/>
    <dgm:cxn modelId="{B89ED271-48D4-40A1-A466-630BD8E3DED5}" srcId="{7E7786FF-3DAF-402F-B4AC-381131A0D49C}" destId="{66DDA0AD-F7A4-41B5-B4CE-B3983B904C4E}" srcOrd="5" destOrd="0" parTransId="{95D2D785-1427-40E9-80C0-E12ECAF762A6}" sibTransId="{6AC20667-2547-43B6-9F81-B46B0C62236C}"/>
    <dgm:cxn modelId="{60521D77-7740-44D0-B685-516D19630778}" srcId="{7E7786FF-3DAF-402F-B4AC-381131A0D49C}" destId="{A2FA7F85-4AD0-418A-9FF5-CF031D96757A}" srcOrd="1" destOrd="0" parTransId="{43BDA37D-B73C-4B84-B920-297BE8E64F41}" sibTransId="{93979824-3484-4562-A059-F4C4F3E9171F}"/>
    <dgm:cxn modelId="{FE7FC27C-FCD0-484D-B9B4-0AE259A2BDF6}" srcId="{7E7786FF-3DAF-402F-B4AC-381131A0D49C}" destId="{46881869-B3CF-4DAC-B53E-44B976948013}" srcOrd="2" destOrd="0" parTransId="{527D6EBA-BA40-4BDA-8960-4BA45F4A13F0}" sibTransId="{47E34D6F-C904-404D-978F-96EF352451F1}"/>
    <dgm:cxn modelId="{9883BD87-D565-43DD-ACE7-044A1B44EEBF}" type="presOf" srcId="{DC52E48B-55F6-420F-A75A-FF024DE869FA}" destId="{1697FBFD-B44D-4F5C-B381-CA3E7BDD51E2}" srcOrd="0" destOrd="0" presId="urn:microsoft.com/office/officeart/2008/layout/LinedList"/>
    <dgm:cxn modelId="{76623A92-925F-4EAF-B1DC-6E94CC1358F4}" type="presOf" srcId="{66DDA0AD-F7A4-41B5-B4CE-B3983B904C4E}" destId="{427546B3-198B-4278-9647-7A86A5DC4B3A}" srcOrd="0" destOrd="0" presId="urn:microsoft.com/office/officeart/2008/layout/LinedList"/>
    <dgm:cxn modelId="{51DB0AB0-8B1A-49B1-B653-0D6D019C5185}" srcId="{7E7786FF-3DAF-402F-B4AC-381131A0D49C}" destId="{2BDFC5D4-99A5-46B5-A6C6-B1437C16758E}" srcOrd="6" destOrd="0" parTransId="{9299B477-0BA9-4200-9272-28E2A3A0E1FF}" sibTransId="{F3C904F9-830A-4063-ACF7-5D538671D42C}"/>
    <dgm:cxn modelId="{6E7999B4-6A10-4EAC-929E-2D13B9D80024}" srcId="{7E7786FF-3DAF-402F-B4AC-381131A0D49C}" destId="{40B03BE4-C5BF-4A77-8C1E-875236F9C726}" srcOrd="0" destOrd="0" parTransId="{86E8F9B6-7454-45DA-B88B-29CD8474C583}" sibTransId="{95F32333-7D82-40A0-8B72-62D2B0B7A489}"/>
    <dgm:cxn modelId="{551D37D9-3C3F-4EFC-A5DF-C3B602E4C13B}" type="presOf" srcId="{1A50B10A-F9B7-414D-8464-27193083DFCA}" destId="{C9BBEA83-83B0-4E04-9A2E-7266CD251C93}" srcOrd="0" destOrd="0" presId="urn:microsoft.com/office/officeart/2008/layout/LinedList"/>
    <dgm:cxn modelId="{0B6615EA-15B8-4B71-BFB8-4A129187B304}" type="presOf" srcId="{A2FA7F85-4AD0-418A-9FF5-CF031D96757A}" destId="{FD2E79C2-4254-44FE-AA9D-AA06D012BE68}" srcOrd="0" destOrd="0" presId="urn:microsoft.com/office/officeart/2008/layout/LinedList"/>
    <dgm:cxn modelId="{98B9E0EC-AE84-4ED6-98B4-D3C480303F53}" type="presOf" srcId="{7E7786FF-3DAF-402F-B4AC-381131A0D49C}" destId="{A12316FB-387C-4F05-83A6-EA79E767C84F}" srcOrd="0" destOrd="0" presId="urn:microsoft.com/office/officeart/2008/layout/LinedList"/>
    <dgm:cxn modelId="{49838FF6-A8A3-4F59-9062-0AD01E353943}" type="presOf" srcId="{46881869-B3CF-4DAC-B53E-44B976948013}" destId="{BC53FF0E-2FD7-459F-9C38-7F4CFCE2F381}" srcOrd="0" destOrd="0" presId="urn:microsoft.com/office/officeart/2008/layout/LinedList"/>
    <dgm:cxn modelId="{575B471F-D8CB-4E54-90A1-0116B4E5C3F1}" type="presParOf" srcId="{A12316FB-387C-4F05-83A6-EA79E767C84F}" destId="{123FAF72-250B-4BDD-B4FE-6A24E08A8C32}" srcOrd="0" destOrd="0" presId="urn:microsoft.com/office/officeart/2008/layout/LinedList"/>
    <dgm:cxn modelId="{444F26FD-AD0F-4189-B0E1-D7DBA6277F70}" type="presParOf" srcId="{A12316FB-387C-4F05-83A6-EA79E767C84F}" destId="{E36B8BC1-5FED-4CB3-86DF-55EFB64BBAA4}" srcOrd="1" destOrd="0" presId="urn:microsoft.com/office/officeart/2008/layout/LinedList"/>
    <dgm:cxn modelId="{58DA6122-5485-4E1A-A13D-F60D25902F2A}" type="presParOf" srcId="{E36B8BC1-5FED-4CB3-86DF-55EFB64BBAA4}" destId="{B4DFEFD7-7183-49E3-9933-49D1D94FE1B1}" srcOrd="0" destOrd="0" presId="urn:microsoft.com/office/officeart/2008/layout/LinedList"/>
    <dgm:cxn modelId="{420AA656-13A6-4AF0-8E83-D0463788F0C1}" type="presParOf" srcId="{E36B8BC1-5FED-4CB3-86DF-55EFB64BBAA4}" destId="{19DADF3B-BB52-45B9-8F52-5FC99BB23558}" srcOrd="1" destOrd="0" presId="urn:microsoft.com/office/officeart/2008/layout/LinedList"/>
    <dgm:cxn modelId="{29E8CBDE-3931-49E3-8768-404830A0FE2F}" type="presParOf" srcId="{A12316FB-387C-4F05-83A6-EA79E767C84F}" destId="{43E6A51F-F3D5-41B8-8908-0E954A085373}" srcOrd="2" destOrd="0" presId="urn:microsoft.com/office/officeart/2008/layout/LinedList"/>
    <dgm:cxn modelId="{0B366C58-B6FE-44D5-B0EF-AD42E437FAFF}" type="presParOf" srcId="{A12316FB-387C-4F05-83A6-EA79E767C84F}" destId="{318661B1-C334-4E1B-B852-8ABBD299A8E8}" srcOrd="3" destOrd="0" presId="urn:microsoft.com/office/officeart/2008/layout/LinedList"/>
    <dgm:cxn modelId="{41E242D5-AF82-4901-9FF7-797C1172597A}" type="presParOf" srcId="{318661B1-C334-4E1B-B852-8ABBD299A8E8}" destId="{FD2E79C2-4254-44FE-AA9D-AA06D012BE68}" srcOrd="0" destOrd="0" presId="urn:microsoft.com/office/officeart/2008/layout/LinedList"/>
    <dgm:cxn modelId="{648DE036-07AE-4A21-A514-148A1B102B20}" type="presParOf" srcId="{318661B1-C334-4E1B-B852-8ABBD299A8E8}" destId="{B5C63799-7D84-47A9-BB60-991221900A75}" srcOrd="1" destOrd="0" presId="urn:microsoft.com/office/officeart/2008/layout/LinedList"/>
    <dgm:cxn modelId="{46DAC54D-079F-4672-BBA6-93B9D92DC7ED}" type="presParOf" srcId="{A12316FB-387C-4F05-83A6-EA79E767C84F}" destId="{C92EA495-84A6-4746-BE51-BCA4A95C41C0}" srcOrd="4" destOrd="0" presId="urn:microsoft.com/office/officeart/2008/layout/LinedList"/>
    <dgm:cxn modelId="{46752082-CF27-4BA1-A59B-6C191C995058}" type="presParOf" srcId="{A12316FB-387C-4F05-83A6-EA79E767C84F}" destId="{2927C697-1A87-4E1F-8BFA-8CCFA4CBF4B8}" srcOrd="5" destOrd="0" presId="urn:microsoft.com/office/officeart/2008/layout/LinedList"/>
    <dgm:cxn modelId="{3CCA85A4-4615-4089-AF92-D0D8F7907AC4}" type="presParOf" srcId="{2927C697-1A87-4E1F-8BFA-8CCFA4CBF4B8}" destId="{BC53FF0E-2FD7-459F-9C38-7F4CFCE2F381}" srcOrd="0" destOrd="0" presId="urn:microsoft.com/office/officeart/2008/layout/LinedList"/>
    <dgm:cxn modelId="{68B6B864-FFEB-444C-B015-5B5A44990031}" type="presParOf" srcId="{2927C697-1A87-4E1F-8BFA-8CCFA4CBF4B8}" destId="{F4EAE56D-512B-4621-8BDF-23DAC709CCC9}" srcOrd="1" destOrd="0" presId="urn:microsoft.com/office/officeart/2008/layout/LinedList"/>
    <dgm:cxn modelId="{31B454E2-D2EE-4678-AF5D-02AC804CE2E8}" type="presParOf" srcId="{A12316FB-387C-4F05-83A6-EA79E767C84F}" destId="{3AF3F8F9-EF50-46BE-8495-3E04B2B80849}" srcOrd="6" destOrd="0" presId="urn:microsoft.com/office/officeart/2008/layout/LinedList"/>
    <dgm:cxn modelId="{6F6D9C81-1A2A-4E01-9701-498DF0377DD0}" type="presParOf" srcId="{A12316FB-387C-4F05-83A6-EA79E767C84F}" destId="{5973417F-6BA4-4258-8C1A-0277AEA3745E}" srcOrd="7" destOrd="0" presId="urn:microsoft.com/office/officeart/2008/layout/LinedList"/>
    <dgm:cxn modelId="{FD973BA4-21F1-49FB-BA8B-DA74268ADB4A}" type="presParOf" srcId="{5973417F-6BA4-4258-8C1A-0277AEA3745E}" destId="{C9BBEA83-83B0-4E04-9A2E-7266CD251C93}" srcOrd="0" destOrd="0" presId="urn:microsoft.com/office/officeart/2008/layout/LinedList"/>
    <dgm:cxn modelId="{FBE5A5C2-909F-4BC0-B04A-4814BB5E94FD}" type="presParOf" srcId="{5973417F-6BA4-4258-8C1A-0277AEA3745E}" destId="{9937B19F-65A4-4302-AE87-C5DEBE44076B}" srcOrd="1" destOrd="0" presId="urn:microsoft.com/office/officeart/2008/layout/LinedList"/>
    <dgm:cxn modelId="{C7D0A738-EB5D-4313-915D-3A3A1C2E380C}" type="presParOf" srcId="{A12316FB-387C-4F05-83A6-EA79E767C84F}" destId="{48744580-10AD-407E-AF05-5A4EDE4B2B76}" srcOrd="8" destOrd="0" presId="urn:microsoft.com/office/officeart/2008/layout/LinedList"/>
    <dgm:cxn modelId="{F7753AFD-B8F3-4ED3-B7C4-8F9D873BE49D}" type="presParOf" srcId="{A12316FB-387C-4F05-83A6-EA79E767C84F}" destId="{A0AD8F4B-2904-474F-BB42-01AF05C5B787}" srcOrd="9" destOrd="0" presId="urn:microsoft.com/office/officeart/2008/layout/LinedList"/>
    <dgm:cxn modelId="{4A164FAE-001C-4E21-890E-02092FF9DBB7}" type="presParOf" srcId="{A0AD8F4B-2904-474F-BB42-01AF05C5B787}" destId="{1697FBFD-B44D-4F5C-B381-CA3E7BDD51E2}" srcOrd="0" destOrd="0" presId="urn:microsoft.com/office/officeart/2008/layout/LinedList"/>
    <dgm:cxn modelId="{426CB471-57FD-4763-8584-327A29B469D1}" type="presParOf" srcId="{A0AD8F4B-2904-474F-BB42-01AF05C5B787}" destId="{109EC8D6-D0C1-427D-992E-CB88A27FD734}" srcOrd="1" destOrd="0" presId="urn:microsoft.com/office/officeart/2008/layout/LinedList"/>
    <dgm:cxn modelId="{92864D71-9272-4F53-ABDE-E6ED9CAF51BA}" type="presParOf" srcId="{A12316FB-387C-4F05-83A6-EA79E767C84F}" destId="{0F3DEB5B-88AE-41F6-8FF4-9BBAD2F78999}" srcOrd="10" destOrd="0" presId="urn:microsoft.com/office/officeart/2008/layout/LinedList"/>
    <dgm:cxn modelId="{E439D401-5F7B-459B-A37E-DB598E18CB7B}" type="presParOf" srcId="{A12316FB-387C-4F05-83A6-EA79E767C84F}" destId="{F48D5820-54AE-48FD-BF0C-77307F86DDE7}" srcOrd="11" destOrd="0" presId="urn:microsoft.com/office/officeart/2008/layout/LinedList"/>
    <dgm:cxn modelId="{8D6720CB-E9B7-4B58-A8D3-92C294420D48}" type="presParOf" srcId="{F48D5820-54AE-48FD-BF0C-77307F86DDE7}" destId="{427546B3-198B-4278-9647-7A86A5DC4B3A}" srcOrd="0" destOrd="0" presId="urn:microsoft.com/office/officeart/2008/layout/LinedList"/>
    <dgm:cxn modelId="{402C4749-CEE5-496C-BF71-B015BE6966C6}" type="presParOf" srcId="{F48D5820-54AE-48FD-BF0C-77307F86DDE7}" destId="{252710B8-2C5B-46BF-B0DE-64F35ACB2A2F}" srcOrd="1" destOrd="0" presId="urn:microsoft.com/office/officeart/2008/layout/LinedList"/>
    <dgm:cxn modelId="{65128AEB-DC2B-4E7D-B449-CB5E078DFA92}" type="presParOf" srcId="{A12316FB-387C-4F05-83A6-EA79E767C84F}" destId="{E577B479-4DF5-48AD-8D70-2AAA1E10749B}" srcOrd="12" destOrd="0" presId="urn:microsoft.com/office/officeart/2008/layout/LinedList"/>
    <dgm:cxn modelId="{2FA147B4-E565-4AB8-BE65-DD118DEA3354}" type="presParOf" srcId="{A12316FB-387C-4F05-83A6-EA79E767C84F}" destId="{4491D4CB-170E-4EBD-911F-976FCEEE084D}" srcOrd="13" destOrd="0" presId="urn:microsoft.com/office/officeart/2008/layout/LinedList"/>
    <dgm:cxn modelId="{8EF7F534-6251-49CC-8A56-E5713B96D8BE}" type="presParOf" srcId="{4491D4CB-170E-4EBD-911F-976FCEEE084D}" destId="{69C342E3-ABB0-450B-BA5C-276588BAE56A}" srcOrd="0" destOrd="0" presId="urn:microsoft.com/office/officeart/2008/layout/LinedList"/>
    <dgm:cxn modelId="{217AD934-BA46-4BAC-B61F-FFB2F4C966B4}" type="presParOf" srcId="{4491D4CB-170E-4EBD-911F-976FCEEE084D}" destId="{1E6C65D3-E237-4D6A-8853-9AA712EA929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E4A6FB-1F37-41DE-8E53-B9E250F60A27}" type="doc">
      <dgm:prSet loTypeId="urn:microsoft.com/office/officeart/2018/2/layout/IconVerticalSolidList" loCatId="icon" qsTypeId="urn:microsoft.com/office/officeart/2005/8/quickstyle/simple1" qsCatId="simple" csTypeId="urn:microsoft.com/office/officeart/2018/5/colors/Iconchunking_neutralicontext_accent1_2" csCatId="accent1" phldr="1"/>
      <dgm:spPr/>
      <dgm:t>
        <a:bodyPr/>
        <a:lstStyle/>
        <a:p>
          <a:endParaRPr lang="en-US"/>
        </a:p>
      </dgm:t>
    </dgm:pt>
    <dgm:pt modelId="{85525E77-0DB4-4414-8E58-96607477E4DB}">
      <dgm:prSet/>
      <dgm:spPr/>
      <dgm:t>
        <a:bodyPr/>
        <a:lstStyle/>
        <a:p>
          <a:r>
            <a:rPr lang="en-CA"/>
            <a:t>Input representations available at prediction time, extracted from raw data sources?</a:t>
          </a:r>
          <a:endParaRPr lang="en-US"/>
        </a:p>
      </dgm:t>
    </dgm:pt>
    <dgm:pt modelId="{283FCBEA-E170-4FB8-8F23-3503A7198109}" type="parTrans" cxnId="{E647CF63-D52D-4AAA-BC0F-948D86F23825}">
      <dgm:prSet/>
      <dgm:spPr/>
      <dgm:t>
        <a:bodyPr/>
        <a:lstStyle/>
        <a:p>
          <a:endParaRPr lang="en-US"/>
        </a:p>
      </dgm:t>
    </dgm:pt>
    <dgm:pt modelId="{A54F12B7-371F-43A8-93DD-3A84C443E817}" type="sibTrans" cxnId="{E647CF63-D52D-4AAA-BC0F-948D86F23825}">
      <dgm:prSet/>
      <dgm:spPr/>
      <dgm:t>
        <a:bodyPr/>
        <a:lstStyle/>
        <a:p>
          <a:endParaRPr lang="en-US"/>
        </a:p>
      </dgm:t>
    </dgm:pt>
    <dgm:pt modelId="{CFDD2341-3A7F-4DE7-B32C-D8D33F37D503}">
      <dgm:prSet/>
      <dgm:spPr/>
      <dgm:t>
        <a:bodyPr/>
        <a:lstStyle/>
        <a:p>
          <a:r>
            <a:rPr lang="en-US" b="1" dirty="0"/>
            <a:t>Delivery details: </a:t>
          </a:r>
          <a:r>
            <a:rPr lang="en-US" dirty="0"/>
            <a:t>collect_scheduled_date, datetime_from, datetime_to. </a:t>
          </a:r>
        </a:p>
      </dgm:t>
    </dgm:pt>
    <dgm:pt modelId="{943369FE-E87A-4B87-96A0-941189EA6508}" type="parTrans" cxnId="{73538515-DD2D-4077-80B6-D0E2DF016432}">
      <dgm:prSet/>
      <dgm:spPr/>
      <dgm:t>
        <a:bodyPr/>
        <a:lstStyle/>
        <a:p>
          <a:endParaRPr lang="en-US"/>
        </a:p>
      </dgm:t>
    </dgm:pt>
    <dgm:pt modelId="{92A418EB-192D-40B8-B904-325224D1EEF5}" type="sibTrans" cxnId="{73538515-DD2D-4077-80B6-D0E2DF016432}">
      <dgm:prSet/>
      <dgm:spPr/>
      <dgm:t>
        <a:bodyPr/>
        <a:lstStyle/>
        <a:p>
          <a:endParaRPr lang="en-US"/>
        </a:p>
      </dgm:t>
    </dgm:pt>
    <dgm:pt modelId="{588AA125-57D2-497F-9568-0D88DBD756DB}">
      <dgm:prSet/>
      <dgm:spPr/>
      <dgm:t>
        <a:bodyPr/>
        <a:lstStyle/>
        <a:p>
          <a:pPr>
            <a:buSzPts val="1000"/>
            <a:buFont typeface="Symbol" panose="05050102010706020507" pitchFamily="18" charset="2"/>
            <a:buChar char=""/>
          </a:pPr>
          <a:r>
            <a:rPr lang="en-US" b="1" dirty="0"/>
            <a:t>Client characteristics</a:t>
          </a:r>
          <a:r>
            <a:rPr lang="en-US" dirty="0"/>
            <a:t>: age, address, communication_barrier.</a:t>
          </a:r>
        </a:p>
      </dgm:t>
    </dgm:pt>
    <dgm:pt modelId="{478850CA-8C53-4536-9D65-C73F468A1074}" type="parTrans" cxnId="{C83B06EC-4657-4226-8DD5-2F310231A82E}">
      <dgm:prSet/>
      <dgm:spPr/>
      <dgm:t>
        <a:bodyPr/>
        <a:lstStyle/>
        <a:p>
          <a:endParaRPr lang="en-US"/>
        </a:p>
      </dgm:t>
    </dgm:pt>
    <dgm:pt modelId="{F9926DAD-BEC7-4E01-99EF-6718B4662E3D}" type="sibTrans" cxnId="{C83B06EC-4657-4226-8DD5-2F310231A82E}">
      <dgm:prSet/>
      <dgm:spPr/>
      <dgm:t>
        <a:bodyPr/>
        <a:lstStyle/>
        <a:p>
          <a:endParaRPr lang="en-US"/>
        </a:p>
      </dgm:t>
    </dgm:pt>
    <dgm:pt modelId="{95E503CC-1C6A-4446-ACBB-1A340382E133}">
      <dgm:prSet/>
      <dgm:spPr/>
      <dgm:t>
        <a:bodyPr/>
        <a:lstStyle/>
        <a:p>
          <a:r>
            <a:rPr lang="en-US" b="1" dirty="0"/>
            <a:t>Communication factors:</a:t>
          </a:r>
          <a:r>
            <a:rPr lang="en-US" dirty="0"/>
            <a:t> contact_method, latest_contact_method, contact_frequency</a:t>
          </a:r>
        </a:p>
      </dgm:t>
    </dgm:pt>
    <dgm:pt modelId="{2B72B43B-498C-4F47-8111-E8B6BFEB1381}" type="parTrans" cxnId="{095723B0-5EC3-49A9-99A8-D9FB43934F5C}">
      <dgm:prSet/>
      <dgm:spPr/>
      <dgm:t>
        <a:bodyPr/>
        <a:lstStyle/>
        <a:p>
          <a:endParaRPr lang="en-US"/>
        </a:p>
      </dgm:t>
    </dgm:pt>
    <dgm:pt modelId="{F92A9915-04B0-4822-B3D1-C900B4B7B0F1}" type="sibTrans" cxnId="{095723B0-5EC3-49A9-99A8-D9FB43934F5C}">
      <dgm:prSet/>
      <dgm:spPr/>
      <dgm:t>
        <a:bodyPr/>
        <a:lstStyle/>
        <a:p>
          <a:endParaRPr lang="en-US"/>
        </a:p>
      </dgm:t>
    </dgm:pt>
    <dgm:pt modelId="{07A6E47B-2366-4DC1-982C-36EC4D9D0D61}">
      <dgm:prSet/>
      <dgm:spPr/>
      <dgm:t>
        <a:bodyPr/>
        <a:lstStyle/>
        <a:p>
          <a:r>
            <a:rPr lang="en-US" b="1" dirty="0"/>
            <a:t>Status updates:</a:t>
          </a:r>
          <a:r>
            <a:rPr lang="en-US" dirty="0"/>
            <a:t> date_reopened, status_update</a:t>
          </a:r>
        </a:p>
      </dgm:t>
    </dgm:pt>
    <dgm:pt modelId="{52B9AF78-3134-457E-BACE-C2F8377A7AC0}" type="parTrans" cxnId="{A9A9CA7C-C160-46B5-9929-3B1D7D71A1A6}">
      <dgm:prSet/>
      <dgm:spPr/>
      <dgm:t>
        <a:bodyPr/>
        <a:lstStyle/>
        <a:p>
          <a:endParaRPr lang="en-US"/>
        </a:p>
      </dgm:t>
    </dgm:pt>
    <dgm:pt modelId="{94136E9A-2AD0-46A1-931F-03B93554D15B}" type="sibTrans" cxnId="{A9A9CA7C-C160-46B5-9929-3B1D7D71A1A6}">
      <dgm:prSet/>
      <dgm:spPr/>
      <dgm:t>
        <a:bodyPr/>
        <a:lstStyle/>
        <a:p>
          <a:endParaRPr lang="en-US"/>
        </a:p>
      </dgm:t>
    </dgm:pt>
    <dgm:pt modelId="{B7CF7460-BD57-4E43-8D69-29E19248664B}" type="pres">
      <dgm:prSet presAssocID="{16E4A6FB-1F37-41DE-8E53-B9E250F60A27}" presName="root" presStyleCnt="0">
        <dgm:presLayoutVars>
          <dgm:dir/>
          <dgm:resizeHandles val="exact"/>
        </dgm:presLayoutVars>
      </dgm:prSet>
      <dgm:spPr/>
    </dgm:pt>
    <dgm:pt modelId="{F7D19A8B-749F-459C-B6A4-1E0041364EDD}" type="pres">
      <dgm:prSet presAssocID="{85525E77-0DB4-4414-8E58-96607477E4DB}" presName="compNode" presStyleCnt="0"/>
      <dgm:spPr/>
    </dgm:pt>
    <dgm:pt modelId="{61E119A0-4CCF-491F-9C2A-2BF109F0D27B}" type="pres">
      <dgm:prSet presAssocID="{85525E77-0DB4-4414-8E58-96607477E4DB}" presName="bgRect" presStyleLbl="bgShp" presStyleIdx="0" presStyleCnt="5"/>
      <dgm:spPr/>
    </dgm:pt>
    <dgm:pt modelId="{B6135FCB-910F-4CBF-B414-34C9E1CFC740}" type="pres">
      <dgm:prSet presAssocID="{85525E77-0DB4-4414-8E58-96607477E4D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le"/>
        </a:ext>
      </dgm:extLst>
    </dgm:pt>
    <dgm:pt modelId="{643C3368-7209-432B-A6BD-E324B932D169}" type="pres">
      <dgm:prSet presAssocID="{85525E77-0DB4-4414-8E58-96607477E4DB}" presName="spaceRect" presStyleCnt="0"/>
      <dgm:spPr/>
    </dgm:pt>
    <dgm:pt modelId="{AFF7E014-6E3C-40F7-9548-0AEE84967EAB}" type="pres">
      <dgm:prSet presAssocID="{85525E77-0DB4-4414-8E58-96607477E4DB}" presName="parTx" presStyleLbl="revTx" presStyleIdx="0" presStyleCnt="5">
        <dgm:presLayoutVars>
          <dgm:chMax val="0"/>
          <dgm:chPref val="0"/>
        </dgm:presLayoutVars>
      </dgm:prSet>
      <dgm:spPr/>
    </dgm:pt>
    <dgm:pt modelId="{D824D666-1EF1-4382-A3D2-1DFB98636A83}" type="pres">
      <dgm:prSet presAssocID="{A54F12B7-371F-43A8-93DD-3A84C443E817}" presName="sibTrans" presStyleCnt="0"/>
      <dgm:spPr/>
    </dgm:pt>
    <dgm:pt modelId="{33BA0B40-95F7-41AC-82AB-E8C4EBD2F34D}" type="pres">
      <dgm:prSet presAssocID="{CFDD2341-3A7F-4DE7-B32C-D8D33F37D503}" presName="compNode" presStyleCnt="0"/>
      <dgm:spPr/>
    </dgm:pt>
    <dgm:pt modelId="{00516B0F-F230-4487-8924-EE2C2DDAB636}" type="pres">
      <dgm:prSet presAssocID="{CFDD2341-3A7F-4DE7-B32C-D8D33F37D503}" presName="bgRect" presStyleLbl="bgShp" presStyleIdx="1" presStyleCnt="5"/>
      <dgm:spPr/>
    </dgm:pt>
    <dgm:pt modelId="{15F68886-E924-450B-9F49-5DA8248577F1}" type="pres">
      <dgm:prSet presAssocID="{CFDD2341-3A7F-4DE7-B32C-D8D33F37D5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recracker"/>
        </a:ext>
      </dgm:extLst>
    </dgm:pt>
    <dgm:pt modelId="{A8D11CC3-2085-47DE-904A-F02427A5F6E2}" type="pres">
      <dgm:prSet presAssocID="{CFDD2341-3A7F-4DE7-B32C-D8D33F37D503}" presName="spaceRect" presStyleCnt="0"/>
      <dgm:spPr/>
    </dgm:pt>
    <dgm:pt modelId="{9BF48CB6-A9D0-4731-92D8-CC6096A8E99C}" type="pres">
      <dgm:prSet presAssocID="{CFDD2341-3A7F-4DE7-B32C-D8D33F37D503}" presName="parTx" presStyleLbl="revTx" presStyleIdx="1" presStyleCnt="5">
        <dgm:presLayoutVars>
          <dgm:chMax val="0"/>
          <dgm:chPref val="0"/>
        </dgm:presLayoutVars>
      </dgm:prSet>
      <dgm:spPr/>
    </dgm:pt>
    <dgm:pt modelId="{63816D93-ACBC-4147-AA4E-89F84A3665EA}" type="pres">
      <dgm:prSet presAssocID="{92A418EB-192D-40B8-B904-325224D1EEF5}" presName="sibTrans" presStyleCnt="0"/>
      <dgm:spPr/>
    </dgm:pt>
    <dgm:pt modelId="{B5101D9B-48A6-42F7-AF10-606AFD74ECA5}" type="pres">
      <dgm:prSet presAssocID="{588AA125-57D2-497F-9568-0D88DBD756DB}" presName="compNode" presStyleCnt="0"/>
      <dgm:spPr/>
    </dgm:pt>
    <dgm:pt modelId="{11C13628-F89D-4170-87FF-CB44D990B7C8}" type="pres">
      <dgm:prSet presAssocID="{588AA125-57D2-497F-9568-0D88DBD756DB}" presName="bgRect" presStyleLbl="bgShp" presStyleIdx="2" presStyleCnt="5"/>
      <dgm:spPr/>
    </dgm:pt>
    <dgm:pt modelId="{A18E3EE6-10D4-4141-B0A1-52CAAF695940}" type="pres">
      <dgm:prSet presAssocID="{588AA125-57D2-497F-9568-0D88DBD756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on Viewing Ceremony"/>
        </a:ext>
      </dgm:extLst>
    </dgm:pt>
    <dgm:pt modelId="{3E8A853D-1A5B-4364-821A-D994F72255B6}" type="pres">
      <dgm:prSet presAssocID="{588AA125-57D2-497F-9568-0D88DBD756DB}" presName="spaceRect" presStyleCnt="0"/>
      <dgm:spPr/>
    </dgm:pt>
    <dgm:pt modelId="{7912AA8B-EA96-4C4E-8C09-9A6381A3DC81}" type="pres">
      <dgm:prSet presAssocID="{588AA125-57D2-497F-9568-0D88DBD756DB}" presName="parTx" presStyleLbl="revTx" presStyleIdx="2" presStyleCnt="5">
        <dgm:presLayoutVars>
          <dgm:chMax val="0"/>
          <dgm:chPref val="0"/>
        </dgm:presLayoutVars>
      </dgm:prSet>
      <dgm:spPr/>
    </dgm:pt>
    <dgm:pt modelId="{44375783-7F09-4CDC-89BA-158DC1E71EB0}" type="pres">
      <dgm:prSet presAssocID="{F9926DAD-BEC7-4E01-99EF-6718B4662E3D}" presName="sibTrans" presStyleCnt="0"/>
      <dgm:spPr/>
    </dgm:pt>
    <dgm:pt modelId="{B1AF34DF-D3A3-4FB1-893C-CD132A1A7737}" type="pres">
      <dgm:prSet presAssocID="{95E503CC-1C6A-4446-ACBB-1A340382E133}" presName="compNode" presStyleCnt="0"/>
      <dgm:spPr/>
    </dgm:pt>
    <dgm:pt modelId="{A8629A93-9DEE-41FF-B9D7-3D8292438F99}" type="pres">
      <dgm:prSet presAssocID="{95E503CC-1C6A-4446-ACBB-1A340382E133}" presName="bgRect" presStyleLbl="bgShp" presStyleIdx="3" presStyleCnt="5"/>
      <dgm:spPr/>
    </dgm:pt>
    <dgm:pt modelId="{DEAB4FFF-B6ED-4118-B2EF-990B0DAF373F}" type="pres">
      <dgm:prSet presAssocID="{95E503CC-1C6A-4446-ACBB-1A340382E13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Network"/>
        </a:ext>
      </dgm:extLst>
    </dgm:pt>
    <dgm:pt modelId="{3FBA15F7-DD65-464A-AFA1-EA48A3897357}" type="pres">
      <dgm:prSet presAssocID="{95E503CC-1C6A-4446-ACBB-1A340382E133}" presName="spaceRect" presStyleCnt="0"/>
      <dgm:spPr/>
    </dgm:pt>
    <dgm:pt modelId="{10AD18EF-9DE9-46CB-BA0B-DC69100960F0}" type="pres">
      <dgm:prSet presAssocID="{95E503CC-1C6A-4446-ACBB-1A340382E133}" presName="parTx" presStyleLbl="revTx" presStyleIdx="3" presStyleCnt="5">
        <dgm:presLayoutVars>
          <dgm:chMax val="0"/>
          <dgm:chPref val="0"/>
        </dgm:presLayoutVars>
      </dgm:prSet>
      <dgm:spPr/>
    </dgm:pt>
    <dgm:pt modelId="{E603CE69-C868-42A0-96A4-B52AE9CD1FDC}" type="pres">
      <dgm:prSet presAssocID="{F92A9915-04B0-4822-B3D1-C900B4B7B0F1}" presName="sibTrans" presStyleCnt="0"/>
      <dgm:spPr/>
    </dgm:pt>
    <dgm:pt modelId="{088B90FC-53AE-4610-9936-A130E944FA28}" type="pres">
      <dgm:prSet presAssocID="{07A6E47B-2366-4DC1-982C-36EC4D9D0D61}" presName="compNode" presStyleCnt="0"/>
      <dgm:spPr/>
    </dgm:pt>
    <dgm:pt modelId="{B7CA347B-F981-4850-A119-AA6539553716}" type="pres">
      <dgm:prSet presAssocID="{07A6E47B-2366-4DC1-982C-36EC4D9D0D61}" presName="bgRect" presStyleLbl="bgShp" presStyleIdx="4" presStyleCnt="5"/>
      <dgm:spPr/>
    </dgm:pt>
    <dgm:pt modelId="{CE89B3C9-51A8-46C8-8779-92F1AC44E99F}" type="pres">
      <dgm:prSet presAssocID="{07A6E47B-2366-4DC1-982C-36EC4D9D0D6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Earth Globe Americas"/>
        </a:ext>
      </dgm:extLst>
    </dgm:pt>
    <dgm:pt modelId="{C431AC52-F9DD-4C9F-8FB8-217D8502EE8E}" type="pres">
      <dgm:prSet presAssocID="{07A6E47B-2366-4DC1-982C-36EC4D9D0D61}" presName="spaceRect" presStyleCnt="0"/>
      <dgm:spPr/>
    </dgm:pt>
    <dgm:pt modelId="{423AF3F5-8313-4874-800F-7984ACC4F565}" type="pres">
      <dgm:prSet presAssocID="{07A6E47B-2366-4DC1-982C-36EC4D9D0D61}" presName="parTx" presStyleLbl="revTx" presStyleIdx="4" presStyleCnt="5">
        <dgm:presLayoutVars>
          <dgm:chMax val="0"/>
          <dgm:chPref val="0"/>
        </dgm:presLayoutVars>
      </dgm:prSet>
      <dgm:spPr/>
    </dgm:pt>
  </dgm:ptLst>
  <dgm:cxnLst>
    <dgm:cxn modelId="{BA86390E-C2EC-4DC4-8889-5E27414F63AF}" type="presOf" srcId="{CFDD2341-3A7F-4DE7-B32C-D8D33F37D503}" destId="{9BF48CB6-A9D0-4731-92D8-CC6096A8E99C}" srcOrd="0" destOrd="0" presId="urn:microsoft.com/office/officeart/2018/2/layout/IconVerticalSolidList"/>
    <dgm:cxn modelId="{73538515-DD2D-4077-80B6-D0E2DF016432}" srcId="{16E4A6FB-1F37-41DE-8E53-B9E250F60A27}" destId="{CFDD2341-3A7F-4DE7-B32C-D8D33F37D503}" srcOrd="1" destOrd="0" parTransId="{943369FE-E87A-4B87-96A0-941189EA6508}" sibTransId="{92A418EB-192D-40B8-B904-325224D1EEF5}"/>
    <dgm:cxn modelId="{72998E1C-9EC7-47C7-9D98-5F31C5D7E545}" type="presOf" srcId="{16E4A6FB-1F37-41DE-8E53-B9E250F60A27}" destId="{B7CF7460-BD57-4E43-8D69-29E19248664B}" srcOrd="0" destOrd="0" presId="urn:microsoft.com/office/officeart/2018/2/layout/IconVerticalSolidList"/>
    <dgm:cxn modelId="{E647CF63-D52D-4AAA-BC0F-948D86F23825}" srcId="{16E4A6FB-1F37-41DE-8E53-B9E250F60A27}" destId="{85525E77-0DB4-4414-8E58-96607477E4DB}" srcOrd="0" destOrd="0" parTransId="{283FCBEA-E170-4FB8-8F23-3503A7198109}" sibTransId="{A54F12B7-371F-43A8-93DD-3A84C443E817}"/>
    <dgm:cxn modelId="{0E80B67C-3F57-4A04-94F3-DD0972E78E8B}" type="presOf" srcId="{95E503CC-1C6A-4446-ACBB-1A340382E133}" destId="{10AD18EF-9DE9-46CB-BA0B-DC69100960F0}" srcOrd="0" destOrd="0" presId="urn:microsoft.com/office/officeart/2018/2/layout/IconVerticalSolidList"/>
    <dgm:cxn modelId="{A9A9CA7C-C160-46B5-9929-3B1D7D71A1A6}" srcId="{16E4A6FB-1F37-41DE-8E53-B9E250F60A27}" destId="{07A6E47B-2366-4DC1-982C-36EC4D9D0D61}" srcOrd="4" destOrd="0" parTransId="{52B9AF78-3134-457E-BACE-C2F8377A7AC0}" sibTransId="{94136E9A-2AD0-46A1-931F-03B93554D15B}"/>
    <dgm:cxn modelId="{C7874A8F-6F74-4224-A7C6-BE152E370EC8}" type="presOf" srcId="{85525E77-0DB4-4414-8E58-96607477E4DB}" destId="{AFF7E014-6E3C-40F7-9548-0AEE84967EAB}" srcOrd="0" destOrd="0" presId="urn:microsoft.com/office/officeart/2018/2/layout/IconVerticalSolidList"/>
    <dgm:cxn modelId="{095723B0-5EC3-49A9-99A8-D9FB43934F5C}" srcId="{16E4A6FB-1F37-41DE-8E53-B9E250F60A27}" destId="{95E503CC-1C6A-4446-ACBB-1A340382E133}" srcOrd="3" destOrd="0" parTransId="{2B72B43B-498C-4F47-8111-E8B6BFEB1381}" sibTransId="{F92A9915-04B0-4822-B3D1-C900B4B7B0F1}"/>
    <dgm:cxn modelId="{F3C4BAB2-BAE2-4E1A-8E44-D59E98622BA3}" type="presOf" srcId="{07A6E47B-2366-4DC1-982C-36EC4D9D0D61}" destId="{423AF3F5-8313-4874-800F-7984ACC4F565}" srcOrd="0" destOrd="0" presId="urn:microsoft.com/office/officeart/2018/2/layout/IconVerticalSolidList"/>
    <dgm:cxn modelId="{C83B06EC-4657-4226-8DD5-2F310231A82E}" srcId="{16E4A6FB-1F37-41DE-8E53-B9E250F60A27}" destId="{588AA125-57D2-497F-9568-0D88DBD756DB}" srcOrd="2" destOrd="0" parTransId="{478850CA-8C53-4536-9D65-C73F468A1074}" sibTransId="{F9926DAD-BEC7-4E01-99EF-6718B4662E3D}"/>
    <dgm:cxn modelId="{9FACD7F1-CD3F-41AE-A851-DC19D7957A67}" type="presOf" srcId="{588AA125-57D2-497F-9568-0D88DBD756DB}" destId="{7912AA8B-EA96-4C4E-8C09-9A6381A3DC81}" srcOrd="0" destOrd="0" presId="urn:microsoft.com/office/officeart/2018/2/layout/IconVerticalSolidList"/>
    <dgm:cxn modelId="{1CC847B8-7C09-4D45-8913-F04019CC9FAB}" type="presParOf" srcId="{B7CF7460-BD57-4E43-8D69-29E19248664B}" destId="{F7D19A8B-749F-459C-B6A4-1E0041364EDD}" srcOrd="0" destOrd="0" presId="urn:microsoft.com/office/officeart/2018/2/layout/IconVerticalSolidList"/>
    <dgm:cxn modelId="{62EB3EB4-0DB2-484E-84EA-0EB4C6351982}" type="presParOf" srcId="{F7D19A8B-749F-459C-B6A4-1E0041364EDD}" destId="{61E119A0-4CCF-491F-9C2A-2BF109F0D27B}" srcOrd="0" destOrd="0" presId="urn:microsoft.com/office/officeart/2018/2/layout/IconVerticalSolidList"/>
    <dgm:cxn modelId="{AD187A68-AF2A-4A96-822C-2D5F59C2E62D}" type="presParOf" srcId="{F7D19A8B-749F-459C-B6A4-1E0041364EDD}" destId="{B6135FCB-910F-4CBF-B414-34C9E1CFC740}" srcOrd="1" destOrd="0" presId="urn:microsoft.com/office/officeart/2018/2/layout/IconVerticalSolidList"/>
    <dgm:cxn modelId="{DEAB3AC2-B1F4-4EFF-94D7-5A3617BB28F3}" type="presParOf" srcId="{F7D19A8B-749F-459C-B6A4-1E0041364EDD}" destId="{643C3368-7209-432B-A6BD-E324B932D169}" srcOrd="2" destOrd="0" presId="urn:microsoft.com/office/officeart/2018/2/layout/IconVerticalSolidList"/>
    <dgm:cxn modelId="{BA69CDBD-1A49-4625-9271-9D064C305FD9}" type="presParOf" srcId="{F7D19A8B-749F-459C-B6A4-1E0041364EDD}" destId="{AFF7E014-6E3C-40F7-9548-0AEE84967EAB}" srcOrd="3" destOrd="0" presId="urn:microsoft.com/office/officeart/2018/2/layout/IconVerticalSolidList"/>
    <dgm:cxn modelId="{A67DB8E1-B535-4CF6-A0D7-289E748579CB}" type="presParOf" srcId="{B7CF7460-BD57-4E43-8D69-29E19248664B}" destId="{D824D666-1EF1-4382-A3D2-1DFB98636A83}" srcOrd="1" destOrd="0" presId="urn:microsoft.com/office/officeart/2018/2/layout/IconVerticalSolidList"/>
    <dgm:cxn modelId="{C8DB86AC-B51E-4E7C-9DBE-A2E425ECA1C8}" type="presParOf" srcId="{B7CF7460-BD57-4E43-8D69-29E19248664B}" destId="{33BA0B40-95F7-41AC-82AB-E8C4EBD2F34D}" srcOrd="2" destOrd="0" presId="urn:microsoft.com/office/officeart/2018/2/layout/IconVerticalSolidList"/>
    <dgm:cxn modelId="{EE0B2443-81B8-4A31-83A9-134ED2F8689C}" type="presParOf" srcId="{33BA0B40-95F7-41AC-82AB-E8C4EBD2F34D}" destId="{00516B0F-F230-4487-8924-EE2C2DDAB636}" srcOrd="0" destOrd="0" presId="urn:microsoft.com/office/officeart/2018/2/layout/IconVerticalSolidList"/>
    <dgm:cxn modelId="{34D0EE64-C785-44E1-A11A-26A5B5527534}" type="presParOf" srcId="{33BA0B40-95F7-41AC-82AB-E8C4EBD2F34D}" destId="{15F68886-E924-450B-9F49-5DA8248577F1}" srcOrd="1" destOrd="0" presId="urn:microsoft.com/office/officeart/2018/2/layout/IconVerticalSolidList"/>
    <dgm:cxn modelId="{E110F6CE-CCFD-4DF9-9C4F-AB462F3EF28A}" type="presParOf" srcId="{33BA0B40-95F7-41AC-82AB-E8C4EBD2F34D}" destId="{A8D11CC3-2085-47DE-904A-F02427A5F6E2}" srcOrd="2" destOrd="0" presId="urn:microsoft.com/office/officeart/2018/2/layout/IconVerticalSolidList"/>
    <dgm:cxn modelId="{271444F8-B4EC-4744-AFE0-FC7710706B66}" type="presParOf" srcId="{33BA0B40-95F7-41AC-82AB-E8C4EBD2F34D}" destId="{9BF48CB6-A9D0-4731-92D8-CC6096A8E99C}" srcOrd="3" destOrd="0" presId="urn:microsoft.com/office/officeart/2018/2/layout/IconVerticalSolidList"/>
    <dgm:cxn modelId="{83992060-B55A-45CD-8900-5456F21543ED}" type="presParOf" srcId="{B7CF7460-BD57-4E43-8D69-29E19248664B}" destId="{63816D93-ACBC-4147-AA4E-89F84A3665EA}" srcOrd="3" destOrd="0" presId="urn:microsoft.com/office/officeart/2018/2/layout/IconVerticalSolidList"/>
    <dgm:cxn modelId="{47C936C0-743B-41B9-B31F-F66588FC126F}" type="presParOf" srcId="{B7CF7460-BD57-4E43-8D69-29E19248664B}" destId="{B5101D9B-48A6-42F7-AF10-606AFD74ECA5}" srcOrd="4" destOrd="0" presId="urn:microsoft.com/office/officeart/2018/2/layout/IconVerticalSolidList"/>
    <dgm:cxn modelId="{70992BE4-55C5-468B-B754-B5F56A36A52A}" type="presParOf" srcId="{B5101D9B-48A6-42F7-AF10-606AFD74ECA5}" destId="{11C13628-F89D-4170-87FF-CB44D990B7C8}" srcOrd="0" destOrd="0" presId="urn:microsoft.com/office/officeart/2018/2/layout/IconVerticalSolidList"/>
    <dgm:cxn modelId="{1A553971-16F0-4574-AAFF-03EECE3194C1}" type="presParOf" srcId="{B5101D9B-48A6-42F7-AF10-606AFD74ECA5}" destId="{A18E3EE6-10D4-4141-B0A1-52CAAF695940}" srcOrd="1" destOrd="0" presId="urn:microsoft.com/office/officeart/2018/2/layout/IconVerticalSolidList"/>
    <dgm:cxn modelId="{9D6B0295-E331-481B-949C-7DF070E209EF}" type="presParOf" srcId="{B5101D9B-48A6-42F7-AF10-606AFD74ECA5}" destId="{3E8A853D-1A5B-4364-821A-D994F72255B6}" srcOrd="2" destOrd="0" presId="urn:microsoft.com/office/officeart/2018/2/layout/IconVerticalSolidList"/>
    <dgm:cxn modelId="{03D66CC3-0E9C-4980-B231-B1F34860181D}" type="presParOf" srcId="{B5101D9B-48A6-42F7-AF10-606AFD74ECA5}" destId="{7912AA8B-EA96-4C4E-8C09-9A6381A3DC81}" srcOrd="3" destOrd="0" presId="urn:microsoft.com/office/officeart/2018/2/layout/IconVerticalSolidList"/>
    <dgm:cxn modelId="{923A2596-F0FF-4432-ACDA-369B27127850}" type="presParOf" srcId="{B7CF7460-BD57-4E43-8D69-29E19248664B}" destId="{44375783-7F09-4CDC-89BA-158DC1E71EB0}" srcOrd="5" destOrd="0" presId="urn:microsoft.com/office/officeart/2018/2/layout/IconVerticalSolidList"/>
    <dgm:cxn modelId="{08FC1EB9-C5A6-4273-9D77-5F80FBE12EA4}" type="presParOf" srcId="{B7CF7460-BD57-4E43-8D69-29E19248664B}" destId="{B1AF34DF-D3A3-4FB1-893C-CD132A1A7737}" srcOrd="6" destOrd="0" presId="urn:microsoft.com/office/officeart/2018/2/layout/IconVerticalSolidList"/>
    <dgm:cxn modelId="{C1AF6838-959A-4392-9546-7D6FD069C13B}" type="presParOf" srcId="{B1AF34DF-D3A3-4FB1-893C-CD132A1A7737}" destId="{A8629A93-9DEE-41FF-B9D7-3D8292438F99}" srcOrd="0" destOrd="0" presId="urn:microsoft.com/office/officeart/2018/2/layout/IconVerticalSolidList"/>
    <dgm:cxn modelId="{94F01E65-1780-48CF-A761-0343C37EA6DF}" type="presParOf" srcId="{B1AF34DF-D3A3-4FB1-893C-CD132A1A7737}" destId="{DEAB4FFF-B6ED-4118-B2EF-990B0DAF373F}" srcOrd="1" destOrd="0" presId="urn:microsoft.com/office/officeart/2018/2/layout/IconVerticalSolidList"/>
    <dgm:cxn modelId="{C0D99BFC-CDCF-43A5-83B9-329E103907B4}" type="presParOf" srcId="{B1AF34DF-D3A3-4FB1-893C-CD132A1A7737}" destId="{3FBA15F7-DD65-464A-AFA1-EA48A3897357}" srcOrd="2" destOrd="0" presId="urn:microsoft.com/office/officeart/2018/2/layout/IconVerticalSolidList"/>
    <dgm:cxn modelId="{4A81F6E2-3069-4895-BCFF-41683C041E54}" type="presParOf" srcId="{B1AF34DF-D3A3-4FB1-893C-CD132A1A7737}" destId="{10AD18EF-9DE9-46CB-BA0B-DC69100960F0}" srcOrd="3" destOrd="0" presId="urn:microsoft.com/office/officeart/2018/2/layout/IconVerticalSolidList"/>
    <dgm:cxn modelId="{12499BF8-FB3F-46F5-B387-05C4E7F330A5}" type="presParOf" srcId="{B7CF7460-BD57-4E43-8D69-29E19248664B}" destId="{E603CE69-C868-42A0-96A4-B52AE9CD1FDC}" srcOrd="7" destOrd="0" presId="urn:microsoft.com/office/officeart/2018/2/layout/IconVerticalSolidList"/>
    <dgm:cxn modelId="{4F7EBE35-EDB4-42A9-8BA2-38BC7E53664F}" type="presParOf" srcId="{B7CF7460-BD57-4E43-8D69-29E19248664B}" destId="{088B90FC-53AE-4610-9936-A130E944FA28}" srcOrd="8" destOrd="0" presId="urn:microsoft.com/office/officeart/2018/2/layout/IconVerticalSolidList"/>
    <dgm:cxn modelId="{75EEAB37-357B-4EF1-B0E7-016AF2B0F415}" type="presParOf" srcId="{088B90FC-53AE-4610-9936-A130E944FA28}" destId="{B7CA347B-F981-4850-A119-AA6539553716}" srcOrd="0" destOrd="0" presId="urn:microsoft.com/office/officeart/2018/2/layout/IconVerticalSolidList"/>
    <dgm:cxn modelId="{6E14A8BE-73E2-40C5-9405-E7417BE8E05F}" type="presParOf" srcId="{088B90FC-53AE-4610-9936-A130E944FA28}" destId="{CE89B3C9-51A8-46C8-8779-92F1AC44E99F}" srcOrd="1" destOrd="0" presId="urn:microsoft.com/office/officeart/2018/2/layout/IconVerticalSolidList"/>
    <dgm:cxn modelId="{5CB9357D-EFEA-4DE0-84A1-AF5F853D2845}" type="presParOf" srcId="{088B90FC-53AE-4610-9936-A130E944FA28}" destId="{C431AC52-F9DD-4C9F-8FB8-217D8502EE8E}" srcOrd="2" destOrd="0" presId="urn:microsoft.com/office/officeart/2018/2/layout/IconVerticalSolidList"/>
    <dgm:cxn modelId="{E4A126AF-E436-4B84-BBF4-F19115B934E4}" type="presParOf" srcId="{088B90FC-53AE-4610-9936-A130E944FA28}" destId="{423AF3F5-8313-4874-800F-7984ACC4F5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A07551-B1EA-44C0-80B7-740B61FE6A25}">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6B64A0-B1E3-4C0A-A873-47693176B294}">
      <dsp:nvSpPr>
        <dsp:cNvPr id="0" name=""/>
        <dsp:cNvSpPr/>
      </dsp:nvSpPr>
      <dsp:spPr>
        <a:xfrm>
          <a:off x="0" y="531"/>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Strategy for initial train set &amp; continuous update. </a:t>
          </a:r>
          <a:endParaRPr lang="en-US" sz="1700" kern="1200"/>
        </a:p>
      </dsp:txBody>
      <dsp:txXfrm>
        <a:off x="0" y="531"/>
        <a:ext cx="10515600" cy="621467"/>
      </dsp:txXfrm>
    </dsp:sp>
    <dsp:sp modelId="{C221CA2B-55F9-48AE-ADB9-05EAA5214A4B}">
      <dsp:nvSpPr>
        <dsp:cNvPr id="0" name=""/>
        <dsp:cNvSpPr/>
      </dsp:nvSpPr>
      <dsp:spPr>
        <a:xfrm>
          <a:off x="0" y="62199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033C6B-D2A7-4A2C-B83E-EC01E7D02404}">
      <dsp:nvSpPr>
        <dsp:cNvPr id="0" name=""/>
        <dsp:cNvSpPr/>
      </dsp:nvSpPr>
      <dsp:spPr>
        <a:xfrm>
          <a:off x="0" y="621999"/>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Initial Train Set: </a:t>
          </a:r>
          <a:r>
            <a:rPr lang="en-US" sz="1700" b="0" kern="1200" dirty="0"/>
            <a:t>Historical delivery data on scheduled collection times, actual delivery times, and status updates..</a:t>
          </a:r>
        </a:p>
      </dsp:txBody>
      <dsp:txXfrm>
        <a:off x="0" y="621999"/>
        <a:ext cx="10515600" cy="621467"/>
      </dsp:txXfrm>
    </dsp:sp>
    <dsp:sp modelId="{1E607187-8903-4240-B136-7194E376B69C}">
      <dsp:nvSpPr>
        <dsp:cNvPr id="0" name=""/>
        <dsp:cNvSpPr/>
      </dsp:nvSpPr>
      <dsp:spPr>
        <a:xfrm>
          <a:off x="0" y="1243467"/>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982573-AC5E-4AC0-AC30-0CA5929E58B5}">
      <dsp:nvSpPr>
        <dsp:cNvPr id="0" name=""/>
        <dsp:cNvSpPr/>
      </dsp:nvSpPr>
      <dsp:spPr>
        <a:xfrm>
          <a:off x="0" y="1243467"/>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Continuous Update: New delivery records will be periodically added to refine the model and improve delay predictions..</a:t>
          </a:r>
        </a:p>
      </dsp:txBody>
      <dsp:txXfrm>
        <a:off x="0" y="1243467"/>
        <a:ext cx="10515600" cy="621467"/>
      </dsp:txXfrm>
    </dsp:sp>
    <dsp:sp modelId="{ADE63F3D-E0A2-49E2-BBC9-7966BA2B1EED}">
      <dsp:nvSpPr>
        <dsp:cNvPr id="0" name=""/>
        <dsp:cNvSpPr/>
      </dsp:nvSpPr>
      <dsp:spPr>
        <a:xfrm>
          <a:off x="0" y="1864935"/>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934E62-9C39-4A59-8758-E73DDE247414}">
      <dsp:nvSpPr>
        <dsp:cNvPr id="0" name=""/>
        <dsp:cNvSpPr/>
      </dsp:nvSpPr>
      <dsp:spPr>
        <a:xfrm>
          <a:off x="0" y="1864935"/>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a:t>Mention collection rate, holdout on production entities, cost/constraints to observe outcomes.</a:t>
          </a:r>
          <a:endParaRPr lang="en-US" sz="1700" kern="1200"/>
        </a:p>
      </dsp:txBody>
      <dsp:txXfrm>
        <a:off x="0" y="1864935"/>
        <a:ext cx="10515600" cy="621467"/>
      </dsp:txXfrm>
    </dsp:sp>
    <dsp:sp modelId="{10B5EA89-7AEB-4E97-A063-E6B3D34C3CCC}">
      <dsp:nvSpPr>
        <dsp:cNvPr id="0" name=""/>
        <dsp:cNvSpPr/>
      </dsp:nvSpPr>
      <dsp:spPr>
        <a:xfrm>
          <a:off x="0" y="2486402"/>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7E4976-7F93-405A-978F-69E55A91ED9E}">
      <dsp:nvSpPr>
        <dsp:cNvPr id="0" name=""/>
        <dsp:cNvSpPr/>
      </dsp:nvSpPr>
      <dsp:spPr>
        <a:xfrm>
          <a:off x="0" y="2486402"/>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Collection Rate: Real-time tracking of delivery statuses based on scheduled and actual delivery times.</a:t>
          </a:r>
        </a:p>
      </dsp:txBody>
      <dsp:txXfrm>
        <a:off x="0" y="2486402"/>
        <a:ext cx="10515600" cy="621467"/>
      </dsp:txXfrm>
    </dsp:sp>
    <dsp:sp modelId="{0BC9FB49-70AA-4227-8B55-5F2A0ED3FA1F}">
      <dsp:nvSpPr>
        <dsp:cNvPr id="0" name=""/>
        <dsp:cNvSpPr/>
      </dsp:nvSpPr>
      <dsp:spPr>
        <a:xfrm>
          <a:off x="0" y="3107870"/>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BCB6B6-484C-477B-8F6A-947EE932E421}">
      <dsp:nvSpPr>
        <dsp:cNvPr id="0" name=""/>
        <dsp:cNvSpPr/>
      </dsp:nvSpPr>
      <dsp:spPr>
        <a:xfrm>
          <a:off x="0" y="3107870"/>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Holdout on production entities: Certain delivery routes or client records can be held back for testing to ensure model generalization.</a:t>
          </a:r>
        </a:p>
      </dsp:txBody>
      <dsp:txXfrm>
        <a:off x="0" y="3107870"/>
        <a:ext cx="10515600" cy="621467"/>
      </dsp:txXfrm>
    </dsp:sp>
    <dsp:sp modelId="{0992A49A-A3E8-4DBA-A80D-175E811BFA39}">
      <dsp:nvSpPr>
        <dsp:cNvPr id="0" name=""/>
        <dsp:cNvSpPr/>
      </dsp:nvSpPr>
      <dsp:spPr>
        <a:xfrm>
          <a:off x="0" y="372933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5EF4E5-1A7F-4726-A75C-BA166B4C9BA8}">
      <dsp:nvSpPr>
        <dsp:cNvPr id="0" name=""/>
        <dsp:cNvSpPr/>
      </dsp:nvSpPr>
      <dsp:spPr>
        <a:xfrm>
          <a:off x="0" y="3729338"/>
          <a:ext cx="10515600"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Cost/constraints to observe outcomes: Limited by data availability, missing timestamps, and inconsistencies in recorded delivery updates..</a:t>
          </a:r>
        </a:p>
      </dsp:txBody>
      <dsp:txXfrm>
        <a:off x="0" y="3729338"/>
        <a:ext cx="10515600" cy="6214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8C0287-B407-4531-BAE1-A6B632383544}">
      <dsp:nvSpPr>
        <dsp:cNvPr id="0" name=""/>
        <dsp:cNvSpPr/>
      </dsp:nvSpPr>
      <dsp:spPr>
        <a:xfrm>
          <a:off x="0" y="786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a:t>Where can we get (raw) information on entities and observed outcomes?</a:t>
          </a:r>
          <a:endParaRPr lang="en-US" sz="2500" kern="1200"/>
        </a:p>
      </dsp:txBody>
      <dsp:txXfrm>
        <a:off x="48547" y="127216"/>
        <a:ext cx="10418506" cy="897406"/>
      </dsp:txXfrm>
    </dsp:sp>
    <dsp:sp modelId="{596EC016-8AF0-4BD0-85C1-32F0808AD42D}">
      <dsp:nvSpPr>
        <dsp:cNvPr id="0" name=""/>
        <dsp:cNvSpPr/>
      </dsp:nvSpPr>
      <dsp:spPr>
        <a:xfrm>
          <a:off x="0" y="1145169"/>
          <a:ext cx="10515600" cy="99450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A" sz="2500" b="1" kern="1200"/>
            <a:t>Internal databases: </a:t>
          </a:r>
          <a:r>
            <a:rPr lang="en-CA" sz="2500" b="0" kern="1200"/>
            <a:t>Delivery logs and customer records.</a:t>
          </a:r>
          <a:endParaRPr lang="en-US" sz="2500" kern="1200"/>
        </a:p>
      </dsp:txBody>
      <dsp:txXfrm>
        <a:off x="48547" y="1193716"/>
        <a:ext cx="10418506" cy="897406"/>
      </dsp:txXfrm>
    </dsp:sp>
    <dsp:sp modelId="{330282F5-4659-439B-8784-2F1DA7E457D6}">
      <dsp:nvSpPr>
        <dsp:cNvPr id="0" name=""/>
        <dsp:cNvSpPr/>
      </dsp:nvSpPr>
      <dsp:spPr>
        <a:xfrm>
          <a:off x="0" y="2211669"/>
          <a:ext cx="10515600" cy="99450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A" sz="2500" b="1" kern="1200"/>
            <a:t>API connections: </a:t>
          </a:r>
          <a:r>
            <a:rPr lang="en-CA" sz="2500" b="0" kern="1200"/>
            <a:t>Scheduling systems for real-time updates.</a:t>
          </a:r>
          <a:endParaRPr lang="en-US" sz="2500" kern="1200"/>
        </a:p>
      </dsp:txBody>
      <dsp:txXfrm>
        <a:off x="48547" y="2260216"/>
        <a:ext cx="10418506" cy="897406"/>
      </dsp:txXfrm>
    </dsp:sp>
    <dsp:sp modelId="{2558DF83-1B8B-44EC-A6AE-B931BBD4D17B}">
      <dsp:nvSpPr>
        <dsp:cNvPr id="0" name=""/>
        <dsp:cNvSpPr/>
      </dsp:nvSpPr>
      <dsp:spPr>
        <a:xfrm>
          <a:off x="0" y="3278169"/>
          <a:ext cx="10515600" cy="9945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CA" sz="2500" b="1" kern="1200"/>
            <a:t>Communication logs:</a:t>
          </a:r>
          <a:r>
            <a:rPr lang="en-CA" sz="2500" kern="1200"/>
            <a:t> Contact method and contact frequency details. </a:t>
          </a:r>
          <a:r>
            <a:rPr lang="en-US" sz="2500" kern="1200"/>
            <a:t>.</a:t>
          </a:r>
        </a:p>
      </dsp:txBody>
      <dsp:txXfrm>
        <a:off x="48547" y="3326716"/>
        <a:ext cx="10418506" cy="8974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FAF72-250B-4BDD-B4FE-6A24E08A8C32}">
      <dsp:nvSpPr>
        <dsp:cNvPr id="0" name=""/>
        <dsp:cNvSpPr/>
      </dsp:nvSpPr>
      <dsp:spPr>
        <a:xfrm>
          <a:off x="0" y="531"/>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4DFEFD7-7183-49E3-9933-49D1D94FE1B1}">
      <dsp:nvSpPr>
        <dsp:cNvPr id="0" name=""/>
        <dsp:cNvSpPr/>
      </dsp:nvSpPr>
      <dsp:spPr>
        <a:xfrm>
          <a:off x="0" y="531"/>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t>When do we make real-time / batch pred.? </a:t>
          </a:r>
          <a:endParaRPr lang="en-US" sz="1500" kern="1200"/>
        </a:p>
      </dsp:txBody>
      <dsp:txXfrm>
        <a:off x="0" y="531"/>
        <a:ext cx="5393361" cy="621467"/>
      </dsp:txXfrm>
    </dsp:sp>
    <dsp:sp modelId="{43E6A51F-F3D5-41B8-8908-0E954A085373}">
      <dsp:nvSpPr>
        <dsp:cNvPr id="0" name=""/>
        <dsp:cNvSpPr/>
      </dsp:nvSpPr>
      <dsp:spPr>
        <a:xfrm>
          <a:off x="0" y="621999"/>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D2E79C2-4254-44FE-AA9D-AA06D012BE68}">
      <dsp:nvSpPr>
        <dsp:cNvPr id="0" name=""/>
        <dsp:cNvSpPr/>
      </dsp:nvSpPr>
      <dsp:spPr>
        <a:xfrm>
          <a:off x="0" y="621999"/>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Real-time:  </a:t>
          </a:r>
          <a:r>
            <a:rPr lang="en-US" sz="1500" b="0" kern="1200" dirty="0"/>
            <a:t>Real-time updates for ongoing deliveries</a:t>
          </a:r>
          <a:r>
            <a:rPr lang="en-US" sz="1500" b="1" kern="1200" dirty="0"/>
            <a:t>.</a:t>
          </a:r>
          <a:endParaRPr lang="en-US" sz="1500" kern="1200" dirty="0"/>
        </a:p>
      </dsp:txBody>
      <dsp:txXfrm>
        <a:off x="0" y="621999"/>
        <a:ext cx="5393361" cy="621467"/>
      </dsp:txXfrm>
    </dsp:sp>
    <dsp:sp modelId="{C92EA495-84A6-4746-BE51-BCA4A95C41C0}">
      <dsp:nvSpPr>
        <dsp:cNvPr id="0" name=""/>
        <dsp:cNvSpPr/>
      </dsp:nvSpPr>
      <dsp:spPr>
        <a:xfrm>
          <a:off x="0" y="1243467"/>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C53FF0E-2FD7-459F-9C38-7F4CFCE2F381}">
      <dsp:nvSpPr>
        <dsp:cNvPr id="0" name=""/>
        <dsp:cNvSpPr/>
      </dsp:nvSpPr>
      <dsp:spPr>
        <a:xfrm>
          <a:off x="0" y="1243467"/>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Batch predictions</a:t>
          </a:r>
          <a:r>
            <a:rPr lang="en-US" sz="1500" b="0" kern="1200" dirty="0"/>
            <a:t>: Predictions can be made in batch mode for planning</a:t>
          </a:r>
          <a:r>
            <a:rPr lang="en-US" sz="1500" b="1" kern="1200" dirty="0"/>
            <a:t>.</a:t>
          </a:r>
        </a:p>
      </dsp:txBody>
      <dsp:txXfrm>
        <a:off x="0" y="1243467"/>
        <a:ext cx="5393361" cy="621467"/>
      </dsp:txXfrm>
    </dsp:sp>
    <dsp:sp modelId="{3AF3F8F9-EF50-46BE-8495-3E04B2B80849}">
      <dsp:nvSpPr>
        <dsp:cNvPr id="0" name=""/>
        <dsp:cNvSpPr/>
      </dsp:nvSpPr>
      <dsp:spPr>
        <a:xfrm>
          <a:off x="0" y="1864935"/>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C9BBEA83-83B0-4E04-9A2E-7266CD251C93}">
      <dsp:nvSpPr>
        <dsp:cNvPr id="0" name=""/>
        <dsp:cNvSpPr/>
      </dsp:nvSpPr>
      <dsp:spPr>
        <a:xfrm>
          <a:off x="0" y="1864935"/>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t>Time available for this + featurization + post-processing? </a:t>
          </a:r>
          <a:endParaRPr lang="en-US" sz="1500" kern="1200"/>
        </a:p>
      </dsp:txBody>
      <dsp:txXfrm>
        <a:off x="0" y="1864935"/>
        <a:ext cx="5393361" cy="621467"/>
      </dsp:txXfrm>
    </dsp:sp>
    <dsp:sp modelId="{48744580-10AD-407E-AF05-5A4EDE4B2B76}">
      <dsp:nvSpPr>
        <dsp:cNvPr id="0" name=""/>
        <dsp:cNvSpPr/>
      </dsp:nvSpPr>
      <dsp:spPr>
        <a:xfrm>
          <a:off x="0" y="2486402"/>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697FBFD-B44D-4F5C-B381-CA3E7BDD51E2}">
      <dsp:nvSpPr>
        <dsp:cNvPr id="0" name=""/>
        <dsp:cNvSpPr/>
      </dsp:nvSpPr>
      <dsp:spPr>
        <a:xfrm>
          <a:off x="0" y="2486402"/>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dirty="0"/>
            <a:t>Real-time:</a:t>
          </a:r>
          <a:r>
            <a:rPr lang="en-US" sz="1500" kern="1200" dirty="0"/>
            <a:t> Minutes before the scheduled delivery</a:t>
          </a:r>
          <a:endParaRPr lang="en-CA" sz="1500" kern="1200" dirty="0"/>
        </a:p>
        <a:p>
          <a:pPr marL="0" lvl="0" indent="0" algn="l" defTabSz="666750">
            <a:lnSpc>
              <a:spcPct val="90000"/>
            </a:lnSpc>
            <a:spcBef>
              <a:spcPct val="0"/>
            </a:spcBef>
            <a:spcAft>
              <a:spcPct val="35000"/>
            </a:spcAft>
            <a:buNone/>
          </a:pPr>
          <a:r>
            <a:rPr lang="en-US" sz="1500" b="1" kern="1200" dirty="0"/>
            <a:t>Batch: </a:t>
          </a:r>
          <a:r>
            <a:rPr lang="en-US" sz="1500" kern="1200" dirty="0"/>
            <a:t>Daily/weekly schedule updates</a:t>
          </a:r>
        </a:p>
      </dsp:txBody>
      <dsp:txXfrm>
        <a:off x="0" y="2486402"/>
        <a:ext cx="5393361" cy="621467"/>
      </dsp:txXfrm>
    </dsp:sp>
    <dsp:sp modelId="{0F3DEB5B-88AE-41F6-8FF4-9BBAD2F78999}">
      <dsp:nvSpPr>
        <dsp:cNvPr id="0" name=""/>
        <dsp:cNvSpPr/>
      </dsp:nvSpPr>
      <dsp:spPr>
        <a:xfrm>
          <a:off x="0" y="3107870"/>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427546B3-198B-4278-9647-7A86A5DC4B3A}">
      <dsp:nvSpPr>
        <dsp:cNvPr id="0" name=""/>
        <dsp:cNvSpPr/>
      </dsp:nvSpPr>
      <dsp:spPr>
        <a:xfrm>
          <a:off x="0" y="3107870"/>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1" kern="1200"/>
            <a:t>Compute target?</a:t>
          </a:r>
          <a:endParaRPr lang="en-US" sz="1500" kern="1200"/>
        </a:p>
      </dsp:txBody>
      <dsp:txXfrm>
        <a:off x="0" y="3107870"/>
        <a:ext cx="5393361" cy="621467"/>
      </dsp:txXfrm>
    </dsp:sp>
    <dsp:sp modelId="{E577B479-4DF5-48AD-8D70-2AAA1E10749B}">
      <dsp:nvSpPr>
        <dsp:cNvPr id="0" name=""/>
        <dsp:cNvSpPr/>
      </dsp:nvSpPr>
      <dsp:spPr>
        <a:xfrm>
          <a:off x="0" y="3729338"/>
          <a:ext cx="5393361"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9C342E3-ABB0-450B-BA5C-276588BAE56A}">
      <dsp:nvSpPr>
        <dsp:cNvPr id="0" name=""/>
        <dsp:cNvSpPr/>
      </dsp:nvSpPr>
      <dsp:spPr>
        <a:xfrm>
          <a:off x="0" y="3729338"/>
          <a:ext cx="5393361" cy="6214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Cloud-based deployment offers scalability and flexibility, ideal for large datasets and remote access. </a:t>
          </a:r>
        </a:p>
      </dsp:txBody>
      <dsp:txXfrm>
        <a:off x="0" y="3729338"/>
        <a:ext cx="5393361" cy="6214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E119A0-4CCF-491F-9C2A-2BF109F0D27B}">
      <dsp:nvSpPr>
        <dsp:cNvPr id="0" name=""/>
        <dsp:cNvSpPr/>
      </dsp:nvSpPr>
      <dsp:spPr>
        <a:xfrm>
          <a:off x="0" y="3795"/>
          <a:ext cx="10135120" cy="80842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135FCB-910F-4CBF-B414-34C9E1CFC740}">
      <dsp:nvSpPr>
        <dsp:cNvPr id="0" name=""/>
        <dsp:cNvSpPr/>
      </dsp:nvSpPr>
      <dsp:spPr>
        <a:xfrm>
          <a:off x="244549" y="185692"/>
          <a:ext cx="444636" cy="4446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F7E014-6E3C-40F7-9548-0AEE84967EAB}">
      <dsp:nvSpPr>
        <dsp:cNvPr id="0" name=""/>
        <dsp:cNvSpPr/>
      </dsp:nvSpPr>
      <dsp:spPr>
        <a:xfrm>
          <a:off x="933735" y="3795"/>
          <a:ext cx="9201384" cy="80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59" tIns="85559" rIns="85559" bIns="85559" numCol="1" spcCol="1270" anchor="ctr" anchorCtr="0">
          <a:noAutofit/>
        </a:bodyPr>
        <a:lstStyle/>
        <a:p>
          <a:pPr marL="0" lvl="0" indent="0" algn="l" defTabSz="844550">
            <a:lnSpc>
              <a:spcPct val="90000"/>
            </a:lnSpc>
            <a:spcBef>
              <a:spcPct val="0"/>
            </a:spcBef>
            <a:spcAft>
              <a:spcPct val="35000"/>
            </a:spcAft>
            <a:buNone/>
          </a:pPr>
          <a:r>
            <a:rPr lang="en-CA" sz="1900" kern="1200"/>
            <a:t>Input representations available at prediction time, extracted from raw data sources?</a:t>
          </a:r>
          <a:endParaRPr lang="en-US" sz="1900" kern="1200"/>
        </a:p>
      </dsp:txBody>
      <dsp:txXfrm>
        <a:off x="933735" y="3795"/>
        <a:ext cx="9201384" cy="808429"/>
      </dsp:txXfrm>
    </dsp:sp>
    <dsp:sp modelId="{00516B0F-F230-4487-8924-EE2C2DDAB636}">
      <dsp:nvSpPr>
        <dsp:cNvPr id="0" name=""/>
        <dsp:cNvSpPr/>
      </dsp:nvSpPr>
      <dsp:spPr>
        <a:xfrm>
          <a:off x="0" y="1014331"/>
          <a:ext cx="10135120" cy="80842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68886-E924-450B-9F49-5DA8248577F1}">
      <dsp:nvSpPr>
        <dsp:cNvPr id="0" name=""/>
        <dsp:cNvSpPr/>
      </dsp:nvSpPr>
      <dsp:spPr>
        <a:xfrm>
          <a:off x="244549" y="1196228"/>
          <a:ext cx="444636" cy="4446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BF48CB6-A9D0-4731-92D8-CC6096A8E99C}">
      <dsp:nvSpPr>
        <dsp:cNvPr id="0" name=""/>
        <dsp:cNvSpPr/>
      </dsp:nvSpPr>
      <dsp:spPr>
        <a:xfrm>
          <a:off x="933735" y="1014331"/>
          <a:ext cx="9201384" cy="80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59" tIns="85559" rIns="85559" bIns="85559" numCol="1" spcCol="1270" anchor="ctr" anchorCtr="0">
          <a:noAutofit/>
        </a:bodyPr>
        <a:lstStyle/>
        <a:p>
          <a:pPr marL="0" lvl="0" indent="0" algn="l" defTabSz="844550">
            <a:lnSpc>
              <a:spcPct val="90000"/>
            </a:lnSpc>
            <a:spcBef>
              <a:spcPct val="0"/>
            </a:spcBef>
            <a:spcAft>
              <a:spcPct val="35000"/>
            </a:spcAft>
            <a:buNone/>
          </a:pPr>
          <a:r>
            <a:rPr lang="en-US" sz="1900" b="1" kern="1200" dirty="0"/>
            <a:t>Delivery details: </a:t>
          </a:r>
          <a:r>
            <a:rPr lang="en-US" sz="1900" kern="1200" dirty="0"/>
            <a:t>collect_scheduled_date, datetime_from, datetime_to. </a:t>
          </a:r>
        </a:p>
      </dsp:txBody>
      <dsp:txXfrm>
        <a:off x="933735" y="1014331"/>
        <a:ext cx="9201384" cy="808429"/>
      </dsp:txXfrm>
    </dsp:sp>
    <dsp:sp modelId="{11C13628-F89D-4170-87FF-CB44D990B7C8}">
      <dsp:nvSpPr>
        <dsp:cNvPr id="0" name=""/>
        <dsp:cNvSpPr/>
      </dsp:nvSpPr>
      <dsp:spPr>
        <a:xfrm>
          <a:off x="0" y="2024868"/>
          <a:ext cx="10135120" cy="80842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8E3EE6-10D4-4141-B0A1-52CAAF695940}">
      <dsp:nvSpPr>
        <dsp:cNvPr id="0" name=""/>
        <dsp:cNvSpPr/>
      </dsp:nvSpPr>
      <dsp:spPr>
        <a:xfrm>
          <a:off x="244549" y="2206764"/>
          <a:ext cx="444636" cy="4446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12AA8B-EA96-4C4E-8C09-9A6381A3DC81}">
      <dsp:nvSpPr>
        <dsp:cNvPr id="0" name=""/>
        <dsp:cNvSpPr/>
      </dsp:nvSpPr>
      <dsp:spPr>
        <a:xfrm>
          <a:off x="933735" y="2024868"/>
          <a:ext cx="9201384" cy="80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59" tIns="85559" rIns="85559" bIns="85559" numCol="1" spcCol="1270" anchor="ctr" anchorCtr="0">
          <a:noAutofit/>
        </a:bodyPr>
        <a:lstStyle/>
        <a:p>
          <a:pPr marL="0" lvl="0" indent="0" algn="l" defTabSz="844550">
            <a:lnSpc>
              <a:spcPct val="90000"/>
            </a:lnSpc>
            <a:spcBef>
              <a:spcPct val="0"/>
            </a:spcBef>
            <a:spcAft>
              <a:spcPct val="35000"/>
            </a:spcAft>
            <a:buSzPts val="1000"/>
            <a:buFont typeface="Symbol" panose="05050102010706020507" pitchFamily="18" charset="2"/>
            <a:buNone/>
          </a:pPr>
          <a:r>
            <a:rPr lang="en-US" sz="1900" b="1" kern="1200" dirty="0"/>
            <a:t>Client characteristics</a:t>
          </a:r>
          <a:r>
            <a:rPr lang="en-US" sz="1900" kern="1200" dirty="0"/>
            <a:t>: age, address, communication_barrier.</a:t>
          </a:r>
        </a:p>
      </dsp:txBody>
      <dsp:txXfrm>
        <a:off x="933735" y="2024868"/>
        <a:ext cx="9201384" cy="808429"/>
      </dsp:txXfrm>
    </dsp:sp>
    <dsp:sp modelId="{A8629A93-9DEE-41FF-B9D7-3D8292438F99}">
      <dsp:nvSpPr>
        <dsp:cNvPr id="0" name=""/>
        <dsp:cNvSpPr/>
      </dsp:nvSpPr>
      <dsp:spPr>
        <a:xfrm>
          <a:off x="0" y="3035404"/>
          <a:ext cx="10135120" cy="80842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AB4FFF-B6ED-4118-B2EF-990B0DAF373F}">
      <dsp:nvSpPr>
        <dsp:cNvPr id="0" name=""/>
        <dsp:cNvSpPr/>
      </dsp:nvSpPr>
      <dsp:spPr>
        <a:xfrm>
          <a:off x="244549" y="3217301"/>
          <a:ext cx="444636" cy="4446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0AD18EF-9DE9-46CB-BA0B-DC69100960F0}">
      <dsp:nvSpPr>
        <dsp:cNvPr id="0" name=""/>
        <dsp:cNvSpPr/>
      </dsp:nvSpPr>
      <dsp:spPr>
        <a:xfrm>
          <a:off x="933735" y="3035404"/>
          <a:ext cx="9201384" cy="80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59" tIns="85559" rIns="85559" bIns="85559" numCol="1" spcCol="1270" anchor="ctr" anchorCtr="0">
          <a:noAutofit/>
        </a:bodyPr>
        <a:lstStyle/>
        <a:p>
          <a:pPr marL="0" lvl="0" indent="0" algn="l" defTabSz="844550">
            <a:lnSpc>
              <a:spcPct val="90000"/>
            </a:lnSpc>
            <a:spcBef>
              <a:spcPct val="0"/>
            </a:spcBef>
            <a:spcAft>
              <a:spcPct val="35000"/>
            </a:spcAft>
            <a:buNone/>
          </a:pPr>
          <a:r>
            <a:rPr lang="en-US" sz="1900" b="1" kern="1200" dirty="0"/>
            <a:t>Communication factors:</a:t>
          </a:r>
          <a:r>
            <a:rPr lang="en-US" sz="1900" kern="1200" dirty="0"/>
            <a:t> contact_method, latest_contact_method, contact_frequency</a:t>
          </a:r>
        </a:p>
      </dsp:txBody>
      <dsp:txXfrm>
        <a:off x="933735" y="3035404"/>
        <a:ext cx="9201384" cy="808429"/>
      </dsp:txXfrm>
    </dsp:sp>
    <dsp:sp modelId="{B7CA347B-F981-4850-A119-AA6539553716}">
      <dsp:nvSpPr>
        <dsp:cNvPr id="0" name=""/>
        <dsp:cNvSpPr/>
      </dsp:nvSpPr>
      <dsp:spPr>
        <a:xfrm>
          <a:off x="0" y="4045941"/>
          <a:ext cx="10135120" cy="808429"/>
        </a:xfrm>
        <a:prstGeom prst="roundRect">
          <a:avLst>
            <a:gd name="adj" fmla="val 10000"/>
          </a:avLst>
        </a:prstGeom>
        <a:solidFill>
          <a:schemeClr val="accent1">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89B3C9-51A8-46C8-8779-92F1AC44E99F}">
      <dsp:nvSpPr>
        <dsp:cNvPr id="0" name=""/>
        <dsp:cNvSpPr/>
      </dsp:nvSpPr>
      <dsp:spPr>
        <a:xfrm>
          <a:off x="244549" y="4227837"/>
          <a:ext cx="444636" cy="4446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3AF3F5-8313-4874-800F-7984ACC4F565}">
      <dsp:nvSpPr>
        <dsp:cNvPr id="0" name=""/>
        <dsp:cNvSpPr/>
      </dsp:nvSpPr>
      <dsp:spPr>
        <a:xfrm>
          <a:off x="933735" y="4045941"/>
          <a:ext cx="9201384" cy="8084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559" tIns="85559" rIns="85559" bIns="85559" numCol="1" spcCol="1270" anchor="ctr" anchorCtr="0">
          <a:noAutofit/>
        </a:bodyPr>
        <a:lstStyle/>
        <a:p>
          <a:pPr marL="0" lvl="0" indent="0" algn="l" defTabSz="844550">
            <a:lnSpc>
              <a:spcPct val="90000"/>
            </a:lnSpc>
            <a:spcBef>
              <a:spcPct val="0"/>
            </a:spcBef>
            <a:spcAft>
              <a:spcPct val="35000"/>
            </a:spcAft>
            <a:buNone/>
          </a:pPr>
          <a:r>
            <a:rPr lang="en-US" sz="1900" b="1" kern="1200" dirty="0"/>
            <a:t>Status updates:</a:t>
          </a:r>
          <a:r>
            <a:rPr lang="en-US" sz="1900" kern="1200" dirty="0"/>
            <a:t> date_reopened, status_update</a:t>
          </a:r>
        </a:p>
      </dsp:txBody>
      <dsp:txXfrm>
        <a:off x="933735" y="4045941"/>
        <a:ext cx="9201384" cy="80842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D5690B-7BBD-4C1A-AE5F-63EC3ACA6113}" type="datetimeFigureOut">
              <a:rPr lang="en-CA" smtClean="0"/>
              <a:t>2025-02-12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6F7452-6A6E-4682-AB2D-D29F08A49C8D}" type="slidenum">
              <a:rPr lang="en-CA" smtClean="0"/>
              <a:t>‹#›</a:t>
            </a:fld>
            <a:endParaRPr lang="en-CA"/>
          </a:p>
        </p:txBody>
      </p:sp>
    </p:spTree>
    <p:extLst>
      <p:ext uri="{BB962C8B-B14F-4D97-AF65-F5344CB8AC3E}">
        <p14:creationId xmlns:p14="http://schemas.microsoft.com/office/powerpoint/2010/main" val="3208840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96F7452-6A6E-4682-AB2D-D29F08A49C8D}" type="slidenum">
              <a:rPr lang="en-CA" smtClean="0"/>
              <a:t>4</a:t>
            </a:fld>
            <a:endParaRPr lang="en-CA"/>
          </a:p>
        </p:txBody>
      </p:sp>
    </p:spTree>
    <p:extLst>
      <p:ext uri="{BB962C8B-B14F-4D97-AF65-F5344CB8AC3E}">
        <p14:creationId xmlns:p14="http://schemas.microsoft.com/office/powerpoint/2010/main" val="2594585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96F7452-6A6E-4682-AB2D-D29F08A49C8D}" type="slidenum">
              <a:rPr lang="en-CA" smtClean="0"/>
              <a:t>10</a:t>
            </a:fld>
            <a:endParaRPr lang="en-CA"/>
          </a:p>
        </p:txBody>
      </p:sp>
    </p:spTree>
    <p:extLst>
      <p:ext uri="{BB962C8B-B14F-4D97-AF65-F5344CB8AC3E}">
        <p14:creationId xmlns:p14="http://schemas.microsoft.com/office/powerpoint/2010/main" val="2276154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D4A0-C27D-CD58-D34B-911881B70A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4A05889-CE8F-4C16-5345-C0434B320D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A6FA799-3169-5994-5309-099082B79E40}"/>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3C514050-E364-C4D3-220E-4CAEBA37CFD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FF7E64A-77E5-A4FD-04A0-BDF227325734}"/>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1096470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E38E-AF3D-69BE-B45A-5B34A5036A9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0852440-043A-9F7D-BBAA-36BCB26C66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4CDE9F0-CFD1-406E-208D-F6CEE0C398F3}"/>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DA5F9307-6F20-A650-AEC9-AAA64DCC470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1FCAB18-25AC-CE70-0226-F640D5493ACD}"/>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283109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6204E5-05A6-0623-5D66-FC99BC80DA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EF33670-B95E-9304-3782-6C22ADF192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31CC66-EC28-2633-347D-B55D13E65619}"/>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BAB12D2C-8AB3-0C75-9D0E-81C719F729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AF68A4A-55D7-CA4D-EC90-8786D4E1B384}"/>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671284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7DFCE-BFF2-29FA-E5D8-93C78AE8B032}"/>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6A40FC0-47F3-4247-D938-D64E4ABDB0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E54C6E-E682-B7BD-512B-BAA37BD30899}"/>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57C76113-986F-CBA2-A671-8F97E620617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D3B8A91-3A14-9553-A190-0ADE488CC60B}"/>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832250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AE2E3-6BF2-1C40-A793-452A4C64C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D8E7945-66CD-F417-AFF0-2CE07031C3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98A464-EA67-1467-324B-5DBA27EADCDA}"/>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48DCC2D1-C746-AA5B-93A9-B3D24B3547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03D58B8-BB7A-0487-02BC-8AC94540BF67}"/>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285992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36DC7-D747-0F9B-703F-FCDC7F5D18F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41E55BD-8F00-711E-3E71-63B9CC02B5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E9CF390-5EAB-C370-B46B-23B3DAAAF8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9FC1C314-C6CF-AB0A-E788-B6B0C1E921EC}"/>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6" name="Footer Placeholder 5">
            <a:extLst>
              <a:ext uri="{FF2B5EF4-FFF2-40B4-BE49-F238E27FC236}">
                <a16:creationId xmlns:a16="http://schemas.microsoft.com/office/drawing/2014/main" id="{8404AE9E-CC0B-8C53-DA36-CA8B5409003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A61B439-0C58-997F-758E-88CBED47FFE7}"/>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2016683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52529-D7F8-0615-DEE4-F6EDC5CB0BBF}"/>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2E82BAB-3E3A-60F7-F769-468E07CE44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E11A8-978A-E95D-7824-814F487DB0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6B19362-70EC-9FD8-C45D-E454A8C8F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59CF5C-07CF-97D0-4210-6AF14103F9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0992007-294D-0A28-89D3-AB20CDA5DEFC}"/>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8" name="Footer Placeholder 7">
            <a:extLst>
              <a:ext uri="{FF2B5EF4-FFF2-40B4-BE49-F238E27FC236}">
                <a16:creationId xmlns:a16="http://schemas.microsoft.com/office/drawing/2014/main" id="{22B55804-D5A6-5C8B-E234-2C86020CD66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09B52C6A-FDBF-826D-D96C-584991AB146E}"/>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90052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8A249-7A06-CF72-FC47-27D0D208CE7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5D43FC59-BEC4-3520-0FEC-E2F42F45B363}"/>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4" name="Footer Placeholder 3">
            <a:extLst>
              <a:ext uri="{FF2B5EF4-FFF2-40B4-BE49-F238E27FC236}">
                <a16:creationId xmlns:a16="http://schemas.microsoft.com/office/drawing/2014/main" id="{900F1786-9262-D962-1D7F-7DA758E987E6}"/>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8AF8F405-F8D6-C8A8-D538-701719D08DDF}"/>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47352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A0E98-6393-2C34-F647-5A10A87C89FC}"/>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3" name="Footer Placeholder 2">
            <a:extLst>
              <a:ext uri="{FF2B5EF4-FFF2-40B4-BE49-F238E27FC236}">
                <a16:creationId xmlns:a16="http://schemas.microsoft.com/office/drawing/2014/main" id="{10C3EEB0-1D99-5A68-9551-6D92EAE5B66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B129F4F6-93F9-8E41-3319-98B6A87A85F4}"/>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3395107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C2DBC-4E0F-D559-0543-DCF0AEC433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1A1F2D21-D3D8-7D89-D545-8A397F6F7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7F7126-67B7-E163-98E0-D3CA6F7B1E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89DB4-A16B-6B1F-758B-72B221DC3A5F}"/>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6" name="Footer Placeholder 5">
            <a:extLst>
              <a:ext uri="{FF2B5EF4-FFF2-40B4-BE49-F238E27FC236}">
                <a16:creationId xmlns:a16="http://schemas.microsoft.com/office/drawing/2014/main" id="{F0C0567D-4831-ECBD-4E75-FF6DFDD1BC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9065E2-30E7-5C2E-47C6-32EE9F7B56D6}"/>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2974865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EE9D5-CECD-4870-79E8-CD2E510BBF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855DA57-81F1-CE7B-C294-6B53379FC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C98B60E-830A-B874-AAC9-DE326F5B60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E7342-521D-C545-0C3D-52FAC6B37A47}"/>
              </a:ext>
            </a:extLst>
          </p:cNvPr>
          <p:cNvSpPr>
            <a:spLocks noGrp="1"/>
          </p:cNvSpPr>
          <p:nvPr>
            <p:ph type="dt" sz="half" idx="10"/>
          </p:nvPr>
        </p:nvSpPr>
        <p:spPr/>
        <p:txBody>
          <a:bodyPr/>
          <a:lstStyle/>
          <a:p>
            <a:fld id="{685F34B0-F05E-424C-A70E-75F0617B7B9B}" type="datetimeFigureOut">
              <a:rPr lang="en-CA" smtClean="0"/>
              <a:t>2025-02-12</a:t>
            </a:fld>
            <a:endParaRPr lang="en-CA"/>
          </a:p>
        </p:txBody>
      </p:sp>
      <p:sp>
        <p:nvSpPr>
          <p:cNvPr id="6" name="Footer Placeholder 5">
            <a:extLst>
              <a:ext uri="{FF2B5EF4-FFF2-40B4-BE49-F238E27FC236}">
                <a16:creationId xmlns:a16="http://schemas.microsoft.com/office/drawing/2014/main" id="{54547ABD-14E3-9788-AECF-6BFCB1578F4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1A7761B-1BA3-E8A8-C02B-8BE20C3D0DA9}"/>
              </a:ext>
            </a:extLst>
          </p:cNvPr>
          <p:cNvSpPr>
            <a:spLocks noGrp="1"/>
          </p:cNvSpPr>
          <p:nvPr>
            <p:ph type="sldNum" sz="quarter" idx="12"/>
          </p:nvPr>
        </p:nvSpPr>
        <p:spPr/>
        <p:txBody>
          <a:bodyPr/>
          <a:lstStyle/>
          <a:p>
            <a:fld id="{08DE8304-D1F4-4D52-AFB7-23717E987A74}" type="slidenum">
              <a:rPr lang="en-CA" smtClean="0"/>
              <a:t>‹#›</a:t>
            </a:fld>
            <a:endParaRPr lang="en-CA"/>
          </a:p>
        </p:txBody>
      </p:sp>
    </p:spTree>
    <p:extLst>
      <p:ext uri="{BB962C8B-B14F-4D97-AF65-F5344CB8AC3E}">
        <p14:creationId xmlns:p14="http://schemas.microsoft.com/office/powerpoint/2010/main" val="144052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489F8D5-719D-F784-EE9C-A473A94F42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4026D73-89B8-6352-A146-AEB130060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2BFEA9-744E-7BDB-7E9E-B0E2F04E31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5F34B0-F05E-424C-A70E-75F0617B7B9B}" type="datetimeFigureOut">
              <a:rPr lang="en-CA" smtClean="0"/>
              <a:t>2025-02-12</a:t>
            </a:fld>
            <a:endParaRPr lang="en-CA"/>
          </a:p>
        </p:txBody>
      </p:sp>
      <p:sp>
        <p:nvSpPr>
          <p:cNvPr id="5" name="Footer Placeholder 4">
            <a:extLst>
              <a:ext uri="{FF2B5EF4-FFF2-40B4-BE49-F238E27FC236}">
                <a16:creationId xmlns:a16="http://schemas.microsoft.com/office/drawing/2014/main" id="{E4FD75A0-86CC-8FBA-EE0E-310CA742FC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AF7178EE-38AD-B02E-797E-BDCC810981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8DE8304-D1F4-4D52-AFB7-23717E987A74}" type="slidenum">
              <a:rPr lang="en-CA" smtClean="0"/>
              <a:t>‹#›</a:t>
            </a:fld>
            <a:endParaRPr lang="en-CA"/>
          </a:p>
        </p:txBody>
      </p:sp>
    </p:spTree>
    <p:extLst>
      <p:ext uri="{BB962C8B-B14F-4D97-AF65-F5344CB8AC3E}">
        <p14:creationId xmlns:p14="http://schemas.microsoft.com/office/powerpoint/2010/main" val="8664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7.png"/><Relationship Id="rId7" Type="http://schemas.openxmlformats.org/officeDocument/2006/relationships/diagramColors" Target="../diagrams/colors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E7619FF3-4093-37B7-716C-983272D00C52}"/>
              </a:ext>
            </a:extLst>
          </p:cNvPr>
          <p:cNvSpPr>
            <a:spLocks noGrp="1"/>
          </p:cNvSpPr>
          <p:nvPr>
            <p:ph type="ctrTitle"/>
          </p:nvPr>
        </p:nvSpPr>
        <p:spPr>
          <a:xfrm>
            <a:off x="3345005" y="402042"/>
            <a:ext cx="5561938" cy="2513516"/>
          </a:xfrm>
        </p:spPr>
        <p:txBody>
          <a:bodyPr>
            <a:normAutofit/>
          </a:bodyPr>
          <a:lstStyle/>
          <a:p>
            <a:r>
              <a:rPr lang="en-CA" sz="5600" dirty="0"/>
              <a:t>Project Ideation &amp; Problem Definition</a:t>
            </a:r>
          </a:p>
        </p:txBody>
      </p:sp>
      <p:sp>
        <p:nvSpPr>
          <p:cNvPr id="3" name="Subtitle 2">
            <a:extLst>
              <a:ext uri="{FF2B5EF4-FFF2-40B4-BE49-F238E27FC236}">
                <a16:creationId xmlns:a16="http://schemas.microsoft.com/office/drawing/2014/main" id="{5A7E9BD5-CFC6-4CCD-1D48-9385C8BFDA26}"/>
              </a:ext>
            </a:extLst>
          </p:cNvPr>
          <p:cNvSpPr>
            <a:spLocks noGrp="1"/>
          </p:cNvSpPr>
          <p:nvPr>
            <p:ph type="subTitle" idx="1"/>
          </p:nvPr>
        </p:nvSpPr>
        <p:spPr>
          <a:xfrm>
            <a:off x="3265662" y="2934628"/>
            <a:ext cx="5561938" cy="1534587"/>
          </a:xfrm>
        </p:spPr>
        <p:txBody>
          <a:bodyPr>
            <a:noAutofit/>
          </a:bodyPr>
          <a:lstStyle/>
          <a:p>
            <a:r>
              <a:rPr lang="en-CA" dirty="0"/>
              <a:t>CMPT 3835</a:t>
            </a:r>
          </a:p>
          <a:p>
            <a:r>
              <a:rPr lang="en-CA" dirty="0"/>
              <a:t>Uchenna </a:t>
            </a:r>
            <a:r>
              <a:rPr lang="en-CA" dirty="0" err="1"/>
              <a:t>Mgbaja</a:t>
            </a:r>
            <a:r>
              <a:rPr lang="en-CA" dirty="0"/>
              <a:t>, </a:t>
            </a:r>
            <a:r>
              <a:rPr lang="en-CA" dirty="0" err="1"/>
              <a:t>Fardad</a:t>
            </a:r>
            <a:r>
              <a:rPr lang="en-CA" dirty="0"/>
              <a:t> Mokhtari</a:t>
            </a:r>
          </a:p>
          <a:p>
            <a:r>
              <a:rPr lang="en-US" dirty="0"/>
              <a:t>Designed for: Address-Based Urgency Patterns    </a:t>
            </a:r>
          </a:p>
          <a:p>
            <a:r>
              <a:rPr lang="en-US" dirty="0"/>
              <a:t> Designed by: Group 10  (Varinder Kaur &amp; </a:t>
            </a:r>
          </a:p>
          <a:p>
            <a:r>
              <a:rPr lang="en-US" dirty="0"/>
              <a:t>Satvir Kaur Mehra)     </a:t>
            </a:r>
          </a:p>
          <a:p>
            <a:r>
              <a:rPr lang="en-US" dirty="0"/>
              <a:t>    Iteration:   1# </a:t>
            </a:r>
            <a:endParaRPr lang="en-CA"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350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8CCBAC6-DB49-94BA-B1D5-5D870BA70193}"/>
              </a:ext>
            </a:extLst>
          </p:cNvPr>
          <p:cNvSpPr>
            <a:spLocks noGrp="1"/>
          </p:cNvSpPr>
          <p:nvPr>
            <p:ph type="title"/>
          </p:nvPr>
        </p:nvSpPr>
        <p:spPr>
          <a:xfrm>
            <a:off x="838200" y="365125"/>
            <a:ext cx="10515599" cy="1325563"/>
          </a:xfrm>
        </p:spPr>
        <p:txBody>
          <a:bodyPr>
            <a:normAutofit/>
          </a:bodyPr>
          <a:lstStyle/>
          <a:p>
            <a:r>
              <a:rPr lang="en-CA" dirty="0"/>
              <a:t>Making Predictions</a:t>
            </a:r>
          </a:p>
        </p:txBody>
      </p:sp>
      <p:pic>
        <p:nvPicPr>
          <p:cNvPr id="7" name="Picture 6" descr="A close up of a graph&#10;&#10;Description automatically generated">
            <a:extLst>
              <a:ext uri="{FF2B5EF4-FFF2-40B4-BE49-F238E27FC236}">
                <a16:creationId xmlns:a16="http://schemas.microsoft.com/office/drawing/2014/main" id="{DA9277D4-5394-8534-9086-73A8CAE09A1B}"/>
              </a:ext>
            </a:extLst>
          </p:cNvPr>
          <p:cNvPicPr>
            <a:picLocks noChangeAspect="1"/>
          </p:cNvPicPr>
          <p:nvPr/>
        </p:nvPicPr>
        <p:blipFill>
          <a:blip r:embed="rId3">
            <a:extLst>
              <a:ext uri="{28A0092B-C50C-407E-A947-70E740481C1C}">
                <a14:useLocalDpi xmlns:a14="http://schemas.microsoft.com/office/drawing/2010/main" val="0"/>
              </a:ext>
            </a:extLst>
          </a:blip>
          <a:srcRect l="12244" r="22505"/>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4"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A0D604A-FB0C-7373-F501-997549425D64}"/>
              </a:ext>
            </a:extLst>
          </p:cNvPr>
          <p:cNvGraphicFramePr>
            <a:graphicFrameLocks noGrp="1"/>
          </p:cNvGraphicFramePr>
          <p:nvPr>
            <p:ph idx="1"/>
            <p:extLst>
              <p:ext uri="{D42A27DB-BD31-4B8C-83A1-F6EECF244321}">
                <p14:modId xmlns:p14="http://schemas.microsoft.com/office/powerpoint/2010/main" val="1245032651"/>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725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robot using a laptop sitting on a blue chair">
            <a:extLst>
              <a:ext uri="{FF2B5EF4-FFF2-40B4-BE49-F238E27FC236}">
                <a16:creationId xmlns:a16="http://schemas.microsoft.com/office/drawing/2014/main" id="{FA21329B-E894-F81F-2056-789D46339C86}"/>
              </a:ext>
            </a:extLst>
          </p:cNvPr>
          <p:cNvPicPr>
            <a:picLocks noChangeAspect="1"/>
          </p:cNvPicPr>
          <p:nvPr/>
        </p:nvPicPr>
        <p:blipFill>
          <a:blip r:embed="rId2"/>
          <a:srcRect l="59989" r="5368"/>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2" name="Title 1">
            <a:extLst>
              <a:ext uri="{FF2B5EF4-FFF2-40B4-BE49-F238E27FC236}">
                <a16:creationId xmlns:a16="http://schemas.microsoft.com/office/drawing/2014/main" id="{394902F6-9AB9-088E-B4D8-A073F92BCDEB}"/>
              </a:ext>
            </a:extLst>
          </p:cNvPr>
          <p:cNvSpPr>
            <a:spLocks noGrp="1"/>
          </p:cNvSpPr>
          <p:nvPr>
            <p:ph type="title"/>
          </p:nvPr>
        </p:nvSpPr>
        <p:spPr>
          <a:xfrm>
            <a:off x="1137034" y="609600"/>
            <a:ext cx="6831188" cy="1322887"/>
          </a:xfrm>
        </p:spPr>
        <p:txBody>
          <a:bodyPr>
            <a:normAutofit/>
          </a:bodyPr>
          <a:lstStyle/>
          <a:p>
            <a:r>
              <a:rPr lang="en-CA" dirty="0"/>
              <a:t>Building Models</a:t>
            </a:r>
          </a:p>
        </p:txBody>
      </p:sp>
      <p:sp>
        <p:nvSpPr>
          <p:cNvPr id="3" name="Content Placeholder 2">
            <a:extLst>
              <a:ext uri="{FF2B5EF4-FFF2-40B4-BE49-F238E27FC236}">
                <a16:creationId xmlns:a16="http://schemas.microsoft.com/office/drawing/2014/main" id="{7D65E869-4F15-6376-7CCB-A557F09F0A22}"/>
              </a:ext>
            </a:extLst>
          </p:cNvPr>
          <p:cNvSpPr>
            <a:spLocks noGrp="1"/>
          </p:cNvSpPr>
          <p:nvPr>
            <p:ph idx="1"/>
          </p:nvPr>
        </p:nvSpPr>
        <p:spPr>
          <a:xfrm>
            <a:off x="1137035" y="2194102"/>
            <a:ext cx="6516216" cy="3908585"/>
          </a:xfrm>
        </p:spPr>
        <p:txBody>
          <a:bodyPr>
            <a:noAutofit/>
          </a:bodyPr>
          <a:lstStyle/>
          <a:p>
            <a:pPr marL="0" indent="0">
              <a:buNone/>
            </a:pPr>
            <a:r>
              <a:rPr lang="en-US" sz="2000" b="1" dirty="0"/>
              <a:t>How many prod models are needed?</a:t>
            </a:r>
          </a:p>
          <a:p>
            <a:r>
              <a:rPr lang="en-US" sz="2000" dirty="0"/>
              <a:t>One main predictive model is needed, with potential fine-tuning for specific locations to improve accuracy and relevance.</a:t>
            </a:r>
          </a:p>
          <a:p>
            <a:r>
              <a:rPr lang="en-US" sz="2000" b="1" dirty="0"/>
              <a:t>When will we update?</a:t>
            </a:r>
          </a:p>
          <a:p>
            <a:r>
              <a:rPr lang="en-US" sz="2000" dirty="0"/>
              <a:t>The model will be updated periodically (e.g., weekly/monthly) based on new data.</a:t>
            </a:r>
          </a:p>
          <a:p>
            <a:r>
              <a:rPr lang="en-US" sz="2000" b="1" dirty="0"/>
              <a:t>Time available for this (including featurization and analysis)?</a:t>
            </a:r>
          </a:p>
          <a:p>
            <a:r>
              <a:rPr lang="en-US" sz="2000" dirty="0"/>
              <a:t>The model retraining and evaluation cycle should occur bi-weekly or monthly, allowing sufficient time for featurization, analysis, and performance adjustments.</a:t>
            </a:r>
            <a:endParaRPr lang="en-CA" sz="2000" dirty="0"/>
          </a:p>
        </p:txBody>
      </p:sp>
    </p:spTree>
    <p:extLst>
      <p:ext uri="{BB962C8B-B14F-4D97-AF65-F5344CB8AC3E}">
        <p14:creationId xmlns:p14="http://schemas.microsoft.com/office/powerpoint/2010/main" val="1939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DF4FFC-8987-1D10-DC89-573B2174A22A}"/>
              </a:ext>
            </a:extLst>
          </p:cNvPr>
          <p:cNvSpPr>
            <a:spLocks noGrp="1"/>
          </p:cNvSpPr>
          <p:nvPr>
            <p:ph type="title"/>
          </p:nvPr>
        </p:nvSpPr>
        <p:spPr>
          <a:xfrm>
            <a:off x="2019300" y="538956"/>
            <a:ext cx="8985250" cy="1118394"/>
          </a:xfrm>
        </p:spPr>
        <p:txBody>
          <a:bodyPr anchor="t">
            <a:normAutofit/>
          </a:bodyPr>
          <a:lstStyle/>
          <a:p>
            <a:r>
              <a:rPr lang="en-CA" sz="4000"/>
              <a:t>Features</a:t>
            </a:r>
          </a:p>
        </p:txBody>
      </p:sp>
      <p:graphicFrame>
        <p:nvGraphicFramePr>
          <p:cNvPr id="7" name="Content Placeholder 2">
            <a:extLst>
              <a:ext uri="{FF2B5EF4-FFF2-40B4-BE49-F238E27FC236}">
                <a16:creationId xmlns:a16="http://schemas.microsoft.com/office/drawing/2014/main" id="{35137B35-0FEE-A3D6-F028-DA27EC463B44}"/>
              </a:ext>
            </a:extLst>
          </p:cNvPr>
          <p:cNvGraphicFramePr>
            <a:graphicFrameLocks noGrp="1"/>
          </p:cNvGraphicFramePr>
          <p:nvPr>
            <p:ph idx="1"/>
            <p:extLst>
              <p:ext uri="{D42A27DB-BD31-4B8C-83A1-F6EECF244321}">
                <p14:modId xmlns:p14="http://schemas.microsoft.com/office/powerpoint/2010/main" val="3720301836"/>
              </p:ext>
            </p:extLst>
          </p:nvPr>
        </p:nvGraphicFramePr>
        <p:xfrm>
          <a:off x="869430" y="1244185"/>
          <a:ext cx="10135120" cy="4858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388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C87B32-A82A-021C-FCEA-527DF442A3B4}"/>
              </a:ext>
            </a:extLst>
          </p:cNvPr>
          <p:cNvSpPr>
            <a:spLocks noGrp="1"/>
          </p:cNvSpPr>
          <p:nvPr>
            <p:ph type="title"/>
          </p:nvPr>
        </p:nvSpPr>
        <p:spPr>
          <a:xfrm>
            <a:off x="686834" y="1153572"/>
            <a:ext cx="3200400" cy="4461163"/>
          </a:xfrm>
        </p:spPr>
        <p:txBody>
          <a:bodyPr>
            <a:normAutofit/>
          </a:bodyPr>
          <a:lstStyle/>
          <a:p>
            <a:r>
              <a:rPr lang="en-CA">
                <a:solidFill>
                  <a:srgbClr val="FFFFFF"/>
                </a:solidFill>
              </a:rPr>
              <a:t>Monitoring</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Content Placeholder 2">
            <a:extLst>
              <a:ext uri="{FF2B5EF4-FFF2-40B4-BE49-F238E27FC236}">
                <a16:creationId xmlns:a16="http://schemas.microsoft.com/office/drawing/2014/main" id="{BB95106A-0662-0EF6-950A-AF1FA1C038B1}"/>
              </a:ext>
            </a:extLst>
          </p:cNvPr>
          <p:cNvSpPr>
            <a:spLocks noGrp="1"/>
          </p:cNvSpPr>
          <p:nvPr>
            <p:ph idx="1"/>
          </p:nvPr>
        </p:nvSpPr>
        <p:spPr>
          <a:xfrm>
            <a:off x="4447308" y="591344"/>
            <a:ext cx="6906491" cy="5585619"/>
          </a:xfrm>
        </p:spPr>
        <p:txBody>
          <a:bodyPr anchor="ctr">
            <a:normAutofit/>
          </a:bodyPr>
          <a:lstStyle/>
          <a:p>
            <a:pPr marL="0" indent="0">
              <a:buNone/>
            </a:pPr>
            <a:r>
              <a:rPr lang="en-US" sz="2600" b="1" dirty="0"/>
              <a:t>Metrics to quantify value creation and measure the ML system’s impact in production (on end-users and business)?</a:t>
            </a:r>
          </a:p>
          <a:p>
            <a:r>
              <a:rPr lang="en-US" sz="2600" b="1" dirty="0"/>
              <a:t>Model performance: </a:t>
            </a:r>
            <a:r>
              <a:rPr lang="en-US" sz="2600" dirty="0"/>
              <a:t>Accuracy, precision-recall, RMSE (if regression).</a:t>
            </a:r>
          </a:p>
          <a:p>
            <a:r>
              <a:rPr lang="en-US" sz="2600" b="1" dirty="0"/>
              <a:t>Operational impact: </a:t>
            </a:r>
            <a:r>
              <a:rPr lang="en-US" sz="2600" dirty="0"/>
              <a:t>Reduction in delays, improved scheduling efficiency.</a:t>
            </a:r>
          </a:p>
          <a:p>
            <a:r>
              <a:rPr lang="en-US" sz="2600" b="1" dirty="0"/>
              <a:t>Business impact: </a:t>
            </a:r>
            <a:r>
              <a:rPr lang="en-US" sz="2600" dirty="0"/>
              <a:t>Client satisfaction, resource utilization.</a:t>
            </a:r>
          </a:p>
          <a:p>
            <a:endParaRPr lang="en-CA" sz="2600" dirty="0"/>
          </a:p>
        </p:txBody>
      </p:sp>
    </p:spTree>
    <p:extLst>
      <p:ext uri="{BB962C8B-B14F-4D97-AF65-F5344CB8AC3E}">
        <p14:creationId xmlns:p14="http://schemas.microsoft.com/office/powerpoint/2010/main" val="3824565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cartoon hands holding a sign&#10;&#10;Description automatically generated">
            <a:extLst>
              <a:ext uri="{FF2B5EF4-FFF2-40B4-BE49-F238E27FC236}">
                <a16:creationId xmlns:a16="http://schemas.microsoft.com/office/drawing/2014/main" id="{9A3715BB-4F9C-F1E1-73FA-B3268DC4230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10042" b="5387"/>
          <a:stretch/>
        </p:blipFill>
        <p:spPr>
          <a:xfrm>
            <a:off x="20" y="1282"/>
            <a:ext cx="12191980" cy="6856718"/>
          </a:xfrm>
          <a:prstGeom prst="rect">
            <a:avLst/>
          </a:prstGeom>
        </p:spPr>
      </p:pic>
    </p:spTree>
    <p:extLst>
      <p:ext uri="{BB962C8B-B14F-4D97-AF65-F5344CB8AC3E}">
        <p14:creationId xmlns:p14="http://schemas.microsoft.com/office/powerpoint/2010/main" val="605528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1" name="Rectangle 205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2" name="Freeform: Shape 2051">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BAAF66-8998-3043-E292-2EFBA5C59D52}"/>
              </a:ext>
            </a:extLst>
          </p:cNvPr>
          <p:cNvSpPr>
            <a:spLocks noGrp="1"/>
          </p:cNvSpPr>
          <p:nvPr>
            <p:ph type="title"/>
          </p:nvPr>
        </p:nvSpPr>
        <p:spPr>
          <a:xfrm>
            <a:off x="686834" y="1153572"/>
            <a:ext cx="3200400" cy="4461163"/>
          </a:xfrm>
        </p:spPr>
        <p:txBody>
          <a:bodyPr>
            <a:normAutofit/>
          </a:bodyPr>
          <a:lstStyle/>
          <a:p>
            <a:r>
              <a:rPr lang="en-CA">
                <a:solidFill>
                  <a:srgbClr val="FFFFFF"/>
                </a:solidFill>
              </a:rPr>
              <a:t>Prediction Task</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FDACA5D-74B3-7F76-2414-8E869C3FE0CA}"/>
              </a:ext>
            </a:extLst>
          </p:cNvPr>
          <p:cNvSpPr>
            <a:spLocks noGrp="1"/>
          </p:cNvSpPr>
          <p:nvPr>
            <p:ph idx="1"/>
          </p:nvPr>
        </p:nvSpPr>
        <p:spPr>
          <a:xfrm>
            <a:off x="4447308" y="591344"/>
            <a:ext cx="6906491" cy="5585619"/>
          </a:xfrm>
        </p:spPr>
        <p:txBody>
          <a:bodyPr anchor="ctr">
            <a:normAutofit lnSpcReduction="10000"/>
          </a:bodyPr>
          <a:lstStyle/>
          <a:p>
            <a:r>
              <a:rPr lang="en-US" sz="2200" b="1" dirty="0"/>
              <a:t>Type of task? </a:t>
            </a:r>
          </a:p>
          <a:p>
            <a:r>
              <a:rPr lang="en-US" sz="2200" dirty="0"/>
              <a:t>Classification(Identify factors contributing to delays in the food hamper delivery process.).</a:t>
            </a:r>
          </a:p>
          <a:p>
            <a:r>
              <a:rPr lang="en-US" sz="2200" b="1" dirty="0"/>
              <a:t>Entity on which predictions are made?</a:t>
            </a:r>
            <a:r>
              <a:rPr lang="en-US" sz="2200" dirty="0"/>
              <a:t> Food hamper deliveries</a:t>
            </a:r>
          </a:p>
          <a:p>
            <a:r>
              <a:rPr lang="en-US" sz="2200" b="1" dirty="0"/>
              <a:t>Possible outcomes? </a:t>
            </a:r>
          </a:p>
          <a:p>
            <a:r>
              <a:rPr lang="en-US" sz="2200" dirty="0"/>
              <a:t> On-time delivery</a:t>
            </a:r>
          </a:p>
          <a:p>
            <a:r>
              <a:rPr lang="en-US" sz="2200" dirty="0"/>
              <a:t>Delayed delivery</a:t>
            </a:r>
          </a:p>
          <a:p>
            <a:r>
              <a:rPr lang="en-US" sz="2200" dirty="0"/>
              <a:t>Severity of delay (if predicting a continuous variable)</a:t>
            </a:r>
          </a:p>
          <a:p>
            <a:r>
              <a:rPr lang="en-US" sz="2200" dirty="0"/>
              <a:t> </a:t>
            </a:r>
            <a:r>
              <a:rPr lang="en-US" sz="2200" b="1" dirty="0"/>
              <a:t>Wait time before observation? </a:t>
            </a:r>
          </a:p>
          <a:p>
            <a:r>
              <a:rPr lang="en-US" sz="2200" dirty="0"/>
              <a:t>The wait time before observation is determined by comparing the actual delivery time (datetime_from/datetime_to) with the scheduled collection date (collect_scheduled_date). A delay can only be assessed once the actual delivery occurs.</a:t>
            </a:r>
          </a:p>
          <a:p>
            <a:endParaRPr lang="en-CA" sz="2200" dirty="0"/>
          </a:p>
        </p:txBody>
      </p:sp>
      <p:sp>
        <p:nvSpPr>
          <p:cNvPr id="7" name="TextBox 6">
            <a:extLst>
              <a:ext uri="{FF2B5EF4-FFF2-40B4-BE49-F238E27FC236}">
                <a16:creationId xmlns:a16="http://schemas.microsoft.com/office/drawing/2014/main" id="{3342F911-8935-4161-9947-2702F6D24246}"/>
              </a:ext>
            </a:extLst>
          </p:cNvPr>
          <p:cNvSpPr txBox="1"/>
          <p:nvPr/>
        </p:nvSpPr>
        <p:spPr>
          <a:xfrm>
            <a:off x="3046751" y="2963587"/>
            <a:ext cx="6093500" cy="369332"/>
          </a:xfrm>
          <a:prstGeom prst="rect">
            <a:avLst/>
          </a:prstGeom>
          <a:noFill/>
        </p:spPr>
        <p:txBody>
          <a:bodyPr wrap="square">
            <a:spAutoFit/>
          </a:bodyPr>
          <a:lstStyle/>
          <a:p>
            <a:pPr>
              <a:spcAft>
                <a:spcPts val="1000"/>
              </a:spcAft>
            </a:pPr>
            <a:endParaRPr lang="en-CA" sz="1800" b="1" dirty="0">
              <a:solidFill>
                <a:srgbClr val="666666"/>
              </a:solidFill>
              <a:effectLst/>
              <a:latin typeface="Hind" panose="02000000000000000000" pitchFamily="2" charset="0"/>
            </a:endParaRPr>
          </a:p>
        </p:txBody>
      </p:sp>
    </p:spTree>
    <p:extLst>
      <p:ext uri="{BB962C8B-B14F-4D97-AF65-F5344CB8AC3E}">
        <p14:creationId xmlns:p14="http://schemas.microsoft.com/office/powerpoint/2010/main" val="1958913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AA905D9-51F6-4FCC-4EE7-8FBD7BD55155}"/>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Decisions</a:t>
            </a:r>
          </a:p>
        </p:txBody>
      </p:sp>
      <p:sp>
        <p:nvSpPr>
          <p:cNvPr id="56" name="Content Placeholder 2">
            <a:extLst>
              <a:ext uri="{FF2B5EF4-FFF2-40B4-BE49-F238E27FC236}">
                <a16:creationId xmlns:a16="http://schemas.microsoft.com/office/drawing/2014/main" id="{E265F73F-0198-8E80-E1FE-AF4054175BBD}"/>
              </a:ext>
            </a:extLst>
          </p:cNvPr>
          <p:cNvSpPr>
            <a:spLocks noGrp="1"/>
          </p:cNvSpPr>
          <p:nvPr>
            <p:ph idx="1"/>
          </p:nvPr>
        </p:nvSpPr>
        <p:spPr>
          <a:xfrm>
            <a:off x="6095999" y="882315"/>
            <a:ext cx="5254754" cy="5294647"/>
          </a:xfrm>
        </p:spPr>
        <p:txBody>
          <a:bodyPr>
            <a:normAutofit/>
          </a:bodyPr>
          <a:lstStyle/>
          <a:p>
            <a:r>
              <a:rPr lang="en-US" sz="1700" b="1" dirty="0"/>
              <a:t>How are predictions turned into proposed value for the end-user? </a:t>
            </a:r>
          </a:p>
          <a:p>
            <a:r>
              <a:rPr lang="en-US" sz="1700" dirty="0"/>
              <a:t>1.The model helps predict delays in advance, allowing better planning and resource allocation.</a:t>
            </a:r>
          </a:p>
          <a:p>
            <a:r>
              <a:rPr lang="en-US" sz="1700" dirty="0"/>
              <a:t>2.The system can alert delivery teams about high-risk delays</a:t>
            </a:r>
            <a:r>
              <a:rPr lang="en-US" sz="1700" b="1" dirty="0"/>
              <a:t>.</a:t>
            </a:r>
          </a:p>
          <a:p>
            <a:r>
              <a:rPr lang="en-US" sz="1700" b="1" dirty="0"/>
              <a:t>Mention parameters of the process / application that does that.</a:t>
            </a:r>
          </a:p>
          <a:p>
            <a:r>
              <a:rPr lang="en-US" sz="1700" dirty="0"/>
              <a:t>Delivery route optimization</a:t>
            </a:r>
          </a:p>
          <a:p>
            <a:r>
              <a:rPr lang="en-US" sz="1700" dirty="0"/>
              <a:t>Prioritization of at-risk deliveries</a:t>
            </a:r>
          </a:p>
          <a:p>
            <a:r>
              <a:rPr lang="en-US" sz="1700" dirty="0"/>
              <a:t>Automated alerts for service providers</a:t>
            </a:r>
          </a:p>
          <a:p>
            <a:endParaRPr lang="en-CA" sz="1700" dirty="0"/>
          </a:p>
        </p:txBody>
      </p:sp>
      <p:pic>
        <p:nvPicPr>
          <p:cNvPr id="21" name="Picture 20" descr="A white figure standing in front of blue arrows&#10;&#10;Description automatically generated">
            <a:extLst>
              <a:ext uri="{FF2B5EF4-FFF2-40B4-BE49-F238E27FC236}">
                <a16:creationId xmlns:a16="http://schemas.microsoft.com/office/drawing/2014/main" id="{A97ADE9D-5BE6-78B0-BC36-68E6CB54DEDB}"/>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830266" y="-574584"/>
            <a:ext cx="13048343" cy="8208443"/>
          </a:xfrm>
          <a:prstGeom prst="rect">
            <a:avLst/>
          </a:prstGeom>
        </p:spPr>
      </p:pic>
    </p:spTree>
    <p:extLst>
      <p:ext uri="{BB962C8B-B14F-4D97-AF65-F5344CB8AC3E}">
        <p14:creationId xmlns:p14="http://schemas.microsoft.com/office/powerpoint/2010/main" val="211281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0" name="Arc 5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1D426E-E397-D6E0-FCD6-CC67563B25D3}"/>
              </a:ext>
            </a:extLst>
          </p:cNvPr>
          <p:cNvSpPr>
            <a:spLocks noGrp="1"/>
          </p:cNvSpPr>
          <p:nvPr>
            <p:ph type="title"/>
          </p:nvPr>
        </p:nvSpPr>
        <p:spPr>
          <a:xfrm>
            <a:off x="5894962" y="479493"/>
            <a:ext cx="5458838" cy="1325563"/>
          </a:xfrm>
        </p:spPr>
        <p:txBody>
          <a:bodyPr>
            <a:normAutofit/>
          </a:bodyPr>
          <a:lstStyle/>
          <a:p>
            <a:r>
              <a:rPr lang="en-CA"/>
              <a:t>Value Proposition</a:t>
            </a:r>
          </a:p>
        </p:txBody>
      </p:sp>
      <p:sp>
        <p:nvSpPr>
          <p:cNvPr id="61" name="Freeform: Shape 60">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oup of people standing on circles&#10;&#10;Description automatically generated">
            <a:extLst>
              <a:ext uri="{FF2B5EF4-FFF2-40B4-BE49-F238E27FC236}">
                <a16:creationId xmlns:a16="http://schemas.microsoft.com/office/drawing/2014/main" id="{9803979A-4A51-1D89-2D82-B16D0FAC0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182" y="2090065"/>
            <a:ext cx="4777381" cy="250812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13" name="Content Placeholder 2">
            <a:extLst>
              <a:ext uri="{FF2B5EF4-FFF2-40B4-BE49-F238E27FC236}">
                <a16:creationId xmlns:a16="http://schemas.microsoft.com/office/drawing/2014/main" id="{1416EBD4-D891-42C6-4D50-B2003E2D9609}"/>
              </a:ext>
            </a:extLst>
          </p:cNvPr>
          <p:cNvSpPr>
            <a:spLocks noGrp="1"/>
          </p:cNvSpPr>
          <p:nvPr>
            <p:ph idx="1"/>
          </p:nvPr>
        </p:nvSpPr>
        <p:spPr>
          <a:xfrm>
            <a:off x="5894962" y="1984443"/>
            <a:ext cx="5458838" cy="4192520"/>
          </a:xfrm>
        </p:spPr>
        <p:txBody>
          <a:bodyPr>
            <a:normAutofit fontScale="92500"/>
          </a:bodyPr>
          <a:lstStyle/>
          <a:p>
            <a:pPr marL="0" indent="0">
              <a:buNone/>
            </a:pPr>
            <a:r>
              <a:rPr lang="en-US" sz="2400" b="1" dirty="0"/>
              <a:t>Who is the end-user?</a:t>
            </a:r>
          </a:p>
          <a:p>
            <a:pPr>
              <a:spcAft>
                <a:spcPts val="1000"/>
              </a:spcAft>
            </a:pPr>
            <a:r>
              <a:rPr lang="en-US" sz="1800" dirty="0">
                <a:solidFill>
                  <a:srgbClr val="000000"/>
                </a:solidFill>
                <a:effectLst/>
                <a:latin typeface="Hind" panose="02000000000000000000" pitchFamily="2" charset="0"/>
              </a:rPr>
              <a:t>The end-users of this system are food bank staff and logistics coordinators, who oversee the scheduling and delivery of food hampers. They rely on predictions to identify potential delays, optimize delivery routes, and improve overall efficiency in the distribution process.</a:t>
            </a:r>
            <a:endParaRPr lang="en-CA" sz="1800" dirty="0">
              <a:solidFill>
                <a:srgbClr val="666666"/>
              </a:solidFill>
              <a:effectLst/>
              <a:latin typeface="Hind" panose="02000000000000000000" pitchFamily="2" charset="0"/>
            </a:endParaRPr>
          </a:p>
          <a:p>
            <a:pPr marL="0" indent="0">
              <a:buNone/>
            </a:pPr>
            <a:r>
              <a:rPr lang="en-US" sz="2400" b="1" dirty="0"/>
              <a:t>What are their objectives? </a:t>
            </a:r>
          </a:p>
          <a:p>
            <a:r>
              <a:rPr lang="en-US" sz="2400" dirty="0"/>
              <a:t>Reduce delays in food hamper deliveries</a:t>
            </a:r>
          </a:p>
          <a:p>
            <a:r>
              <a:rPr lang="en-US" sz="2400" dirty="0"/>
              <a:t>Improve resource allocation and planning</a:t>
            </a:r>
          </a:p>
          <a:p>
            <a:r>
              <a:rPr lang="en-US" sz="2400" dirty="0"/>
              <a:t>Enhancing communication with clients</a:t>
            </a:r>
          </a:p>
          <a:p>
            <a:endParaRPr lang="en-US" sz="2400" dirty="0"/>
          </a:p>
          <a:p>
            <a:endParaRPr lang="en-CA" sz="2400" dirty="0"/>
          </a:p>
        </p:txBody>
      </p:sp>
    </p:spTree>
    <p:extLst>
      <p:ext uri="{BB962C8B-B14F-4D97-AF65-F5344CB8AC3E}">
        <p14:creationId xmlns:p14="http://schemas.microsoft.com/office/powerpoint/2010/main" val="278066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08E9F5-B4E7-C00F-1CB9-BA3FCBA18CC7}"/>
              </a:ext>
            </a:extLst>
          </p:cNvPr>
          <p:cNvSpPr>
            <a:spLocks noGrp="1"/>
          </p:cNvSpPr>
          <p:nvPr>
            <p:ph type="title"/>
          </p:nvPr>
        </p:nvSpPr>
        <p:spPr>
          <a:xfrm>
            <a:off x="1137033" y="670559"/>
            <a:ext cx="4683321" cy="2148841"/>
          </a:xfrm>
        </p:spPr>
        <p:txBody>
          <a:bodyPr anchor="t">
            <a:normAutofit/>
          </a:bodyPr>
          <a:lstStyle/>
          <a:p>
            <a:r>
              <a:rPr lang="en-CA"/>
              <a:t>Value Proposition</a:t>
            </a:r>
          </a:p>
        </p:txBody>
      </p:sp>
      <p:pic>
        <p:nvPicPr>
          <p:cNvPr id="6" name="Picture 5" descr="A brain and gear with lines and dots&#10;&#10;Description automatically generated">
            <a:extLst>
              <a:ext uri="{FF2B5EF4-FFF2-40B4-BE49-F238E27FC236}">
                <a16:creationId xmlns:a16="http://schemas.microsoft.com/office/drawing/2014/main" id="{6E1C8427-AAC2-B68B-299E-50C45234EB80}"/>
              </a:ext>
            </a:extLst>
          </p:cNvPr>
          <p:cNvPicPr>
            <a:picLocks noChangeAspect="1"/>
          </p:cNvPicPr>
          <p:nvPr/>
        </p:nvPicPr>
        <p:blipFill>
          <a:blip r:embed="rId2">
            <a:extLst>
              <a:ext uri="{28A0092B-C50C-407E-A947-70E740481C1C}">
                <a14:useLocalDpi xmlns:a14="http://schemas.microsoft.com/office/drawing/2010/main" val="0"/>
              </a:ext>
            </a:extLst>
          </a:blip>
          <a:srcRect l="5620" r="3" b="3"/>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7" name="Content Placeholder 2">
            <a:extLst>
              <a:ext uri="{FF2B5EF4-FFF2-40B4-BE49-F238E27FC236}">
                <a16:creationId xmlns:a16="http://schemas.microsoft.com/office/drawing/2014/main" id="{39658837-2A62-2620-4874-7F8952BBD5EF}"/>
              </a:ext>
            </a:extLst>
          </p:cNvPr>
          <p:cNvSpPr>
            <a:spLocks noGrp="1"/>
          </p:cNvSpPr>
          <p:nvPr>
            <p:ph idx="1"/>
          </p:nvPr>
        </p:nvSpPr>
        <p:spPr>
          <a:xfrm>
            <a:off x="6797004" y="670559"/>
            <a:ext cx="4555782" cy="5445076"/>
          </a:xfrm>
        </p:spPr>
        <p:txBody>
          <a:bodyPr anchor="t">
            <a:normAutofit/>
          </a:bodyPr>
          <a:lstStyle/>
          <a:p>
            <a:pPr marL="0" indent="0">
              <a:buNone/>
            </a:pPr>
            <a:r>
              <a:rPr lang="en-US" sz="2000" b="1" dirty="0"/>
              <a:t>How will they benefit from the ML system?</a:t>
            </a:r>
          </a:p>
          <a:p>
            <a:pPr>
              <a:spcAft>
                <a:spcPts val="1000"/>
              </a:spcAft>
            </a:pPr>
            <a:r>
              <a:rPr lang="en-US" sz="1800" dirty="0">
                <a:solidFill>
                  <a:srgbClr val="000000"/>
                </a:solidFill>
                <a:effectLst/>
                <a:latin typeface="Hind" panose="02000000000000000000" pitchFamily="2" charset="0"/>
              </a:rPr>
              <a:t>Improved efficiency in delivery scheduling</a:t>
            </a:r>
            <a:endParaRPr lang="en-CA" sz="1800" dirty="0">
              <a:solidFill>
                <a:srgbClr val="666666"/>
              </a:solidFill>
              <a:effectLst/>
              <a:latin typeface="Hind" panose="02000000000000000000" pitchFamily="2" charset="0"/>
            </a:endParaRPr>
          </a:p>
          <a:p>
            <a:pPr>
              <a:spcAft>
                <a:spcPts val="1000"/>
              </a:spcAft>
            </a:pPr>
            <a:r>
              <a:rPr lang="en-US" sz="1800" dirty="0">
                <a:solidFill>
                  <a:srgbClr val="000000"/>
                </a:solidFill>
                <a:effectLst/>
                <a:latin typeface="Hind" panose="02000000000000000000" pitchFamily="2" charset="0"/>
              </a:rPr>
              <a:t>Identification of delay-prone areas or clients</a:t>
            </a:r>
            <a:endParaRPr lang="en-CA" sz="1800" dirty="0">
              <a:solidFill>
                <a:srgbClr val="666666"/>
              </a:solidFill>
              <a:effectLst/>
              <a:latin typeface="Hind" panose="02000000000000000000" pitchFamily="2" charset="0"/>
            </a:endParaRPr>
          </a:p>
          <a:p>
            <a:r>
              <a:rPr lang="en-US" sz="1800" dirty="0">
                <a:solidFill>
                  <a:srgbClr val="000000"/>
                </a:solidFill>
                <a:effectLst/>
                <a:latin typeface="Hind" panose="02000000000000000000" pitchFamily="2" charset="0"/>
                <a:ea typeface="Hind" panose="02000000000000000000" pitchFamily="2" charset="0"/>
              </a:rPr>
              <a:t>Proactive resolution of potential delays </a:t>
            </a:r>
          </a:p>
          <a:p>
            <a:r>
              <a:rPr lang="en-US" sz="2000" b="1" dirty="0"/>
              <a:t>Mention workflow/interfaces.</a:t>
            </a:r>
          </a:p>
          <a:p>
            <a:r>
              <a:rPr lang="en-US" sz="1800" dirty="0">
                <a:solidFill>
                  <a:srgbClr val="000000"/>
                </a:solidFill>
                <a:effectLst/>
                <a:latin typeface="Hind" panose="02000000000000000000" pitchFamily="2" charset="0"/>
                <a:ea typeface="Hind" panose="02000000000000000000" pitchFamily="2" charset="0"/>
              </a:rPr>
              <a:t>Dashboard for real-time monitoring of predicted delays</a:t>
            </a:r>
            <a:endParaRPr lang="en-CA" sz="1800" dirty="0">
              <a:effectLst/>
              <a:latin typeface="Hind" panose="02000000000000000000" pitchFamily="2" charset="0"/>
              <a:ea typeface="Hind" panose="02000000000000000000" pitchFamily="2" charset="0"/>
            </a:endParaRPr>
          </a:p>
          <a:p>
            <a:r>
              <a:rPr lang="en-US" sz="1800" dirty="0">
                <a:solidFill>
                  <a:srgbClr val="000000"/>
                </a:solidFill>
                <a:effectLst/>
                <a:latin typeface="Hind" panose="02000000000000000000" pitchFamily="2" charset="0"/>
                <a:ea typeface="Hind" panose="02000000000000000000" pitchFamily="2" charset="0"/>
              </a:rPr>
              <a:t>Automated notifications for high-risk deliveries.</a:t>
            </a:r>
            <a:endParaRPr lang="en-CA" sz="2000" dirty="0"/>
          </a:p>
        </p:txBody>
      </p:sp>
    </p:spTree>
    <p:extLst>
      <p:ext uri="{BB962C8B-B14F-4D97-AF65-F5344CB8AC3E}">
        <p14:creationId xmlns:p14="http://schemas.microsoft.com/office/powerpoint/2010/main" val="3016945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4B003-210B-7E40-D393-CCE57828B3EF}"/>
              </a:ext>
            </a:extLst>
          </p:cNvPr>
          <p:cNvSpPr>
            <a:spLocks noGrp="1"/>
          </p:cNvSpPr>
          <p:nvPr>
            <p:ph type="title"/>
          </p:nvPr>
        </p:nvSpPr>
        <p:spPr/>
        <p:txBody>
          <a:bodyPr/>
          <a:lstStyle/>
          <a:p>
            <a:r>
              <a:rPr lang="en-CA"/>
              <a:t>Data Collection</a:t>
            </a:r>
            <a:endParaRPr lang="en-CA" dirty="0"/>
          </a:p>
        </p:txBody>
      </p:sp>
      <p:graphicFrame>
        <p:nvGraphicFramePr>
          <p:cNvPr id="5" name="Content Placeholder 2">
            <a:extLst>
              <a:ext uri="{FF2B5EF4-FFF2-40B4-BE49-F238E27FC236}">
                <a16:creationId xmlns:a16="http://schemas.microsoft.com/office/drawing/2014/main" id="{72B15667-3924-277F-7D6F-2B24C8F2A85A}"/>
              </a:ext>
            </a:extLst>
          </p:cNvPr>
          <p:cNvGraphicFramePr>
            <a:graphicFrameLocks noGrp="1"/>
          </p:cNvGraphicFramePr>
          <p:nvPr>
            <p:ph idx="1"/>
            <p:extLst>
              <p:ext uri="{D42A27DB-BD31-4B8C-83A1-F6EECF244321}">
                <p14:modId xmlns:p14="http://schemas.microsoft.com/office/powerpoint/2010/main" val="361299108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computer screen with a magnifying glass and a phone&#10;&#10;Description automatically generated">
            <a:extLst>
              <a:ext uri="{FF2B5EF4-FFF2-40B4-BE49-F238E27FC236}">
                <a16:creationId xmlns:a16="http://schemas.microsoft.com/office/drawing/2014/main" id="{102C93DC-49F2-7EF4-E697-A7F190F141CB}"/>
              </a:ext>
            </a:extLst>
          </p:cNvPr>
          <p:cNvPicPr>
            <a:picLocks noChangeAspect="1"/>
          </p:cNvPicPr>
          <p:nvPr/>
        </p:nvPicPr>
        <p:blipFill>
          <a:blip r:embed="rId7">
            <a:alphaModFix amt="20000"/>
            <a:extLst>
              <a:ext uri="{28A0092B-C50C-407E-A947-70E740481C1C}">
                <a14:useLocalDpi xmlns:a14="http://schemas.microsoft.com/office/drawing/2010/main" val="0"/>
              </a:ext>
            </a:extLst>
          </a:blip>
          <a:stretch>
            <a:fillRect/>
          </a:stretch>
        </p:blipFill>
        <p:spPr>
          <a:xfrm>
            <a:off x="-1199088" y="-505178"/>
            <a:ext cx="13768214" cy="7868355"/>
          </a:xfrm>
          <a:prstGeom prst="rect">
            <a:avLst/>
          </a:prstGeom>
        </p:spPr>
      </p:pic>
    </p:spTree>
    <p:extLst>
      <p:ext uri="{BB962C8B-B14F-4D97-AF65-F5344CB8AC3E}">
        <p14:creationId xmlns:p14="http://schemas.microsoft.com/office/powerpoint/2010/main" val="856458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6FB644E-B999-F744-E8A4-7506A9B2ED74}"/>
              </a:ext>
            </a:extLst>
          </p:cNvPr>
          <p:cNvPicPr>
            <a:picLocks noChangeAspect="1"/>
          </p:cNvPicPr>
          <p:nvPr/>
        </p:nvPicPr>
        <p:blipFill>
          <a:blip r:embed="rId2">
            <a:duotone>
              <a:schemeClr val="bg2">
                <a:shade val="45000"/>
                <a:satMod val="135000"/>
              </a:schemeClr>
              <a:prstClr val="white"/>
            </a:duotone>
          </a:blip>
          <a:srcRect t="8607" b="7124"/>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8F842-1B6F-0493-3C60-80435993BCA6}"/>
              </a:ext>
            </a:extLst>
          </p:cNvPr>
          <p:cNvSpPr>
            <a:spLocks noGrp="1"/>
          </p:cNvSpPr>
          <p:nvPr>
            <p:ph type="title"/>
          </p:nvPr>
        </p:nvSpPr>
        <p:spPr>
          <a:xfrm>
            <a:off x="838200" y="365125"/>
            <a:ext cx="10515600" cy="1325563"/>
          </a:xfrm>
        </p:spPr>
        <p:txBody>
          <a:bodyPr>
            <a:normAutofit/>
          </a:bodyPr>
          <a:lstStyle/>
          <a:p>
            <a:r>
              <a:rPr lang="en-CA"/>
              <a:t>Data Sources</a:t>
            </a:r>
            <a:endParaRPr lang="en-CA" dirty="0"/>
          </a:p>
        </p:txBody>
      </p:sp>
      <p:graphicFrame>
        <p:nvGraphicFramePr>
          <p:cNvPr id="5" name="Content Placeholder 2">
            <a:extLst>
              <a:ext uri="{FF2B5EF4-FFF2-40B4-BE49-F238E27FC236}">
                <a16:creationId xmlns:a16="http://schemas.microsoft.com/office/drawing/2014/main" id="{5E62E829-56EC-8243-E5AA-147134F68F95}"/>
              </a:ext>
            </a:extLst>
          </p:cNvPr>
          <p:cNvGraphicFramePr>
            <a:graphicFrameLocks noGrp="1"/>
          </p:cNvGraphicFramePr>
          <p:nvPr>
            <p:ph idx="1"/>
            <p:extLst>
              <p:ext uri="{D42A27DB-BD31-4B8C-83A1-F6EECF244321}">
                <p14:modId xmlns:p14="http://schemas.microsoft.com/office/powerpoint/2010/main" val="33160771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0330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6191F5F-7544-431F-7261-3B0ACB25FB40}"/>
              </a:ext>
            </a:extLst>
          </p:cNvPr>
          <p:cNvSpPr>
            <a:spLocks noGrp="1"/>
          </p:cNvSpPr>
          <p:nvPr>
            <p:ph type="title"/>
          </p:nvPr>
        </p:nvSpPr>
        <p:spPr>
          <a:xfrm>
            <a:off x="1137034" y="609597"/>
            <a:ext cx="9392421" cy="1330841"/>
          </a:xfrm>
        </p:spPr>
        <p:txBody>
          <a:bodyPr>
            <a:normAutofit/>
          </a:bodyPr>
          <a:lstStyle/>
          <a:p>
            <a:r>
              <a:rPr lang="en-CA"/>
              <a:t>Data Sources</a:t>
            </a:r>
          </a:p>
        </p:txBody>
      </p:sp>
      <p:sp>
        <p:nvSpPr>
          <p:cNvPr id="17" name="Content Placeholder 2">
            <a:extLst>
              <a:ext uri="{FF2B5EF4-FFF2-40B4-BE49-F238E27FC236}">
                <a16:creationId xmlns:a16="http://schemas.microsoft.com/office/drawing/2014/main" id="{727FA369-E7F4-0681-CFD3-E35EC47FF88A}"/>
              </a:ext>
            </a:extLst>
          </p:cNvPr>
          <p:cNvSpPr>
            <a:spLocks noGrp="1"/>
          </p:cNvSpPr>
          <p:nvPr>
            <p:ph idx="1"/>
          </p:nvPr>
        </p:nvSpPr>
        <p:spPr>
          <a:xfrm>
            <a:off x="1137034" y="2198362"/>
            <a:ext cx="4958966" cy="3917773"/>
          </a:xfrm>
        </p:spPr>
        <p:txBody>
          <a:bodyPr>
            <a:normAutofit/>
          </a:bodyPr>
          <a:lstStyle/>
          <a:p>
            <a:pPr marL="0" indent="0">
              <a:buNone/>
            </a:pPr>
            <a:r>
              <a:rPr lang="en-US" sz="1900" b="1" dirty="0"/>
              <a:t>Mention database tables, API methods, websites to scrape, etc.</a:t>
            </a:r>
          </a:p>
          <a:p>
            <a:pPr marL="342900" lvl="0" indent="-342900">
              <a:buSzPts val="1000"/>
              <a:buFont typeface="Symbol" panose="05050102010706020507" pitchFamily="18" charset="2"/>
              <a:buChar char=""/>
              <a:tabLst>
                <a:tab pos="457200" algn="l"/>
              </a:tabLst>
            </a:pPr>
            <a:r>
              <a:rPr lang="en-US" sz="1800" b="1" dirty="0">
                <a:solidFill>
                  <a:srgbClr val="000000"/>
                </a:solidFill>
                <a:effectLst/>
                <a:latin typeface="Hind" panose="02000000000000000000" pitchFamily="2" charset="0"/>
                <a:ea typeface="Hind" panose="02000000000000000000" pitchFamily="2" charset="0"/>
              </a:rPr>
              <a:t>Database Tables</a:t>
            </a:r>
            <a:r>
              <a:rPr lang="en-US" sz="1800" dirty="0">
                <a:solidFill>
                  <a:srgbClr val="000000"/>
                </a:solidFill>
                <a:effectLst/>
                <a:latin typeface="Hind" panose="02000000000000000000" pitchFamily="2" charset="0"/>
                <a:ea typeface="Hind" panose="02000000000000000000" pitchFamily="2" charset="0"/>
              </a:rPr>
              <a:t>: Delivery logs, customer records, scheduling history, status updates.</a:t>
            </a:r>
            <a:endParaRPr lang="en-CA" sz="1800" dirty="0">
              <a:effectLst/>
              <a:latin typeface="Hind" panose="02000000000000000000" pitchFamily="2" charset="0"/>
              <a:ea typeface="Hind" panose="02000000000000000000" pitchFamily="2" charset="0"/>
            </a:endParaRPr>
          </a:p>
          <a:p>
            <a:pPr marL="342900" lvl="0" indent="-342900">
              <a:buSzPts val="1000"/>
              <a:buFont typeface="Symbol" panose="05050102010706020507" pitchFamily="18" charset="2"/>
              <a:buChar char=""/>
              <a:tabLst>
                <a:tab pos="457200" algn="l"/>
              </a:tabLst>
            </a:pPr>
            <a:r>
              <a:rPr lang="en-US" sz="1800" b="1" dirty="0">
                <a:solidFill>
                  <a:srgbClr val="000000"/>
                </a:solidFill>
                <a:effectLst/>
                <a:latin typeface="Hind" panose="02000000000000000000" pitchFamily="2" charset="0"/>
                <a:ea typeface="Hind" panose="02000000000000000000" pitchFamily="2" charset="0"/>
              </a:rPr>
              <a:t>API Methods:</a:t>
            </a:r>
            <a:r>
              <a:rPr lang="en-US" sz="1800" dirty="0">
                <a:solidFill>
                  <a:srgbClr val="000000"/>
                </a:solidFill>
                <a:effectLst/>
                <a:latin typeface="Hind" panose="02000000000000000000" pitchFamily="2" charset="0"/>
                <a:ea typeface="Hind" panose="02000000000000000000" pitchFamily="2" charset="0"/>
              </a:rPr>
              <a:t> Scheduling system APIs for real-time tracking, communication logs API for contact method and frequency.</a:t>
            </a:r>
            <a:endParaRPr lang="en-CA" sz="1800" dirty="0">
              <a:effectLst/>
              <a:latin typeface="Hind" panose="02000000000000000000" pitchFamily="2" charset="0"/>
              <a:ea typeface="Hind" panose="02000000000000000000" pitchFamily="2" charset="0"/>
            </a:endParaRPr>
          </a:p>
          <a:p>
            <a:r>
              <a:rPr lang="en-US" sz="1800" b="1" dirty="0">
                <a:solidFill>
                  <a:srgbClr val="000000"/>
                </a:solidFill>
                <a:effectLst/>
                <a:latin typeface="Hind" panose="02000000000000000000" pitchFamily="2" charset="0"/>
                <a:ea typeface="Hind" panose="02000000000000000000" pitchFamily="2" charset="0"/>
              </a:rPr>
              <a:t>Websites to Scrape</a:t>
            </a:r>
            <a:r>
              <a:rPr lang="en-US" sz="1800" dirty="0">
                <a:solidFill>
                  <a:srgbClr val="000000"/>
                </a:solidFill>
                <a:effectLst/>
                <a:latin typeface="Hind" panose="02000000000000000000" pitchFamily="2" charset="0"/>
                <a:ea typeface="Hind" panose="02000000000000000000" pitchFamily="2" charset="0"/>
              </a:rPr>
              <a:t>: Not applicable in this case, as data is sourced from internal databases and APIs.</a:t>
            </a:r>
            <a:endParaRPr lang="en-CA" sz="1900" dirty="0"/>
          </a:p>
        </p:txBody>
      </p:sp>
      <p:pic>
        <p:nvPicPr>
          <p:cNvPr id="6" name="Picture 5" descr="A white square with orange line and a bar graph&#10;&#10;Description automatically generated">
            <a:extLst>
              <a:ext uri="{FF2B5EF4-FFF2-40B4-BE49-F238E27FC236}">
                <a16:creationId xmlns:a16="http://schemas.microsoft.com/office/drawing/2014/main" id="{22881BDB-E683-DB6E-493E-564BA60DAE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9367" y="2859760"/>
            <a:ext cx="4788505" cy="2406223"/>
          </a:xfrm>
          <a:prstGeom prst="rect">
            <a:avLst/>
          </a:prstGeom>
        </p:spPr>
      </p:pic>
      <p:sp>
        <p:nvSpPr>
          <p:cNvPr id="26" name="Freeform: Shape 25">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20973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F4A271A6-B5E0-6BBC-ACA2-91BCBE7BBAE9}"/>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Impact Simulation</a:t>
            </a:r>
          </a:p>
        </p:txBody>
      </p:sp>
      <p:sp>
        <p:nvSpPr>
          <p:cNvPr id="3" name="Content Placeholder 2">
            <a:extLst>
              <a:ext uri="{FF2B5EF4-FFF2-40B4-BE49-F238E27FC236}">
                <a16:creationId xmlns:a16="http://schemas.microsoft.com/office/drawing/2014/main" id="{7EFD2DF2-D30B-D128-4D08-FAC7E4C654DC}"/>
              </a:ext>
            </a:extLst>
          </p:cNvPr>
          <p:cNvSpPr>
            <a:spLocks noGrp="1"/>
          </p:cNvSpPr>
          <p:nvPr>
            <p:ph idx="1"/>
          </p:nvPr>
        </p:nvSpPr>
        <p:spPr>
          <a:xfrm>
            <a:off x="5951096" y="202144"/>
            <a:ext cx="5399658" cy="5772228"/>
          </a:xfrm>
        </p:spPr>
        <p:txBody>
          <a:bodyPr>
            <a:noAutofit/>
          </a:bodyPr>
          <a:lstStyle/>
          <a:p>
            <a:pPr marL="0" indent="0">
              <a:buNone/>
            </a:pPr>
            <a:r>
              <a:rPr lang="en-US" sz="1800" b="1" dirty="0"/>
              <a:t>Can models be deployed? </a:t>
            </a:r>
          </a:p>
          <a:p>
            <a:r>
              <a:rPr lang="en-US" sz="1800" dirty="0"/>
              <a:t>Yes, integrated into scheduling tools. The model can be deployed and integrated into scheduling tools to optimize delivery planning and reduce delays.</a:t>
            </a:r>
          </a:p>
          <a:p>
            <a:r>
              <a:rPr lang="en-US" sz="1800" b="1" dirty="0"/>
              <a:t>Which test data to assess performance? </a:t>
            </a:r>
          </a:p>
          <a:p>
            <a:pPr marL="0" indent="0">
              <a:buNone/>
            </a:pPr>
            <a:r>
              <a:rPr lang="en-US" sz="1800" dirty="0"/>
              <a:t>To assess performance, historical delivery records can be used as test data. These records provide real-world insights into past deliveries, helping evaluate the accuracy and effectiveness of the model in predicting outcomes.</a:t>
            </a:r>
          </a:p>
          <a:p>
            <a:pPr marL="0" indent="0">
              <a:buNone/>
            </a:pPr>
            <a:r>
              <a:rPr lang="en-US" sz="1800" b="1" dirty="0"/>
              <a:t>Cost/gain values for (in)correct decisions? </a:t>
            </a:r>
          </a:p>
          <a:p>
            <a:r>
              <a:rPr lang="en-US" sz="1800" b="1" dirty="0"/>
              <a:t>Incorrect Decision: </a:t>
            </a:r>
            <a:r>
              <a:rPr lang="en-US" sz="1800" dirty="0"/>
              <a:t>Missed intervention opportunities, wasted resources</a:t>
            </a:r>
          </a:p>
          <a:p>
            <a:r>
              <a:rPr lang="en-US" sz="1800" b="1" dirty="0"/>
              <a:t>Correct Decision: </a:t>
            </a:r>
            <a:r>
              <a:rPr lang="en-US" sz="1800" dirty="0"/>
              <a:t>Improved efficiency, reduced complaints.</a:t>
            </a:r>
          </a:p>
          <a:p>
            <a:r>
              <a:rPr lang="en-US" sz="1800" b="1" dirty="0"/>
              <a:t>Fairness constraint?</a:t>
            </a:r>
          </a:p>
          <a:p>
            <a:pPr marL="0" indent="0">
              <a:buNone/>
            </a:pPr>
            <a:r>
              <a:rPr lang="en-US" sz="1800" dirty="0"/>
              <a:t>A fairness constraint ensures equitable service across all locations and demographics, preventing biases in resource allocation and ensuring that no group is disproportionately advantaged or disadvantaged.</a:t>
            </a:r>
            <a:endParaRPr lang="en-CA" sz="1800" dirty="0"/>
          </a:p>
        </p:txBody>
      </p:sp>
    </p:spTree>
    <p:extLst>
      <p:ext uri="{BB962C8B-B14F-4D97-AF65-F5344CB8AC3E}">
        <p14:creationId xmlns:p14="http://schemas.microsoft.com/office/powerpoint/2010/main" val="39430452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583a85bb-c362-430f-ae11-41240a3141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135EF1F4472A140A875F60259B53D62" ma:contentTypeVersion="14" ma:contentTypeDescription="Create a new document." ma:contentTypeScope="" ma:versionID="fe3542502afe159566195f5c26e4ec28">
  <xsd:schema xmlns:xsd="http://www.w3.org/2001/XMLSchema" xmlns:xs="http://www.w3.org/2001/XMLSchema" xmlns:p="http://schemas.microsoft.com/office/2006/metadata/properties" xmlns:ns3="583a85bb-c362-430f-ae11-41240a31411f" xmlns:ns4="50bfacf1-27d2-4aa0-9bb0-8c99a67730d0" targetNamespace="http://schemas.microsoft.com/office/2006/metadata/properties" ma:root="true" ma:fieldsID="df37f17de97801ab80af88de8ae5b458" ns3:_="" ns4:_="">
    <xsd:import namespace="583a85bb-c362-430f-ae11-41240a31411f"/>
    <xsd:import namespace="50bfacf1-27d2-4aa0-9bb0-8c99a67730d0"/>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GenerationTime" minOccurs="0"/>
                <xsd:element ref="ns3:MediaServiceEventHashCode" minOccurs="0"/>
                <xsd:element ref="ns3:MediaServiceSystemTags" minOccurs="0"/>
                <xsd:element ref="ns3:MediaLengthInSeconds" minOccurs="0"/>
                <xsd:element ref="ns3:MediaServiceDateTaken"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3a85bb-c362-430f-ae11-41240a3141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SystemTags" ma:index="18" nillable="true" ma:displayName="MediaServiceSystemTags" ma:hidden="true" ma:internalName="MediaServiceSystemTags" ma:readOnly="true">
      <xsd:simpleType>
        <xsd:restriction base="dms:Note"/>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0bfacf1-27d2-4aa0-9bb0-8c99a67730d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A6C787-674C-4AB8-99E1-E29B2888FBE1}">
  <ds:schemaRefs>
    <ds:schemaRef ds:uri="http://schemas.microsoft.com/sharepoint/v3/contenttype/forms"/>
  </ds:schemaRefs>
</ds:datastoreItem>
</file>

<file path=customXml/itemProps2.xml><?xml version="1.0" encoding="utf-8"?>
<ds:datastoreItem xmlns:ds="http://schemas.openxmlformats.org/officeDocument/2006/customXml" ds:itemID="{4E83D37F-EB50-4990-8FA0-86590749D51C}">
  <ds:schemaRefs>
    <ds:schemaRef ds:uri="50bfacf1-27d2-4aa0-9bb0-8c99a67730d0"/>
    <ds:schemaRef ds:uri="http://purl.org/dc/terms/"/>
    <ds:schemaRef ds:uri="http://purl.org/dc/dcmitype/"/>
    <ds:schemaRef ds:uri="http://www.w3.org/XML/1998/namespace"/>
    <ds:schemaRef ds:uri="http://schemas.openxmlformats.org/package/2006/metadata/core-properties"/>
    <ds:schemaRef ds:uri="http://schemas.microsoft.com/office/2006/metadata/properties"/>
    <ds:schemaRef ds:uri="http://schemas.microsoft.com/office/2006/documentManagement/types"/>
    <ds:schemaRef ds:uri="http://purl.org/dc/elements/1.1/"/>
    <ds:schemaRef ds:uri="http://schemas.microsoft.com/office/infopath/2007/PartnerControls"/>
    <ds:schemaRef ds:uri="583a85bb-c362-430f-ae11-41240a31411f"/>
  </ds:schemaRefs>
</ds:datastoreItem>
</file>

<file path=customXml/itemProps3.xml><?xml version="1.0" encoding="utf-8"?>
<ds:datastoreItem xmlns:ds="http://schemas.openxmlformats.org/officeDocument/2006/customXml" ds:itemID="{585D1903-9D10-4977-8B0D-643770BE0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83a85bb-c362-430f-ae11-41240a31411f"/>
    <ds:schemaRef ds:uri="50bfacf1-27d2-4aa0-9bb0-8c99a67730d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246</TotalTime>
  <Words>975</Words>
  <Application>Microsoft Office PowerPoint</Application>
  <PresentationFormat>Widescreen</PresentationFormat>
  <Paragraphs>97</Paragraphs>
  <Slides>14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Calibri</vt:lpstr>
      <vt:lpstr>Hind</vt:lpstr>
      <vt:lpstr>Symbol</vt:lpstr>
      <vt:lpstr>Office Theme</vt:lpstr>
      <vt:lpstr>Project Ideation &amp; Problem Definition</vt:lpstr>
      <vt:lpstr>Prediction Task</vt:lpstr>
      <vt:lpstr>Decisions</vt:lpstr>
      <vt:lpstr>Value Proposition</vt:lpstr>
      <vt:lpstr>Value Proposition</vt:lpstr>
      <vt:lpstr>Data Collection</vt:lpstr>
      <vt:lpstr>Data Sources</vt:lpstr>
      <vt:lpstr>Data Sources</vt:lpstr>
      <vt:lpstr>Impact Simulation</vt:lpstr>
      <vt:lpstr>Making Predictions</vt:lpstr>
      <vt:lpstr>Building Models</vt:lpstr>
      <vt:lpstr>Features</vt:lpstr>
      <vt:lpstr>Monitoring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Satvir Kaur Mehra</dc:creator>
  <cp:lastModifiedBy>Satvir Kaur Mehra</cp:lastModifiedBy>
  <cp:revision>6</cp:revision>
  <dcterms:created xsi:type="dcterms:W3CDTF">2025-01-29T16:30:19Z</dcterms:created>
  <dcterms:modified xsi:type="dcterms:W3CDTF">2025-02-13T04:37:17Z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4e6ac5-0e84-491c-8838-b11844917f54_Enabled">
    <vt:lpwstr>true</vt:lpwstr>
  </property>
  <property fmtid="{D5CDD505-2E9C-101B-9397-08002B2CF9AE}" pid="3" name="MSIP_Label_724e6ac5-0e84-491c-8838-b11844917f54_SetDate">
    <vt:lpwstr>2025-01-29T16:57:07Z</vt:lpwstr>
  </property>
  <property fmtid="{D5CDD505-2E9C-101B-9397-08002B2CF9AE}" pid="4" name="MSIP_Label_724e6ac5-0e84-491c-8838-b11844917f54_Method">
    <vt:lpwstr>Standard</vt:lpwstr>
  </property>
  <property fmtid="{D5CDD505-2E9C-101B-9397-08002B2CF9AE}" pid="5" name="MSIP_Label_724e6ac5-0e84-491c-8838-b11844917f54_Name">
    <vt:lpwstr>Protected</vt:lpwstr>
  </property>
  <property fmtid="{D5CDD505-2E9C-101B-9397-08002B2CF9AE}" pid="6" name="MSIP_Label_724e6ac5-0e84-491c-8838-b11844917f54_SiteId">
    <vt:lpwstr>2ba011f1-f50a-44f3-a200-db3ea74e29b7</vt:lpwstr>
  </property>
  <property fmtid="{D5CDD505-2E9C-101B-9397-08002B2CF9AE}" pid="7" name="MSIP_Label_724e6ac5-0e84-491c-8838-b11844917f54_ActionId">
    <vt:lpwstr>8dc0f53c-69dd-4baf-9c69-04c946a87553</vt:lpwstr>
  </property>
  <property fmtid="{D5CDD505-2E9C-101B-9397-08002B2CF9AE}" pid="8" name="MSIP_Label_724e6ac5-0e84-491c-8838-b11844917f54_ContentBits">
    <vt:lpwstr>0</vt:lpwstr>
  </property>
  <property fmtid="{D5CDD505-2E9C-101B-9397-08002B2CF9AE}" pid="9" name="ContentTypeId">
    <vt:lpwstr>0x010100B135EF1F4472A140A875F60259B53D62</vt:lpwstr>
  </property>
</Properties>
</file>