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500" r:id="rId2"/>
    <p:sldId id="462" r:id="rId3"/>
    <p:sldId id="533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E3FC7-E8B8-5E4C-8A74-DF599A13C4C2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9A744-E944-D94E-A085-5331C5F5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05CD-E4C9-7A49-9067-CFAC8005D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this layout if you have 5 main topics in your presentation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larger text box on the left side to display a short summary/description of the presentation. Delete this text box if you do not want to use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out each speaker/topic heading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out any subtext you would like included. This can include, but is not limited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speaker’s title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time this topic will be presented (12:30 to 1:00pm)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Sub-topics within the main topics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Sub-text for each agenda item should be limited to one line of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05CD-E4C9-7A49-9067-CFAC8005D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before completing your 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05CD-E4C9-7A49-9067-CFAC8005D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519F-10E3-7FAA-673B-2D89467C2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FDDA-0080-A091-54F4-44927731A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B2B5-8953-D137-8E04-38726E56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DCB2-B8EE-0503-AF20-618408CC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6B66-F47A-879B-A9A4-CE2E82B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6FF4-917D-DAC6-4B0B-FF9A7117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8E9A-0A66-5CB5-68D5-BB21727A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FEB2-23EE-4832-FDA4-CD404FF9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2D71-3C14-BDAD-CDCB-1F7848E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0B56-0D9E-3DAF-957B-3D06992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B07F7-774A-F351-07F4-43086DD5F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2F87-467A-67D6-D9FB-86BFE83F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08F1-AA5C-C3D9-47A0-73390ABA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20C6-FA37-587D-895E-93560F10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D0D5-5953-57C9-DC54-998BD778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37AF-1811-07E4-CB3E-8518683D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1F73-3A07-78F8-FAD3-02B6FE12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19B4-B3DA-6522-7AAE-32F1CE98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FDAB-E82A-AF74-C0DA-16992AB7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4081-CB6A-B088-D096-FD1D8C81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7F92-23A1-CEC1-F63B-6345612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DB96-0257-0F45-1277-2A9AF0D0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0A58-00BA-5145-E0A5-89165C21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0B79-2366-5E7E-BF59-8BF4EC4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8400-2FED-93A5-A211-F91B3FC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0B17-7733-3114-183C-3DD7F804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E400-E6A9-4BDC-38A9-171A27451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B556-306F-C56D-BEC2-958CFA83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4428B-5DDC-A530-523C-C58BADE5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351E0-1953-B73D-72E2-6F50347F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51F6-3D42-0D40-33E2-C3463723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8A11-73A5-99D0-D2D4-2EFB798C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3F37-81BD-2017-BB81-E385C4E0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37F4-B7B0-EF81-3A4B-AC15041B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E8BC-65CE-1931-4143-0A421215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FF1C-05C5-B408-80B7-A7600D82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81AD2-EA4F-80C4-4176-51E896F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216ED-8519-978B-AAAF-778DE478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E6CCF-A7D7-9186-1D70-EE871D69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834-4899-3E10-1A18-7A7BF9F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7CE49-95ED-BCD9-5981-6F54019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913F4-5C79-4F6E-D465-9787196F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F1CF0-A075-7DA5-44D9-EFD0F027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A1373-295A-7BE4-F406-3492E633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0217-6814-C1D1-45BC-DE27A75B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EA334-A12F-94AE-1920-21EC943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F701-2629-4C60-3F98-B3E5D70F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B637-6645-FD4E-DDD6-55ED7BF5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14A4-9DC1-4DD4-B8F2-3784AA78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FAA2-5D60-37B3-74EB-2E8427D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F8AA2-4243-71CB-E990-D4A2EC9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E567-E203-104A-4C2B-59087DBC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0E50-0F70-F1D5-CE64-9FE4CD8C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B373D-A8DF-04C1-23A4-A2DB8152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6086C-6A58-2A0B-C0C8-607E9B54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9188-5E09-4E02-11AF-4F88E1B0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4B4F-5D5A-DD5F-B3D6-560227A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0D03-6505-8431-3E02-9EC6B4FF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A33CE-B6D2-8475-4DF5-874F4E5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056F0-067B-1D76-3118-4E429FA6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CB0-8341-18C7-6B04-1C711DE0F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87690-651F-5F4F-83D0-3C16F61D013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774E-595C-BAAB-7F1C-2F8F5077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8612-0CD7-BC00-C0E4-96A9E24D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E9B68-D8E4-0341-B3C3-A8FDE8B3C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3DF76-B3D1-B34C-A17E-9F653454CFE1}"/>
              </a:ext>
            </a:extLst>
          </p:cNvPr>
          <p:cNvSpPr txBox="1"/>
          <p:nvPr/>
        </p:nvSpPr>
        <p:spPr>
          <a:xfrm>
            <a:off x="-2" y="2140299"/>
            <a:ext cx="12192000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Deep Learning for Portfolio Optimization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Paper Presentation and Implementation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 Meisner – Spring 2024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734CBC-179C-964F-879A-663B1AFA0295}"/>
              </a:ext>
            </a:extLst>
          </p:cNvPr>
          <p:cNvCxnSpPr/>
          <p:nvPr/>
        </p:nvCxnSpPr>
        <p:spPr>
          <a:xfrm>
            <a:off x="1113864" y="3971086"/>
            <a:ext cx="996427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629699-9E7A-CE4C-B1F2-47260BCE92C7}"/>
              </a:ext>
            </a:extLst>
          </p:cNvPr>
          <p:cNvSpPr txBox="1"/>
          <p:nvPr/>
        </p:nvSpPr>
        <p:spPr>
          <a:xfrm>
            <a:off x="1912842" y="4337804"/>
            <a:ext cx="836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ORIE 5640 Final Submission – Prof. David Ruppert</a:t>
            </a:r>
          </a:p>
        </p:txBody>
      </p:sp>
    </p:spTree>
    <p:extLst>
      <p:ext uri="{BB962C8B-B14F-4D97-AF65-F5344CB8AC3E}">
        <p14:creationId xmlns:p14="http://schemas.microsoft.com/office/powerpoint/2010/main" val="35835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756DFC-BB8F-2F42-A8A4-17FBAC54DED7}"/>
              </a:ext>
            </a:extLst>
          </p:cNvPr>
          <p:cNvGrpSpPr/>
          <p:nvPr/>
        </p:nvGrpSpPr>
        <p:grpSpPr>
          <a:xfrm>
            <a:off x="6096000" y="5165401"/>
            <a:ext cx="5271556" cy="1557481"/>
            <a:chOff x="456487" y="1425408"/>
            <a:chExt cx="5271556" cy="2073004"/>
          </a:xfrm>
        </p:grpSpPr>
        <p:sp>
          <p:nvSpPr>
            <p:cNvPr id="114" name="Rectangular Callout 92">
              <a:extLst>
                <a:ext uri="{FF2B5EF4-FFF2-40B4-BE49-F238E27FC236}">
                  <a16:creationId xmlns:a16="http://schemas.microsoft.com/office/drawing/2014/main" id="{90250F0D-EC9F-3144-808F-493832C5544C}"/>
                </a:ext>
              </a:extLst>
            </p:cNvPr>
            <p:cNvSpPr/>
            <p:nvPr/>
          </p:nvSpPr>
          <p:spPr>
            <a:xfrm flipH="1">
              <a:off x="469530" y="1658519"/>
              <a:ext cx="5258513" cy="1390616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390616"/>
                <a:gd name="connsiteX1" fmla="*/ 2191047 w 5258513"/>
                <a:gd name="connsiteY1" fmla="*/ 1389445 h 1390616"/>
                <a:gd name="connsiteX2" fmla="*/ 876419 w 5258513"/>
                <a:gd name="connsiteY2" fmla="*/ 1389445 h 1390616"/>
                <a:gd name="connsiteX3" fmla="*/ 0 w 5258513"/>
                <a:gd name="connsiteY3" fmla="*/ 1389445 h 1390616"/>
                <a:gd name="connsiteX4" fmla="*/ 0 w 5258513"/>
                <a:gd name="connsiteY4" fmla="*/ 1157871 h 1390616"/>
                <a:gd name="connsiteX5" fmla="*/ 0 w 5258513"/>
                <a:gd name="connsiteY5" fmla="*/ 810510 h 1390616"/>
                <a:gd name="connsiteX6" fmla="*/ 0 w 5258513"/>
                <a:gd name="connsiteY6" fmla="*/ 810510 h 1390616"/>
                <a:gd name="connsiteX7" fmla="*/ 0 w 5258513"/>
                <a:gd name="connsiteY7" fmla="*/ 0 h 1390616"/>
                <a:gd name="connsiteX8" fmla="*/ 876419 w 5258513"/>
                <a:gd name="connsiteY8" fmla="*/ 0 h 1390616"/>
                <a:gd name="connsiteX9" fmla="*/ 876419 w 5258513"/>
                <a:gd name="connsiteY9" fmla="*/ 0 h 1390616"/>
                <a:gd name="connsiteX10" fmla="*/ 2191047 w 5258513"/>
                <a:gd name="connsiteY10" fmla="*/ 0 h 1390616"/>
                <a:gd name="connsiteX11" fmla="*/ 5258513 w 5258513"/>
                <a:gd name="connsiteY11" fmla="*/ 0 h 1390616"/>
                <a:gd name="connsiteX12" fmla="*/ 5258513 w 5258513"/>
                <a:gd name="connsiteY12" fmla="*/ 810510 h 1390616"/>
                <a:gd name="connsiteX13" fmla="*/ 5258513 w 5258513"/>
                <a:gd name="connsiteY13" fmla="*/ 810510 h 1390616"/>
                <a:gd name="connsiteX14" fmla="*/ 5258513 w 5258513"/>
                <a:gd name="connsiteY14" fmla="*/ 1157871 h 1390616"/>
                <a:gd name="connsiteX15" fmla="*/ 5258513 w 5258513"/>
                <a:gd name="connsiteY15" fmla="*/ 1389445 h 1390616"/>
                <a:gd name="connsiteX16" fmla="*/ 4133783 w 5258513"/>
                <a:gd name="connsiteY16" fmla="*/ 1390615 h 1390616"/>
                <a:gd name="connsiteX17" fmla="*/ 4137889 w 5258513"/>
                <a:gd name="connsiteY17" fmla="*/ 318847 h 13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58513" h="1390616">
                  <a:moveTo>
                    <a:pt x="3927719" y="1385618"/>
                  </a:moveTo>
                  <a:lnTo>
                    <a:pt x="2191047" y="1389445"/>
                  </a:lnTo>
                  <a:lnTo>
                    <a:pt x="876419" y="1389445"/>
                  </a:lnTo>
                  <a:lnTo>
                    <a:pt x="0" y="1389445"/>
                  </a:lnTo>
                  <a:lnTo>
                    <a:pt x="0" y="1157871"/>
                  </a:lnTo>
                  <a:lnTo>
                    <a:pt x="0" y="810510"/>
                  </a:lnTo>
                  <a:lnTo>
                    <a:pt x="0" y="810510"/>
                  </a:lnTo>
                  <a:lnTo>
                    <a:pt x="0" y="0"/>
                  </a:lnTo>
                  <a:lnTo>
                    <a:pt x="876419" y="0"/>
                  </a:lnTo>
                  <a:lnTo>
                    <a:pt x="876419" y="0"/>
                  </a:lnTo>
                  <a:lnTo>
                    <a:pt x="2191047" y="0"/>
                  </a:lnTo>
                  <a:lnTo>
                    <a:pt x="5258513" y="0"/>
                  </a:lnTo>
                  <a:lnTo>
                    <a:pt x="5258513" y="810510"/>
                  </a:lnTo>
                  <a:lnTo>
                    <a:pt x="5258513" y="810510"/>
                  </a:lnTo>
                  <a:lnTo>
                    <a:pt x="5258513" y="1157871"/>
                  </a:lnTo>
                  <a:lnTo>
                    <a:pt x="5258513" y="1389445"/>
                  </a:lnTo>
                  <a:lnTo>
                    <a:pt x="4133783" y="1390615"/>
                  </a:lnTo>
                  <a:cubicBezTo>
                    <a:pt x="4133798" y="1026402"/>
                    <a:pt x="4137874" y="683060"/>
                    <a:pt x="4137889" y="3188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itle 1">
              <a:extLst>
                <a:ext uri="{FF2B5EF4-FFF2-40B4-BE49-F238E27FC236}">
                  <a16:creationId xmlns:a16="http://schemas.microsoft.com/office/drawing/2014/main" id="{02CF299F-8025-7E4B-AA6B-58688D856984}"/>
                </a:ext>
              </a:extLst>
            </p:cNvPr>
            <p:cNvSpPr txBox="1">
              <a:spLocks/>
            </p:cNvSpPr>
            <p:nvPr/>
          </p:nvSpPr>
          <p:spPr>
            <a:xfrm>
              <a:off x="1757470" y="1580330"/>
              <a:ext cx="3758217" cy="13101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Further Experimentation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EFFA1276-C88D-7B41-AC92-ED0059050025}"/>
                </a:ext>
              </a:extLst>
            </p:cNvPr>
            <p:cNvSpPr txBox="1">
              <a:spLocks/>
            </p:cNvSpPr>
            <p:nvPr/>
          </p:nvSpPr>
          <p:spPr>
            <a:xfrm>
              <a:off x="456487" y="1425408"/>
              <a:ext cx="1160126" cy="148928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7" name="Rectangular Callout 92">
              <a:extLst>
                <a:ext uri="{FF2B5EF4-FFF2-40B4-BE49-F238E27FC236}">
                  <a16:creationId xmlns:a16="http://schemas.microsoft.com/office/drawing/2014/main" id="{960E30A5-E2DE-A04D-88AF-666982ABBCFA}"/>
                </a:ext>
              </a:extLst>
            </p:cNvPr>
            <p:cNvSpPr/>
            <p:nvPr/>
          </p:nvSpPr>
          <p:spPr>
            <a:xfrm flipH="1">
              <a:off x="3541123" y="3144355"/>
              <a:ext cx="1314628" cy="354057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81051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11" fmla="*/ 2191047 w 3927719"/>
                <a:gd name="connsiteY11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876419 w 3927719"/>
                <a:gd name="connsiteY8" fmla="*/ 0 h 174350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7" fmla="*/ 0 w 3927719"/>
                <a:gd name="connsiteY7" fmla="*/ 0 h 93299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0" fmla="*/ 3927719 w 3927719"/>
                <a:gd name="connsiteY0" fmla="*/ 227747 h 585632"/>
                <a:gd name="connsiteX1" fmla="*/ 2191047 w 3927719"/>
                <a:gd name="connsiteY1" fmla="*/ 231574 h 585632"/>
                <a:gd name="connsiteX2" fmla="*/ 1550630 w 3927719"/>
                <a:gd name="connsiteY2" fmla="*/ 585632 h 585632"/>
                <a:gd name="connsiteX3" fmla="*/ 876419 w 3927719"/>
                <a:gd name="connsiteY3" fmla="*/ 231574 h 585632"/>
                <a:gd name="connsiteX4" fmla="*/ 0 w 3927719"/>
                <a:gd name="connsiteY4" fmla="*/ 231574 h 585632"/>
                <a:gd name="connsiteX5" fmla="*/ 0 w 3927719"/>
                <a:gd name="connsiteY5" fmla="*/ 0 h 585632"/>
                <a:gd name="connsiteX0" fmla="*/ 3927719 w 3927719"/>
                <a:gd name="connsiteY0" fmla="*/ 0 h 357885"/>
                <a:gd name="connsiteX1" fmla="*/ 2191047 w 3927719"/>
                <a:gd name="connsiteY1" fmla="*/ 3827 h 357885"/>
                <a:gd name="connsiteX2" fmla="*/ 1550630 w 3927719"/>
                <a:gd name="connsiteY2" fmla="*/ 357885 h 357885"/>
                <a:gd name="connsiteX3" fmla="*/ 876419 w 3927719"/>
                <a:gd name="connsiteY3" fmla="*/ 3827 h 357885"/>
                <a:gd name="connsiteX4" fmla="*/ 0 w 3927719"/>
                <a:gd name="connsiteY4" fmla="*/ 3827 h 357885"/>
                <a:gd name="connsiteX0" fmla="*/ 3051300 w 3051300"/>
                <a:gd name="connsiteY0" fmla="*/ 0 h 357885"/>
                <a:gd name="connsiteX1" fmla="*/ 1314628 w 3051300"/>
                <a:gd name="connsiteY1" fmla="*/ 3827 h 357885"/>
                <a:gd name="connsiteX2" fmla="*/ 674211 w 3051300"/>
                <a:gd name="connsiteY2" fmla="*/ 357885 h 357885"/>
                <a:gd name="connsiteX3" fmla="*/ 0 w 3051300"/>
                <a:gd name="connsiteY3" fmla="*/ 3827 h 357885"/>
                <a:gd name="connsiteX0" fmla="*/ 1314628 w 1314628"/>
                <a:gd name="connsiteY0" fmla="*/ 0 h 354058"/>
                <a:gd name="connsiteX1" fmla="*/ 674211 w 1314628"/>
                <a:gd name="connsiteY1" fmla="*/ 354058 h 354058"/>
                <a:gd name="connsiteX2" fmla="*/ 0 w 1314628"/>
                <a:gd name="connsiteY2" fmla="*/ 0 h 35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628" h="354058">
                  <a:moveTo>
                    <a:pt x="1314628" y="0"/>
                  </a:moveTo>
                  <a:lnTo>
                    <a:pt x="674211" y="35405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2229A46-6A09-AC4E-90EB-12263F152557}"/>
              </a:ext>
            </a:extLst>
          </p:cNvPr>
          <p:cNvGrpSpPr/>
          <p:nvPr/>
        </p:nvGrpSpPr>
        <p:grpSpPr>
          <a:xfrm>
            <a:off x="6082957" y="3965311"/>
            <a:ext cx="5271556" cy="1540240"/>
            <a:chOff x="456487" y="1428404"/>
            <a:chExt cx="5271556" cy="2050056"/>
          </a:xfrm>
        </p:grpSpPr>
        <p:sp>
          <p:nvSpPr>
            <p:cNvPr id="109" name="Rectangular Callout 92">
              <a:extLst>
                <a:ext uri="{FF2B5EF4-FFF2-40B4-BE49-F238E27FC236}">
                  <a16:creationId xmlns:a16="http://schemas.microsoft.com/office/drawing/2014/main" id="{45DE9583-4FAC-1C45-B82A-9590F2F77CD4}"/>
                </a:ext>
              </a:extLst>
            </p:cNvPr>
            <p:cNvSpPr/>
            <p:nvPr/>
          </p:nvSpPr>
          <p:spPr>
            <a:xfrm flipH="1">
              <a:off x="469530" y="1658519"/>
              <a:ext cx="5258513" cy="1743503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8513" h="1743503">
                  <a:moveTo>
                    <a:pt x="3927719" y="1385618"/>
                  </a:moveTo>
                  <a:lnTo>
                    <a:pt x="2191047" y="1389445"/>
                  </a:lnTo>
                  <a:lnTo>
                    <a:pt x="1550630" y="1743503"/>
                  </a:lnTo>
                  <a:lnTo>
                    <a:pt x="876419" y="1389445"/>
                  </a:lnTo>
                  <a:lnTo>
                    <a:pt x="0" y="1389445"/>
                  </a:lnTo>
                  <a:lnTo>
                    <a:pt x="0" y="1157871"/>
                  </a:lnTo>
                  <a:lnTo>
                    <a:pt x="0" y="810510"/>
                  </a:lnTo>
                  <a:lnTo>
                    <a:pt x="0" y="810510"/>
                  </a:lnTo>
                  <a:lnTo>
                    <a:pt x="0" y="0"/>
                  </a:lnTo>
                  <a:lnTo>
                    <a:pt x="876419" y="0"/>
                  </a:lnTo>
                  <a:lnTo>
                    <a:pt x="876419" y="0"/>
                  </a:lnTo>
                  <a:lnTo>
                    <a:pt x="2191047" y="0"/>
                  </a:lnTo>
                  <a:lnTo>
                    <a:pt x="5258513" y="0"/>
                  </a:lnTo>
                  <a:lnTo>
                    <a:pt x="5258513" y="810510"/>
                  </a:lnTo>
                  <a:lnTo>
                    <a:pt x="5258513" y="810510"/>
                  </a:lnTo>
                  <a:lnTo>
                    <a:pt x="5258513" y="1157871"/>
                  </a:lnTo>
                  <a:lnTo>
                    <a:pt x="5258513" y="1389445"/>
                  </a:lnTo>
                  <a:lnTo>
                    <a:pt x="4133783" y="1390615"/>
                  </a:lnTo>
                  <a:cubicBezTo>
                    <a:pt x="4133798" y="1026402"/>
                    <a:pt x="4137874" y="683060"/>
                    <a:pt x="4137889" y="3188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C9F71291-AC44-E04C-87B3-9DC5EF0F1B35}"/>
                </a:ext>
              </a:extLst>
            </p:cNvPr>
            <p:cNvSpPr txBox="1">
              <a:spLocks/>
            </p:cNvSpPr>
            <p:nvPr/>
          </p:nvSpPr>
          <p:spPr>
            <a:xfrm>
              <a:off x="1757470" y="1580330"/>
              <a:ext cx="3758217" cy="13101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sp>
          <p:nvSpPr>
            <p:cNvPr id="111" name="Title 1">
              <a:extLst>
                <a:ext uri="{FF2B5EF4-FFF2-40B4-BE49-F238E27FC236}">
                  <a16:creationId xmlns:a16="http://schemas.microsoft.com/office/drawing/2014/main" id="{18AFC967-2D4D-1548-B0B0-BE3F7A1E9D4E}"/>
                </a:ext>
              </a:extLst>
            </p:cNvPr>
            <p:cNvSpPr txBox="1">
              <a:spLocks/>
            </p:cNvSpPr>
            <p:nvPr/>
          </p:nvSpPr>
          <p:spPr>
            <a:xfrm>
              <a:off x="456487" y="1428404"/>
              <a:ext cx="1160126" cy="148928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2" name="Rectangular Callout 92">
              <a:extLst>
                <a:ext uri="{FF2B5EF4-FFF2-40B4-BE49-F238E27FC236}">
                  <a16:creationId xmlns:a16="http://schemas.microsoft.com/office/drawing/2014/main" id="{B6EBF186-016D-6345-A605-AD9E847AFA78}"/>
                </a:ext>
              </a:extLst>
            </p:cNvPr>
            <p:cNvSpPr/>
            <p:nvPr/>
          </p:nvSpPr>
          <p:spPr>
            <a:xfrm flipH="1">
              <a:off x="3541123" y="3124403"/>
              <a:ext cx="1314628" cy="354057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81051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11" fmla="*/ 2191047 w 3927719"/>
                <a:gd name="connsiteY11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876419 w 3927719"/>
                <a:gd name="connsiteY8" fmla="*/ 0 h 174350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7" fmla="*/ 0 w 3927719"/>
                <a:gd name="connsiteY7" fmla="*/ 0 h 93299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0" fmla="*/ 3927719 w 3927719"/>
                <a:gd name="connsiteY0" fmla="*/ 227747 h 585632"/>
                <a:gd name="connsiteX1" fmla="*/ 2191047 w 3927719"/>
                <a:gd name="connsiteY1" fmla="*/ 231574 h 585632"/>
                <a:gd name="connsiteX2" fmla="*/ 1550630 w 3927719"/>
                <a:gd name="connsiteY2" fmla="*/ 585632 h 585632"/>
                <a:gd name="connsiteX3" fmla="*/ 876419 w 3927719"/>
                <a:gd name="connsiteY3" fmla="*/ 231574 h 585632"/>
                <a:gd name="connsiteX4" fmla="*/ 0 w 3927719"/>
                <a:gd name="connsiteY4" fmla="*/ 231574 h 585632"/>
                <a:gd name="connsiteX5" fmla="*/ 0 w 3927719"/>
                <a:gd name="connsiteY5" fmla="*/ 0 h 585632"/>
                <a:gd name="connsiteX0" fmla="*/ 3927719 w 3927719"/>
                <a:gd name="connsiteY0" fmla="*/ 0 h 357885"/>
                <a:gd name="connsiteX1" fmla="*/ 2191047 w 3927719"/>
                <a:gd name="connsiteY1" fmla="*/ 3827 h 357885"/>
                <a:gd name="connsiteX2" fmla="*/ 1550630 w 3927719"/>
                <a:gd name="connsiteY2" fmla="*/ 357885 h 357885"/>
                <a:gd name="connsiteX3" fmla="*/ 876419 w 3927719"/>
                <a:gd name="connsiteY3" fmla="*/ 3827 h 357885"/>
                <a:gd name="connsiteX4" fmla="*/ 0 w 3927719"/>
                <a:gd name="connsiteY4" fmla="*/ 3827 h 357885"/>
                <a:gd name="connsiteX0" fmla="*/ 3051300 w 3051300"/>
                <a:gd name="connsiteY0" fmla="*/ 0 h 357885"/>
                <a:gd name="connsiteX1" fmla="*/ 1314628 w 3051300"/>
                <a:gd name="connsiteY1" fmla="*/ 3827 h 357885"/>
                <a:gd name="connsiteX2" fmla="*/ 674211 w 3051300"/>
                <a:gd name="connsiteY2" fmla="*/ 357885 h 357885"/>
                <a:gd name="connsiteX3" fmla="*/ 0 w 3051300"/>
                <a:gd name="connsiteY3" fmla="*/ 3827 h 357885"/>
                <a:gd name="connsiteX0" fmla="*/ 1314628 w 1314628"/>
                <a:gd name="connsiteY0" fmla="*/ 0 h 354058"/>
                <a:gd name="connsiteX1" fmla="*/ 674211 w 1314628"/>
                <a:gd name="connsiteY1" fmla="*/ 354058 h 354058"/>
                <a:gd name="connsiteX2" fmla="*/ 0 w 1314628"/>
                <a:gd name="connsiteY2" fmla="*/ 0 h 35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628" h="354058">
                  <a:moveTo>
                    <a:pt x="1314628" y="0"/>
                  </a:moveTo>
                  <a:lnTo>
                    <a:pt x="674211" y="35405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2252BE-9645-4541-AAFB-D7EC33C5FEC5}"/>
              </a:ext>
            </a:extLst>
          </p:cNvPr>
          <p:cNvGrpSpPr/>
          <p:nvPr/>
        </p:nvGrpSpPr>
        <p:grpSpPr>
          <a:xfrm>
            <a:off x="6089479" y="2742534"/>
            <a:ext cx="5258513" cy="1560677"/>
            <a:chOff x="469530" y="1401203"/>
            <a:chExt cx="5258513" cy="2077257"/>
          </a:xfrm>
        </p:grpSpPr>
        <p:sp>
          <p:nvSpPr>
            <p:cNvPr id="104" name="Rectangular Callout 92">
              <a:extLst>
                <a:ext uri="{FF2B5EF4-FFF2-40B4-BE49-F238E27FC236}">
                  <a16:creationId xmlns:a16="http://schemas.microsoft.com/office/drawing/2014/main" id="{A6F99F8B-9470-9D42-AAAA-93D5C981B75E}"/>
                </a:ext>
              </a:extLst>
            </p:cNvPr>
            <p:cNvSpPr/>
            <p:nvPr/>
          </p:nvSpPr>
          <p:spPr>
            <a:xfrm flipH="1">
              <a:off x="469530" y="1658519"/>
              <a:ext cx="5258513" cy="1743503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8513" h="1743503">
                  <a:moveTo>
                    <a:pt x="3927719" y="1385618"/>
                  </a:moveTo>
                  <a:lnTo>
                    <a:pt x="2191047" y="1389445"/>
                  </a:lnTo>
                  <a:lnTo>
                    <a:pt x="1550630" y="1743503"/>
                  </a:lnTo>
                  <a:lnTo>
                    <a:pt x="876419" y="1389445"/>
                  </a:lnTo>
                  <a:lnTo>
                    <a:pt x="0" y="1389445"/>
                  </a:lnTo>
                  <a:lnTo>
                    <a:pt x="0" y="1157871"/>
                  </a:lnTo>
                  <a:lnTo>
                    <a:pt x="0" y="810510"/>
                  </a:lnTo>
                  <a:lnTo>
                    <a:pt x="0" y="810510"/>
                  </a:lnTo>
                  <a:lnTo>
                    <a:pt x="0" y="0"/>
                  </a:lnTo>
                  <a:lnTo>
                    <a:pt x="876419" y="0"/>
                  </a:lnTo>
                  <a:lnTo>
                    <a:pt x="876419" y="0"/>
                  </a:lnTo>
                  <a:lnTo>
                    <a:pt x="2191047" y="0"/>
                  </a:lnTo>
                  <a:lnTo>
                    <a:pt x="5258513" y="0"/>
                  </a:lnTo>
                  <a:lnTo>
                    <a:pt x="5258513" y="810510"/>
                  </a:lnTo>
                  <a:lnTo>
                    <a:pt x="5258513" y="810510"/>
                  </a:lnTo>
                  <a:lnTo>
                    <a:pt x="5258513" y="1157871"/>
                  </a:lnTo>
                  <a:lnTo>
                    <a:pt x="5258513" y="1389445"/>
                  </a:lnTo>
                  <a:lnTo>
                    <a:pt x="4133783" y="1390615"/>
                  </a:lnTo>
                  <a:cubicBezTo>
                    <a:pt x="4133798" y="1026402"/>
                    <a:pt x="4137874" y="683060"/>
                    <a:pt x="4137889" y="3188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itle 1">
              <a:extLst>
                <a:ext uri="{FF2B5EF4-FFF2-40B4-BE49-F238E27FC236}">
                  <a16:creationId xmlns:a16="http://schemas.microsoft.com/office/drawing/2014/main" id="{EC0C664D-C423-A241-BFA7-EAB7258437CD}"/>
                </a:ext>
              </a:extLst>
            </p:cNvPr>
            <p:cNvSpPr txBox="1">
              <a:spLocks/>
            </p:cNvSpPr>
            <p:nvPr/>
          </p:nvSpPr>
          <p:spPr>
            <a:xfrm>
              <a:off x="1757470" y="1580330"/>
              <a:ext cx="3758217" cy="13101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sp>
          <p:nvSpPr>
            <p:cNvPr id="106" name="Title 1">
              <a:extLst>
                <a:ext uri="{FF2B5EF4-FFF2-40B4-BE49-F238E27FC236}">
                  <a16:creationId xmlns:a16="http://schemas.microsoft.com/office/drawing/2014/main" id="{66D7FB78-4477-0F44-873D-AFC15E43F47D}"/>
                </a:ext>
              </a:extLst>
            </p:cNvPr>
            <p:cNvSpPr txBox="1">
              <a:spLocks/>
            </p:cNvSpPr>
            <p:nvPr/>
          </p:nvSpPr>
          <p:spPr>
            <a:xfrm>
              <a:off x="469530" y="1401203"/>
              <a:ext cx="1160126" cy="148928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7" name="Rectangular Callout 92">
              <a:extLst>
                <a:ext uri="{FF2B5EF4-FFF2-40B4-BE49-F238E27FC236}">
                  <a16:creationId xmlns:a16="http://schemas.microsoft.com/office/drawing/2014/main" id="{23ACFF3A-7397-9F4C-AB27-8347C71F981D}"/>
                </a:ext>
              </a:extLst>
            </p:cNvPr>
            <p:cNvSpPr/>
            <p:nvPr/>
          </p:nvSpPr>
          <p:spPr>
            <a:xfrm flipH="1">
              <a:off x="3541123" y="3124403"/>
              <a:ext cx="1314628" cy="354057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81051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11" fmla="*/ 2191047 w 3927719"/>
                <a:gd name="connsiteY11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876419 w 3927719"/>
                <a:gd name="connsiteY8" fmla="*/ 0 h 174350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7" fmla="*/ 0 w 3927719"/>
                <a:gd name="connsiteY7" fmla="*/ 0 h 93299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0" fmla="*/ 3927719 w 3927719"/>
                <a:gd name="connsiteY0" fmla="*/ 227747 h 585632"/>
                <a:gd name="connsiteX1" fmla="*/ 2191047 w 3927719"/>
                <a:gd name="connsiteY1" fmla="*/ 231574 h 585632"/>
                <a:gd name="connsiteX2" fmla="*/ 1550630 w 3927719"/>
                <a:gd name="connsiteY2" fmla="*/ 585632 h 585632"/>
                <a:gd name="connsiteX3" fmla="*/ 876419 w 3927719"/>
                <a:gd name="connsiteY3" fmla="*/ 231574 h 585632"/>
                <a:gd name="connsiteX4" fmla="*/ 0 w 3927719"/>
                <a:gd name="connsiteY4" fmla="*/ 231574 h 585632"/>
                <a:gd name="connsiteX5" fmla="*/ 0 w 3927719"/>
                <a:gd name="connsiteY5" fmla="*/ 0 h 585632"/>
                <a:gd name="connsiteX0" fmla="*/ 3927719 w 3927719"/>
                <a:gd name="connsiteY0" fmla="*/ 0 h 357885"/>
                <a:gd name="connsiteX1" fmla="*/ 2191047 w 3927719"/>
                <a:gd name="connsiteY1" fmla="*/ 3827 h 357885"/>
                <a:gd name="connsiteX2" fmla="*/ 1550630 w 3927719"/>
                <a:gd name="connsiteY2" fmla="*/ 357885 h 357885"/>
                <a:gd name="connsiteX3" fmla="*/ 876419 w 3927719"/>
                <a:gd name="connsiteY3" fmla="*/ 3827 h 357885"/>
                <a:gd name="connsiteX4" fmla="*/ 0 w 3927719"/>
                <a:gd name="connsiteY4" fmla="*/ 3827 h 357885"/>
                <a:gd name="connsiteX0" fmla="*/ 3051300 w 3051300"/>
                <a:gd name="connsiteY0" fmla="*/ 0 h 357885"/>
                <a:gd name="connsiteX1" fmla="*/ 1314628 w 3051300"/>
                <a:gd name="connsiteY1" fmla="*/ 3827 h 357885"/>
                <a:gd name="connsiteX2" fmla="*/ 674211 w 3051300"/>
                <a:gd name="connsiteY2" fmla="*/ 357885 h 357885"/>
                <a:gd name="connsiteX3" fmla="*/ 0 w 3051300"/>
                <a:gd name="connsiteY3" fmla="*/ 3827 h 357885"/>
                <a:gd name="connsiteX0" fmla="*/ 1314628 w 1314628"/>
                <a:gd name="connsiteY0" fmla="*/ 0 h 354058"/>
                <a:gd name="connsiteX1" fmla="*/ 674211 w 1314628"/>
                <a:gd name="connsiteY1" fmla="*/ 354058 h 354058"/>
                <a:gd name="connsiteX2" fmla="*/ 0 w 1314628"/>
                <a:gd name="connsiteY2" fmla="*/ 0 h 35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628" h="354058">
                  <a:moveTo>
                    <a:pt x="1314628" y="0"/>
                  </a:moveTo>
                  <a:lnTo>
                    <a:pt x="674211" y="35405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C6A5C6A-C202-1740-8B77-6EDF06B777DB}"/>
              </a:ext>
            </a:extLst>
          </p:cNvPr>
          <p:cNvGrpSpPr/>
          <p:nvPr/>
        </p:nvGrpSpPr>
        <p:grpSpPr>
          <a:xfrm>
            <a:off x="6076437" y="1547082"/>
            <a:ext cx="5271555" cy="1553788"/>
            <a:chOff x="456488" y="1410372"/>
            <a:chExt cx="5271555" cy="2068088"/>
          </a:xfrm>
        </p:grpSpPr>
        <p:sp>
          <p:nvSpPr>
            <p:cNvPr id="89" name="Rectangular Callout 92">
              <a:extLst>
                <a:ext uri="{FF2B5EF4-FFF2-40B4-BE49-F238E27FC236}">
                  <a16:creationId xmlns:a16="http://schemas.microsoft.com/office/drawing/2014/main" id="{B9DA37AC-C2E4-9A42-B722-403B82F5C831}"/>
                </a:ext>
              </a:extLst>
            </p:cNvPr>
            <p:cNvSpPr/>
            <p:nvPr/>
          </p:nvSpPr>
          <p:spPr>
            <a:xfrm flipH="1">
              <a:off x="469530" y="1658519"/>
              <a:ext cx="5258513" cy="1743503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8513" h="1743503">
                  <a:moveTo>
                    <a:pt x="3927719" y="1385618"/>
                  </a:moveTo>
                  <a:lnTo>
                    <a:pt x="2191047" y="1389445"/>
                  </a:lnTo>
                  <a:lnTo>
                    <a:pt x="1550630" y="1743503"/>
                  </a:lnTo>
                  <a:lnTo>
                    <a:pt x="876419" y="1389445"/>
                  </a:lnTo>
                  <a:lnTo>
                    <a:pt x="0" y="1389445"/>
                  </a:lnTo>
                  <a:lnTo>
                    <a:pt x="0" y="1157871"/>
                  </a:lnTo>
                  <a:lnTo>
                    <a:pt x="0" y="810510"/>
                  </a:lnTo>
                  <a:lnTo>
                    <a:pt x="0" y="810510"/>
                  </a:lnTo>
                  <a:lnTo>
                    <a:pt x="0" y="0"/>
                  </a:lnTo>
                  <a:lnTo>
                    <a:pt x="876419" y="0"/>
                  </a:lnTo>
                  <a:lnTo>
                    <a:pt x="876419" y="0"/>
                  </a:lnTo>
                  <a:lnTo>
                    <a:pt x="2191047" y="0"/>
                  </a:lnTo>
                  <a:lnTo>
                    <a:pt x="5258513" y="0"/>
                  </a:lnTo>
                  <a:lnTo>
                    <a:pt x="5258513" y="810510"/>
                  </a:lnTo>
                  <a:lnTo>
                    <a:pt x="5258513" y="810510"/>
                  </a:lnTo>
                  <a:lnTo>
                    <a:pt x="5258513" y="1157871"/>
                  </a:lnTo>
                  <a:lnTo>
                    <a:pt x="5258513" y="1389445"/>
                  </a:lnTo>
                  <a:lnTo>
                    <a:pt x="4133783" y="1390615"/>
                  </a:lnTo>
                  <a:cubicBezTo>
                    <a:pt x="4133798" y="1026402"/>
                    <a:pt x="4137874" y="683060"/>
                    <a:pt x="4137889" y="3188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itle 1">
              <a:extLst>
                <a:ext uri="{FF2B5EF4-FFF2-40B4-BE49-F238E27FC236}">
                  <a16:creationId xmlns:a16="http://schemas.microsoft.com/office/drawing/2014/main" id="{1A53CBDC-22AA-2741-A70E-913CE81CEF89}"/>
                </a:ext>
              </a:extLst>
            </p:cNvPr>
            <p:cNvSpPr txBox="1">
              <a:spLocks/>
            </p:cNvSpPr>
            <p:nvPr/>
          </p:nvSpPr>
          <p:spPr>
            <a:xfrm>
              <a:off x="1757470" y="1580330"/>
              <a:ext cx="3758217" cy="13101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LSTM Introduction</a:t>
              </a:r>
            </a:p>
          </p:txBody>
        </p:sp>
        <p:sp>
          <p:nvSpPr>
            <p:cNvPr id="91" name="Title 1">
              <a:extLst>
                <a:ext uri="{FF2B5EF4-FFF2-40B4-BE49-F238E27FC236}">
                  <a16:creationId xmlns:a16="http://schemas.microsoft.com/office/drawing/2014/main" id="{44CCABCF-93CA-674F-AFB8-90B519DE4C25}"/>
                </a:ext>
              </a:extLst>
            </p:cNvPr>
            <p:cNvSpPr txBox="1">
              <a:spLocks/>
            </p:cNvSpPr>
            <p:nvPr/>
          </p:nvSpPr>
          <p:spPr>
            <a:xfrm>
              <a:off x="456488" y="1410372"/>
              <a:ext cx="1160126" cy="148928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2" name="Rectangular Callout 92">
              <a:extLst>
                <a:ext uri="{FF2B5EF4-FFF2-40B4-BE49-F238E27FC236}">
                  <a16:creationId xmlns:a16="http://schemas.microsoft.com/office/drawing/2014/main" id="{5D8C996F-5857-7445-847B-EAC8FD3E2B4E}"/>
                </a:ext>
              </a:extLst>
            </p:cNvPr>
            <p:cNvSpPr/>
            <p:nvPr/>
          </p:nvSpPr>
          <p:spPr>
            <a:xfrm flipH="1">
              <a:off x="3541123" y="3124403"/>
              <a:ext cx="1314628" cy="354057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81051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11" fmla="*/ 2191047 w 3927719"/>
                <a:gd name="connsiteY11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876419 w 3927719"/>
                <a:gd name="connsiteY8" fmla="*/ 0 h 174350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7" fmla="*/ 0 w 3927719"/>
                <a:gd name="connsiteY7" fmla="*/ 0 h 93299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0" fmla="*/ 3927719 w 3927719"/>
                <a:gd name="connsiteY0" fmla="*/ 227747 h 585632"/>
                <a:gd name="connsiteX1" fmla="*/ 2191047 w 3927719"/>
                <a:gd name="connsiteY1" fmla="*/ 231574 h 585632"/>
                <a:gd name="connsiteX2" fmla="*/ 1550630 w 3927719"/>
                <a:gd name="connsiteY2" fmla="*/ 585632 h 585632"/>
                <a:gd name="connsiteX3" fmla="*/ 876419 w 3927719"/>
                <a:gd name="connsiteY3" fmla="*/ 231574 h 585632"/>
                <a:gd name="connsiteX4" fmla="*/ 0 w 3927719"/>
                <a:gd name="connsiteY4" fmla="*/ 231574 h 585632"/>
                <a:gd name="connsiteX5" fmla="*/ 0 w 3927719"/>
                <a:gd name="connsiteY5" fmla="*/ 0 h 585632"/>
                <a:gd name="connsiteX0" fmla="*/ 3927719 w 3927719"/>
                <a:gd name="connsiteY0" fmla="*/ 0 h 357885"/>
                <a:gd name="connsiteX1" fmla="*/ 2191047 w 3927719"/>
                <a:gd name="connsiteY1" fmla="*/ 3827 h 357885"/>
                <a:gd name="connsiteX2" fmla="*/ 1550630 w 3927719"/>
                <a:gd name="connsiteY2" fmla="*/ 357885 h 357885"/>
                <a:gd name="connsiteX3" fmla="*/ 876419 w 3927719"/>
                <a:gd name="connsiteY3" fmla="*/ 3827 h 357885"/>
                <a:gd name="connsiteX4" fmla="*/ 0 w 3927719"/>
                <a:gd name="connsiteY4" fmla="*/ 3827 h 357885"/>
                <a:gd name="connsiteX0" fmla="*/ 3051300 w 3051300"/>
                <a:gd name="connsiteY0" fmla="*/ 0 h 357885"/>
                <a:gd name="connsiteX1" fmla="*/ 1314628 w 3051300"/>
                <a:gd name="connsiteY1" fmla="*/ 3827 h 357885"/>
                <a:gd name="connsiteX2" fmla="*/ 674211 w 3051300"/>
                <a:gd name="connsiteY2" fmla="*/ 357885 h 357885"/>
                <a:gd name="connsiteX3" fmla="*/ 0 w 3051300"/>
                <a:gd name="connsiteY3" fmla="*/ 3827 h 357885"/>
                <a:gd name="connsiteX0" fmla="*/ 1314628 w 1314628"/>
                <a:gd name="connsiteY0" fmla="*/ 0 h 354058"/>
                <a:gd name="connsiteX1" fmla="*/ 674211 w 1314628"/>
                <a:gd name="connsiteY1" fmla="*/ 354058 h 354058"/>
                <a:gd name="connsiteX2" fmla="*/ 0 w 1314628"/>
                <a:gd name="connsiteY2" fmla="*/ 0 h 35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628" h="354058">
                  <a:moveTo>
                    <a:pt x="1314628" y="0"/>
                  </a:moveTo>
                  <a:lnTo>
                    <a:pt x="674211" y="35405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itle 2">
            <a:extLst>
              <a:ext uri="{FF2B5EF4-FFF2-40B4-BE49-F238E27FC236}">
                <a16:creationId xmlns:a16="http://schemas.microsoft.com/office/drawing/2014/main" id="{FF7562F3-C05D-2247-94F3-020A63830A43}"/>
              </a:ext>
            </a:extLst>
          </p:cNvPr>
          <p:cNvSpPr txBox="1">
            <a:spLocks/>
          </p:cNvSpPr>
          <p:nvPr/>
        </p:nvSpPr>
        <p:spPr>
          <a:xfrm>
            <a:off x="802718" y="846596"/>
            <a:ext cx="10979013" cy="923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effectLst>
                  <a:outerShdw dist="38100" sx="1000" sy="1000" algn="tr" rotWithShape="0">
                    <a:prstClr val="black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AGENDA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AEB0C8-E12F-A146-8314-DE728B36D745}"/>
              </a:ext>
            </a:extLst>
          </p:cNvPr>
          <p:cNvGrpSpPr/>
          <p:nvPr/>
        </p:nvGrpSpPr>
        <p:grpSpPr>
          <a:xfrm>
            <a:off x="6076437" y="344656"/>
            <a:ext cx="5265034" cy="1553873"/>
            <a:chOff x="463009" y="1410259"/>
            <a:chExt cx="5265034" cy="2068201"/>
          </a:xfrm>
        </p:grpSpPr>
        <p:sp>
          <p:nvSpPr>
            <p:cNvPr id="77" name="Rectangular Callout 92">
              <a:extLst>
                <a:ext uri="{FF2B5EF4-FFF2-40B4-BE49-F238E27FC236}">
                  <a16:creationId xmlns:a16="http://schemas.microsoft.com/office/drawing/2014/main" id="{37313E43-8B17-9A4E-8B1D-177A59FCB6E1}"/>
                </a:ext>
              </a:extLst>
            </p:cNvPr>
            <p:cNvSpPr/>
            <p:nvPr/>
          </p:nvSpPr>
          <p:spPr>
            <a:xfrm flipH="1">
              <a:off x="469530" y="1658519"/>
              <a:ext cx="5258513" cy="1743503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58513" h="1743503">
                  <a:moveTo>
                    <a:pt x="3927719" y="1385618"/>
                  </a:moveTo>
                  <a:lnTo>
                    <a:pt x="2191047" y="1389445"/>
                  </a:lnTo>
                  <a:lnTo>
                    <a:pt x="1550630" y="1743503"/>
                  </a:lnTo>
                  <a:lnTo>
                    <a:pt x="876419" y="1389445"/>
                  </a:lnTo>
                  <a:lnTo>
                    <a:pt x="0" y="1389445"/>
                  </a:lnTo>
                  <a:lnTo>
                    <a:pt x="0" y="1157871"/>
                  </a:lnTo>
                  <a:lnTo>
                    <a:pt x="0" y="810510"/>
                  </a:lnTo>
                  <a:lnTo>
                    <a:pt x="0" y="810510"/>
                  </a:lnTo>
                  <a:lnTo>
                    <a:pt x="0" y="0"/>
                  </a:lnTo>
                  <a:lnTo>
                    <a:pt x="876419" y="0"/>
                  </a:lnTo>
                  <a:lnTo>
                    <a:pt x="876419" y="0"/>
                  </a:lnTo>
                  <a:lnTo>
                    <a:pt x="2191047" y="0"/>
                  </a:lnTo>
                  <a:lnTo>
                    <a:pt x="5258513" y="0"/>
                  </a:lnTo>
                  <a:lnTo>
                    <a:pt x="5258513" y="810510"/>
                  </a:lnTo>
                  <a:lnTo>
                    <a:pt x="5258513" y="810510"/>
                  </a:lnTo>
                  <a:lnTo>
                    <a:pt x="5258513" y="1157871"/>
                  </a:lnTo>
                  <a:lnTo>
                    <a:pt x="5258513" y="1389445"/>
                  </a:lnTo>
                  <a:lnTo>
                    <a:pt x="4133783" y="1390615"/>
                  </a:lnTo>
                  <a:cubicBezTo>
                    <a:pt x="4133798" y="1026402"/>
                    <a:pt x="4137874" y="683060"/>
                    <a:pt x="4137889" y="3188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B3A92A73-23C7-E947-B666-F2DDF95D02D8}"/>
                </a:ext>
              </a:extLst>
            </p:cNvPr>
            <p:cNvSpPr txBox="1">
              <a:spLocks/>
            </p:cNvSpPr>
            <p:nvPr/>
          </p:nvSpPr>
          <p:spPr>
            <a:xfrm>
              <a:off x="1757470" y="1580330"/>
              <a:ext cx="3758217" cy="13101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Problem Formation</a:t>
              </a: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786B96EC-2F58-C44C-9A37-B588AC57ADD6}"/>
                </a:ext>
              </a:extLst>
            </p:cNvPr>
            <p:cNvSpPr txBox="1">
              <a:spLocks/>
            </p:cNvSpPr>
            <p:nvPr/>
          </p:nvSpPr>
          <p:spPr>
            <a:xfrm>
              <a:off x="463009" y="1410259"/>
              <a:ext cx="1160126" cy="148928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Rectangular Callout 92">
              <a:extLst>
                <a:ext uri="{FF2B5EF4-FFF2-40B4-BE49-F238E27FC236}">
                  <a16:creationId xmlns:a16="http://schemas.microsoft.com/office/drawing/2014/main" id="{6E94B599-D17C-AF4B-8F03-B591A259A192}"/>
                </a:ext>
              </a:extLst>
            </p:cNvPr>
            <p:cNvSpPr/>
            <p:nvPr/>
          </p:nvSpPr>
          <p:spPr>
            <a:xfrm flipH="1">
              <a:off x="3541123" y="3124403"/>
              <a:ext cx="1314628" cy="354057"/>
            </a:xfrm>
            <a:custGeom>
              <a:avLst/>
              <a:gdLst>
                <a:gd name="connsiteX0" fmla="*/ 0 w 5258513"/>
                <a:gd name="connsiteY0" fmla="*/ 0 h 1389445"/>
                <a:gd name="connsiteX1" fmla="*/ 876419 w 5258513"/>
                <a:gd name="connsiteY1" fmla="*/ 0 h 1389445"/>
                <a:gd name="connsiteX2" fmla="*/ 876419 w 5258513"/>
                <a:gd name="connsiteY2" fmla="*/ 0 h 1389445"/>
                <a:gd name="connsiteX3" fmla="*/ 2191047 w 5258513"/>
                <a:gd name="connsiteY3" fmla="*/ 0 h 1389445"/>
                <a:gd name="connsiteX4" fmla="*/ 5258513 w 5258513"/>
                <a:gd name="connsiteY4" fmla="*/ 0 h 1389445"/>
                <a:gd name="connsiteX5" fmla="*/ 5258513 w 5258513"/>
                <a:gd name="connsiteY5" fmla="*/ 810510 h 1389445"/>
                <a:gd name="connsiteX6" fmla="*/ 5258513 w 5258513"/>
                <a:gd name="connsiteY6" fmla="*/ 810510 h 1389445"/>
                <a:gd name="connsiteX7" fmla="*/ 5258513 w 5258513"/>
                <a:gd name="connsiteY7" fmla="*/ 1157871 h 1389445"/>
                <a:gd name="connsiteX8" fmla="*/ 5258513 w 5258513"/>
                <a:gd name="connsiteY8" fmla="*/ 1389445 h 1389445"/>
                <a:gd name="connsiteX9" fmla="*/ 2191047 w 5258513"/>
                <a:gd name="connsiteY9" fmla="*/ 1389445 h 1389445"/>
                <a:gd name="connsiteX10" fmla="*/ 1550630 w 5258513"/>
                <a:gd name="connsiteY10" fmla="*/ 1743503 h 1389445"/>
                <a:gd name="connsiteX11" fmla="*/ 876419 w 5258513"/>
                <a:gd name="connsiteY11" fmla="*/ 1389445 h 1389445"/>
                <a:gd name="connsiteX12" fmla="*/ 0 w 5258513"/>
                <a:gd name="connsiteY12" fmla="*/ 1389445 h 1389445"/>
                <a:gd name="connsiteX13" fmla="*/ 0 w 5258513"/>
                <a:gd name="connsiteY13" fmla="*/ 1157871 h 1389445"/>
                <a:gd name="connsiteX14" fmla="*/ 0 w 5258513"/>
                <a:gd name="connsiteY14" fmla="*/ 810510 h 1389445"/>
                <a:gd name="connsiteX15" fmla="*/ 0 w 5258513"/>
                <a:gd name="connsiteY15" fmla="*/ 810510 h 1389445"/>
                <a:gd name="connsiteX16" fmla="*/ 0 w 5258513"/>
                <a:gd name="connsiteY16" fmla="*/ 0 h 1389445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2191047 w 5258513"/>
                <a:gd name="connsiteY10" fmla="*/ 1389445 h 1743503"/>
                <a:gd name="connsiteX11" fmla="*/ 1550630 w 5258513"/>
                <a:gd name="connsiteY11" fmla="*/ 1743503 h 1743503"/>
                <a:gd name="connsiteX12" fmla="*/ 876419 w 5258513"/>
                <a:gd name="connsiteY12" fmla="*/ 1389445 h 1743503"/>
                <a:gd name="connsiteX13" fmla="*/ 0 w 5258513"/>
                <a:gd name="connsiteY13" fmla="*/ 1389445 h 1743503"/>
                <a:gd name="connsiteX14" fmla="*/ 0 w 5258513"/>
                <a:gd name="connsiteY14" fmla="*/ 1157871 h 1743503"/>
                <a:gd name="connsiteX15" fmla="*/ 0 w 5258513"/>
                <a:gd name="connsiteY15" fmla="*/ 810510 h 1743503"/>
                <a:gd name="connsiteX16" fmla="*/ 0 w 5258513"/>
                <a:gd name="connsiteY16" fmla="*/ 810510 h 1743503"/>
                <a:gd name="connsiteX17" fmla="*/ 0 w 5258513"/>
                <a:gd name="connsiteY17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2191047 w 5258513"/>
                <a:gd name="connsiteY11" fmla="*/ 1389445 h 1743503"/>
                <a:gd name="connsiteX12" fmla="*/ 1550630 w 5258513"/>
                <a:gd name="connsiteY12" fmla="*/ 1743503 h 1743503"/>
                <a:gd name="connsiteX13" fmla="*/ 876419 w 5258513"/>
                <a:gd name="connsiteY13" fmla="*/ 1389445 h 1743503"/>
                <a:gd name="connsiteX14" fmla="*/ 0 w 5258513"/>
                <a:gd name="connsiteY14" fmla="*/ 1389445 h 1743503"/>
                <a:gd name="connsiteX15" fmla="*/ 0 w 5258513"/>
                <a:gd name="connsiteY15" fmla="*/ 1157871 h 1743503"/>
                <a:gd name="connsiteX16" fmla="*/ 0 w 5258513"/>
                <a:gd name="connsiteY16" fmla="*/ 810510 h 1743503"/>
                <a:gd name="connsiteX17" fmla="*/ 0 w 5258513"/>
                <a:gd name="connsiteY17" fmla="*/ 810510 h 1743503"/>
                <a:gd name="connsiteX18" fmla="*/ 0 w 5258513"/>
                <a:gd name="connsiteY18" fmla="*/ 0 h 1743503"/>
                <a:gd name="connsiteX0" fmla="*/ 0 w 5258513"/>
                <a:gd name="connsiteY0" fmla="*/ 0 h 1743503"/>
                <a:gd name="connsiteX1" fmla="*/ 876419 w 5258513"/>
                <a:gd name="connsiteY1" fmla="*/ 0 h 1743503"/>
                <a:gd name="connsiteX2" fmla="*/ 876419 w 5258513"/>
                <a:gd name="connsiteY2" fmla="*/ 0 h 1743503"/>
                <a:gd name="connsiteX3" fmla="*/ 2191047 w 5258513"/>
                <a:gd name="connsiteY3" fmla="*/ 0 h 1743503"/>
                <a:gd name="connsiteX4" fmla="*/ 5258513 w 5258513"/>
                <a:gd name="connsiteY4" fmla="*/ 0 h 1743503"/>
                <a:gd name="connsiteX5" fmla="*/ 5258513 w 5258513"/>
                <a:gd name="connsiteY5" fmla="*/ 810510 h 1743503"/>
                <a:gd name="connsiteX6" fmla="*/ 5258513 w 5258513"/>
                <a:gd name="connsiteY6" fmla="*/ 810510 h 1743503"/>
                <a:gd name="connsiteX7" fmla="*/ 5258513 w 5258513"/>
                <a:gd name="connsiteY7" fmla="*/ 1157871 h 1743503"/>
                <a:gd name="connsiteX8" fmla="*/ 5258513 w 5258513"/>
                <a:gd name="connsiteY8" fmla="*/ 1389445 h 1743503"/>
                <a:gd name="connsiteX9" fmla="*/ 3973439 w 5258513"/>
                <a:gd name="connsiteY9" fmla="*/ 1385618 h 1743503"/>
                <a:gd name="connsiteX10" fmla="*/ 3671687 w 5258513"/>
                <a:gd name="connsiteY10" fmla="*/ 1385618 h 1743503"/>
                <a:gd name="connsiteX11" fmla="*/ 3369935 w 5258513"/>
                <a:gd name="connsiteY11" fmla="*/ 1385618 h 1743503"/>
                <a:gd name="connsiteX12" fmla="*/ 2191047 w 5258513"/>
                <a:gd name="connsiteY12" fmla="*/ 1389445 h 1743503"/>
                <a:gd name="connsiteX13" fmla="*/ 1550630 w 5258513"/>
                <a:gd name="connsiteY13" fmla="*/ 1743503 h 1743503"/>
                <a:gd name="connsiteX14" fmla="*/ 876419 w 5258513"/>
                <a:gd name="connsiteY14" fmla="*/ 1389445 h 1743503"/>
                <a:gd name="connsiteX15" fmla="*/ 0 w 5258513"/>
                <a:gd name="connsiteY15" fmla="*/ 1389445 h 1743503"/>
                <a:gd name="connsiteX16" fmla="*/ 0 w 5258513"/>
                <a:gd name="connsiteY16" fmla="*/ 1157871 h 1743503"/>
                <a:gd name="connsiteX17" fmla="*/ 0 w 5258513"/>
                <a:gd name="connsiteY17" fmla="*/ 810510 h 1743503"/>
                <a:gd name="connsiteX18" fmla="*/ 0 w 5258513"/>
                <a:gd name="connsiteY18" fmla="*/ 810510 h 1743503"/>
                <a:gd name="connsiteX19" fmla="*/ 0 w 5258513"/>
                <a:gd name="connsiteY19" fmla="*/ 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461375 w 5258513"/>
                <a:gd name="connsiteY19" fmla="*/ 1477058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89975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973439 w 5258513"/>
                <a:gd name="connsiteY17" fmla="*/ 1385618 h 1743503"/>
                <a:gd name="connsiteX18" fmla="*/ 3671687 w 5258513"/>
                <a:gd name="connsiteY18" fmla="*/ 1385618 h 1743503"/>
                <a:gd name="connsiteX19" fmla="*/ 3671687 w 5258513"/>
                <a:gd name="connsiteY19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3671687 w 5258513"/>
                <a:gd name="connsiteY18" fmla="*/ 443786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3671687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211183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452930 h 1743503"/>
                <a:gd name="connsiteX0" fmla="*/ 3369935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51 w 5258513"/>
                <a:gd name="connsiteY18" fmla="*/ 44378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2895 w 5258513"/>
                <a:gd name="connsiteY18" fmla="*/ 26090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7919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8378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74607 w 5258513"/>
                <a:gd name="connsiteY18" fmla="*/ 288384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97582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83797 w 5258513"/>
                <a:gd name="connsiteY18" fmla="*/ 292979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83751 w 5258513"/>
                <a:gd name="connsiteY17" fmla="*/ 1385618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3823 w 5258513"/>
                <a:gd name="connsiteY18" fmla="*/ 297976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18839 w 5258513"/>
                <a:gd name="connsiteY18" fmla="*/ 3029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1064 w 5258513"/>
                <a:gd name="connsiteY18" fmla="*/ 30932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28364 w 5258513"/>
                <a:gd name="connsiteY18" fmla="*/ 31249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44239 w 5258513"/>
                <a:gd name="connsiteY18" fmla="*/ 315672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18" fmla="*/ 4137889 w 5258513"/>
                <a:gd name="connsiteY18" fmla="*/ 318847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17" fmla="*/ 4133783 w 5258513"/>
                <a:gd name="connsiteY17" fmla="*/ 139061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16" fmla="*/ 5258513 w 5258513"/>
                <a:gd name="connsiteY16" fmla="*/ 1389445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15" fmla="*/ 5258513 w 5258513"/>
                <a:gd name="connsiteY15" fmla="*/ 1157871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14" fmla="*/ 5258513 w 5258513"/>
                <a:gd name="connsiteY14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0 h 1743503"/>
                <a:gd name="connsiteX13" fmla="*/ 5258513 w 5258513"/>
                <a:gd name="connsiteY13" fmla="*/ 810510 h 1743503"/>
                <a:gd name="connsiteX0" fmla="*/ 3927719 w 5258513"/>
                <a:gd name="connsiteY0" fmla="*/ 1385618 h 1743503"/>
                <a:gd name="connsiteX1" fmla="*/ 2191047 w 5258513"/>
                <a:gd name="connsiteY1" fmla="*/ 1389445 h 1743503"/>
                <a:gd name="connsiteX2" fmla="*/ 1550630 w 5258513"/>
                <a:gd name="connsiteY2" fmla="*/ 1743503 h 1743503"/>
                <a:gd name="connsiteX3" fmla="*/ 876419 w 5258513"/>
                <a:gd name="connsiteY3" fmla="*/ 1389445 h 1743503"/>
                <a:gd name="connsiteX4" fmla="*/ 0 w 5258513"/>
                <a:gd name="connsiteY4" fmla="*/ 1389445 h 1743503"/>
                <a:gd name="connsiteX5" fmla="*/ 0 w 5258513"/>
                <a:gd name="connsiteY5" fmla="*/ 1157871 h 1743503"/>
                <a:gd name="connsiteX6" fmla="*/ 0 w 5258513"/>
                <a:gd name="connsiteY6" fmla="*/ 810510 h 1743503"/>
                <a:gd name="connsiteX7" fmla="*/ 0 w 5258513"/>
                <a:gd name="connsiteY7" fmla="*/ 810510 h 1743503"/>
                <a:gd name="connsiteX8" fmla="*/ 0 w 5258513"/>
                <a:gd name="connsiteY8" fmla="*/ 0 h 1743503"/>
                <a:gd name="connsiteX9" fmla="*/ 876419 w 5258513"/>
                <a:gd name="connsiteY9" fmla="*/ 0 h 1743503"/>
                <a:gd name="connsiteX10" fmla="*/ 876419 w 5258513"/>
                <a:gd name="connsiteY10" fmla="*/ 0 h 1743503"/>
                <a:gd name="connsiteX11" fmla="*/ 2191047 w 5258513"/>
                <a:gd name="connsiteY11" fmla="*/ 0 h 1743503"/>
                <a:gd name="connsiteX12" fmla="*/ 5258513 w 5258513"/>
                <a:gd name="connsiteY12" fmla="*/ 81051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11" fmla="*/ 2191047 w 3927719"/>
                <a:gd name="connsiteY11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10" fmla="*/ 876419 w 3927719"/>
                <a:gd name="connsiteY10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0 w 3927719"/>
                <a:gd name="connsiteY8" fmla="*/ 0 h 1743503"/>
                <a:gd name="connsiteX9" fmla="*/ 876419 w 3927719"/>
                <a:gd name="connsiteY9" fmla="*/ 0 h 1743503"/>
                <a:gd name="connsiteX0" fmla="*/ 3927719 w 3927719"/>
                <a:gd name="connsiteY0" fmla="*/ 1385618 h 1743503"/>
                <a:gd name="connsiteX1" fmla="*/ 2191047 w 3927719"/>
                <a:gd name="connsiteY1" fmla="*/ 1389445 h 1743503"/>
                <a:gd name="connsiteX2" fmla="*/ 1550630 w 3927719"/>
                <a:gd name="connsiteY2" fmla="*/ 1743503 h 1743503"/>
                <a:gd name="connsiteX3" fmla="*/ 876419 w 3927719"/>
                <a:gd name="connsiteY3" fmla="*/ 1389445 h 1743503"/>
                <a:gd name="connsiteX4" fmla="*/ 0 w 3927719"/>
                <a:gd name="connsiteY4" fmla="*/ 1389445 h 1743503"/>
                <a:gd name="connsiteX5" fmla="*/ 0 w 3927719"/>
                <a:gd name="connsiteY5" fmla="*/ 1157871 h 1743503"/>
                <a:gd name="connsiteX6" fmla="*/ 0 w 3927719"/>
                <a:gd name="connsiteY6" fmla="*/ 810510 h 1743503"/>
                <a:gd name="connsiteX7" fmla="*/ 0 w 3927719"/>
                <a:gd name="connsiteY7" fmla="*/ 810510 h 1743503"/>
                <a:gd name="connsiteX8" fmla="*/ 876419 w 3927719"/>
                <a:gd name="connsiteY8" fmla="*/ 0 h 174350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7" fmla="*/ 0 w 3927719"/>
                <a:gd name="connsiteY7" fmla="*/ 0 h 932993"/>
                <a:gd name="connsiteX0" fmla="*/ 3927719 w 3927719"/>
                <a:gd name="connsiteY0" fmla="*/ 575108 h 932993"/>
                <a:gd name="connsiteX1" fmla="*/ 2191047 w 3927719"/>
                <a:gd name="connsiteY1" fmla="*/ 578935 h 932993"/>
                <a:gd name="connsiteX2" fmla="*/ 1550630 w 3927719"/>
                <a:gd name="connsiteY2" fmla="*/ 932993 h 932993"/>
                <a:gd name="connsiteX3" fmla="*/ 876419 w 3927719"/>
                <a:gd name="connsiteY3" fmla="*/ 578935 h 932993"/>
                <a:gd name="connsiteX4" fmla="*/ 0 w 3927719"/>
                <a:gd name="connsiteY4" fmla="*/ 578935 h 932993"/>
                <a:gd name="connsiteX5" fmla="*/ 0 w 3927719"/>
                <a:gd name="connsiteY5" fmla="*/ 347361 h 932993"/>
                <a:gd name="connsiteX6" fmla="*/ 0 w 3927719"/>
                <a:gd name="connsiteY6" fmla="*/ 0 h 932993"/>
                <a:gd name="connsiteX0" fmla="*/ 3927719 w 3927719"/>
                <a:gd name="connsiteY0" fmla="*/ 227747 h 585632"/>
                <a:gd name="connsiteX1" fmla="*/ 2191047 w 3927719"/>
                <a:gd name="connsiteY1" fmla="*/ 231574 h 585632"/>
                <a:gd name="connsiteX2" fmla="*/ 1550630 w 3927719"/>
                <a:gd name="connsiteY2" fmla="*/ 585632 h 585632"/>
                <a:gd name="connsiteX3" fmla="*/ 876419 w 3927719"/>
                <a:gd name="connsiteY3" fmla="*/ 231574 h 585632"/>
                <a:gd name="connsiteX4" fmla="*/ 0 w 3927719"/>
                <a:gd name="connsiteY4" fmla="*/ 231574 h 585632"/>
                <a:gd name="connsiteX5" fmla="*/ 0 w 3927719"/>
                <a:gd name="connsiteY5" fmla="*/ 0 h 585632"/>
                <a:gd name="connsiteX0" fmla="*/ 3927719 w 3927719"/>
                <a:gd name="connsiteY0" fmla="*/ 0 h 357885"/>
                <a:gd name="connsiteX1" fmla="*/ 2191047 w 3927719"/>
                <a:gd name="connsiteY1" fmla="*/ 3827 h 357885"/>
                <a:gd name="connsiteX2" fmla="*/ 1550630 w 3927719"/>
                <a:gd name="connsiteY2" fmla="*/ 357885 h 357885"/>
                <a:gd name="connsiteX3" fmla="*/ 876419 w 3927719"/>
                <a:gd name="connsiteY3" fmla="*/ 3827 h 357885"/>
                <a:gd name="connsiteX4" fmla="*/ 0 w 3927719"/>
                <a:gd name="connsiteY4" fmla="*/ 3827 h 357885"/>
                <a:gd name="connsiteX0" fmla="*/ 3051300 w 3051300"/>
                <a:gd name="connsiteY0" fmla="*/ 0 h 357885"/>
                <a:gd name="connsiteX1" fmla="*/ 1314628 w 3051300"/>
                <a:gd name="connsiteY1" fmla="*/ 3827 h 357885"/>
                <a:gd name="connsiteX2" fmla="*/ 674211 w 3051300"/>
                <a:gd name="connsiteY2" fmla="*/ 357885 h 357885"/>
                <a:gd name="connsiteX3" fmla="*/ 0 w 3051300"/>
                <a:gd name="connsiteY3" fmla="*/ 3827 h 357885"/>
                <a:gd name="connsiteX0" fmla="*/ 1314628 w 1314628"/>
                <a:gd name="connsiteY0" fmla="*/ 0 h 354058"/>
                <a:gd name="connsiteX1" fmla="*/ 674211 w 1314628"/>
                <a:gd name="connsiteY1" fmla="*/ 354058 h 354058"/>
                <a:gd name="connsiteX2" fmla="*/ 0 w 1314628"/>
                <a:gd name="connsiteY2" fmla="*/ 0 h 35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628" h="354058">
                  <a:moveTo>
                    <a:pt x="1314628" y="0"/>
                  </a:moveTo>
                  <a:lnTo>
                    <a:pt x="674211" y="35405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D3254E1-22D5-074C-B7B8-B39F87897D54}"/>
              </a:ext>
            </a:extLst>
          </p:cNvPr>
          <p:cNvSpPr txBox="1"/>
          <p:nvPr/>
        </p:nvSpPr>
        <p:spPr>
          <a:xfrm>
            <a:off x="773908" y="1825222"/>
            <a:ext cx="44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4B4C03-68E5-C646-91BC-E0D8CD38A528}"/>
              </a:ext>
            </a:extLst>
          </p:cNvPr>
          <p:cNvCxnSpPr>
            <a:cxnSpLocks/>
          </p:cNvCxnSpPr>
          <p:nvPr/>
        </p:nvCxnSpPr>
        <p:spPr>
          <a:xfrm>
            <a:off x="866256" y="1744404"/>
            <a:ext cx="4841654" cy="17648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6A8B32-7BDF-D2FA-2388-E502495D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2" y="5964955"/>
            <a:ext cx="266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2BBD4-9992-D14A-A5DC-F0C23458C0E6}"/>
              </a:ext>
            </a:extLst>
          </p:cNvPr>
          <p:cNvSpPr txBox="1"/>
          <p:nvPr/>
        </p:nvSpPr>
        <p:spPr>
          <a:xfrm>
            <a:off x="307042" y="423755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Problem Formation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BD6B6E-BF98-E44E-A6B4-86EA99182675}"/>
              </a:ext>
            </a:extLst>
          </p:cNvPr>
          <p:cNvCxnSpPr>
            <a:cxnSpLocks/>
          </p:cNvCxnSpPr>
          <p:nvPr/>
        </p:nvCxnSpPr>
        <p:spPr>
          <a:xfrm>
            <a:off x="401171" y="1008530"/>
            <a:ext cx="10759888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890A-7802-BD43-B78D-9F7637F2D4CF}"/>
              </a:ext>
            </a:extLst>
          </p:cNvPr>
          <p:cNvSpPr txBox="1"/>
          <p:nvPr/>
        </p:nvSpPr>
        <p:spPr>
          <a:xfrm>
            <a:off x="307041" y="1240777"/>
            <a:ext cx="10854018" cy="478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Why turn to deep learning for portfolio optimization?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Traditional optimization methods are dated, your fund would be at a disadvantage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Higher parameter models can pick up on more intricate trends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“Can learn any function”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tailor loss function towards investment objective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case: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maximize Sharpe</a:t>
            </a:r>
          </a:p>
        </p:txBody>
      </p:sp>
    </p:spTree>
    <p:extLst>
      <p:ext uri="{BB962C8B-B14F-4D97-AF65-F5344CB8AC3E}">
        <p14:creationId xmlns:p14="http://schemas.microsoft.com/office/powerpoint/2010/main" val="102653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E63A-16B2-2A82-8DB6-83BF5CFAF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FB5E-02FE-0775-52D1-E94EA1421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208</Words>
  <Application>Microsoft Macintosh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Meisner</dc:creator>
  <cp:lastModifiedBy>Samuel Meisner</cp:lastModifiedBy>
  <cp:revision>1</cp:revision>
  <dcterms:created xsi:type="dcterms:W3CDTF">2024-05-11T03:35:11Z</dcterms:created>
  <dcterms:modified xsi:type="dcterms:W3CDTF">2024-05-11T04:32:29Z</dcterms:modified>
</cp:coreProperties>
</file>