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1550E9-CA18-4A04-B6E1-A89C3CB812BC}">
  <a:tblStyle styleId="{041550E9-CA18-4A04-B6E1-A89C3CB812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56132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56132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956132b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56132b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956132b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56132b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8661d92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8661d92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56132b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956132b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956132b5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956132b5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91edc47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91edc4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a91edc47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91edc47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56132b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56132b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90b456e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90b456e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90b456e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90b456e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a91edc47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a91edc47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a91edc47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91edc47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56132b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56132b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a91edc47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a91edc47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a91edc475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a91edc475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a91edc47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a91edc47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a91edc47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a91edc47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a91edc47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a91edc47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90b456e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90b456e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d69ac7f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d69ac7f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90b456e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90b456e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d69ac7f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d69ac7f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d69ac7f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d69ac7f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90b456e2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90b456e2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8661d92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8661d92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90b456e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90b456e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91edc4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91edc4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91edc47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91edc47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a91edc47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91edc47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91edc47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91edc47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okencorpora.ru/showcorplist.py" TargetMode="External"/><Relationship Id="rId4" Type="http://schemas.openxmlformats.org/officeDocument/2006/relationships/hyperlink" Target="https://vsrobotics.ru/products/speech-recognition/" TargetMode="External"/><Relationship Id="rId9" Type="http://schemas.openxmlformats.org/officeDocument/2006/relationships/hyperlink" Target="https://www.kaggle.com/idoldev/adult-and-child-russian-tales-dataset-with-label" TargetMode="External"/><Relationship Id="rId5" Type="http://schemas.openxmlformats.org/officeDocument/2006/relationships/hyperlink" Target="http://opencorpora.org/" TargetMode="External"/><Relationship Id="rId6" Type="http://schemas.openxmlformats.org/officeDocument/2006/relationships/hyperlink" Target="https://github.com/Desklop/Russian_subtitles_dataset/tree/master/data" TargetMode="External"/><Relationship Id="rId7" Type="http://schemas.openxmlformats.org/officeDocument/2006/relationships/hyperlink" Target="https://www.kaggle.com/idoldev/adult-and-child-russian-tales-dataset-with-label" TargetMode="External"/><Relationship Id="rId8" Type="http://schemas.openxmlformats.org/officeDocument/2006/relationships/hyperlink" Target="https://github.com/Koziev/NLP_Datasets/blob/master/Conversations/Data/dialogues.zi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smekur/Spoken_Corpora_with_Kaldi" TargetMode="External"/><Relationship Id="rId4" Type="http://schemas.openxmlformats.org/officeDocument/2006/relationships/hyperlink" Target="https://github.com/smekur/Spoken_Corpora_with_Kaldi/tree/master/mistakes_sear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36027" y="707100"/>
            <a:ext cx="6896400" cy="17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4200"/>
              <a:t>Алгоритм автоматического поиска ошибок в транскрибациях</a:t>
            </a:r>
            <a:r>
              <a:rPr lang="ru"/>
              <a:t> </a:t>
            </a:r>
            <a:endParaRPr/>
          </a:p>
        </p:txBody>
      </p:sp>
      <p:sp>
        <p:nvSpPr>
          <p:cNvPr id="55" name="Google Shape;55;p13"/>
          <p:cNvSpPr txBox="1"/>
          <p:nvPr>
            <p:ph idx="1" type="subTitle"/>
          </p:nvPr>
        </p:nvSpPr>
        <p:spPr>
          <a:xfrm>
            <a:off x="3610850" y="2465398"/>
            <a:ext cx="5285100" cy="6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200">
                <a:solidFill>
                  <a:srgbClr val="000000"/>
                </a:solidFill>
              </a:rPr>
              <a:t>на основе марковских цепей и векторной модели</a:t>
            </a:r>
            <a:endParaRPr sz="2200">
              <a:solidFill>
                <a:srgbClr val="000000"/>
              </a:solidFill>
            </a:endParaRPr>
          </a:p>
        </p:txBody>
      </p:sp>
      <p:sp>
        <p:nvSpPr>
          <p:cNvPr id="56" name="Google Shape;56;p13"/>
          <p:cNvSpPr txBox="1"/>
          <p:nvPr/>
        </p:nvSpPr>
        <p:spPr>
          <a:xfrm>
            <a:off x="4730225" y="3398350"/>
            <a:ext cx="41022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Авторы: </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Смирнова Екатерина, Черная Анастасия </a:t>
            </a:r>
            <a:endParaRPr b="1"/>
          </a:p>
          <a:p>
            <a:pPr indent="0" lvl="0" marL="0" rtl="0" algn="l">
              <a:spcBef>
                <a:spcPts val="0"/>
              </a:spcBef>
              <a:spcAft>
                <a:spcPts val="0"/>
              </a:spcAft>
              <a:buNone/>
            </a:pPr>
            <a:r>
              <a:t/>
            </a:r>
            <a:endParaRPr/>
          </a:p>
          <a:p>
            <a:pPr indent="0" lvl="0" marL="0" rtl="0" algn="ctr">
              <a:spcBef>
                <a:spcPts val="0"/>
              </a:spcBef>
              <a:spcAft>
                <a:spcPts val="0"/>
              </a:spcAft>
              <a:buNone/>
            </a:pPr>
            <a:r>
              <a:t/>
            </a:r>
            <a:endParaRPr sz="1200"/>
          </a:p>
        </p:txBody>
      </p:sp>
      <p:pic>
        <p:nvPicPr>
          <p:cNvPr id="57" name="Google Shape;57;p13"/>
          <p:cNvPicPr preferRelativeResize="0"/>
          <p:nvPr/>
        </p:nvPicPr>
        <p:blipFill>
          <a:blip r:embed="rId3">
            <a:alphaModFix/>
          </a:blip>
          <a:stretch>
            <a:fillRect/>
          </a:stretch>
        </p:blipFill>
        <p:spPr>
          <a:xfrm>
            <a:off x="0" y="2212925"/>
            <a:ext cx="3486924" cy="2892600"/>
          </a:xfrm>
          <a:prstGeom prst="rect">
            <a:avLst/>
          </a:prstGeom>
          <a:noFill/>
          <a:ln>
            <a:noFill/>
          </a:ln>
        </p:spPr>
      </p:pic>
      <p:sp>
        <p:nvSpPr>
          <p:cNvPr id="58" name="Google Shape;58;p13"/>
          <p:cNvSpPr txBox="1"/>
          <p:nvPr/>
        </p:nvSpPr>
        <p:spPr>
          <a:xfrm>
            <a:off x="4323950" y="4568150"/>
            <a:ext cx="4572000" cy="384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ru" sz="1100">
                <a:solidFill>
                  <a:schemeClr val="dk1"/>
                </a:solidFill>
              </a:rPr>
              <a:t>ДПО “Компьютерная лингвистика”, ВШЭ, 2020</a:t>
            </a:r>
            <a:endParaRPr sz="1100">
              <a:solidFill>
                <a:schemeClr val="dk1"/>
              </a:solidFill>
            </a:endParaRPr>
          </a:p>
          <a:p>
            <a:pPr indent="0" lvl="0" marL="0" rtl="0" algn="l">
              <a:spcBef>
                <a:spcPts val="0"/>
              </a:spcBef>
              <a:spcAft>
                <a:spcPts val="0"/>
              </a:spcAft>
              <a:buNone/>
            </a:pPr>
            <a:r>
              <a:t/>
            </a:r>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2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Модули алгоритма</a:t>
            </a:r>
            <a:endParaRPr/>
          </a:p>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2922950" y="888925"/>
            <a:ext cx="3264150" cy="4027625"/>
          </a:xfrm>
          <a:prstGeom prst="rect">
            <a:avLst/>
          </a:prstGeom>
          <a:noFill/>
          <a:ln>
            <a:noFill/>
          </a:ln>
        </p:spPr>
      </p:pic>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b="72407" l="0" r="0" t="0"/>
          <a:stretch/>
        </p:blipFill>
        <p:spPr>
          <a:xfrm>
            <a:off x="351375" y="99400"/>
            <a:ext cx="4707325" cy="1602676"/>
          </a:xfrm>
          <a:prstGeom prst="rect">
            <a:avLst/>
          </a:prstGeom>
          <a:noFill/>
          <a:ln>
            <a:noFill/>
          </a:ln>
        </p:spPr>
      </p:pic>
      <p:sp>
        <p:nvSpPr>
          <p:cNvPr id="128" name="Google Shape;128;p23"/>
          <p:cNvSpPr txBox="1"/>
          <p:nvPr/>
        </p:nvSpPr>
        <p:spPr>
          <a:xfrm>
            <a:off x="1814725" y="1529200"/>
            <a:ext cx="61977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300">
              <a:solidFill>
                <a:schemeClr val="dk1"/>
              </a:solidFill>
            </a:endParaRPr>
          </a:p>
          <a:p>
            <a:pPr indent="0" lvl="0" marL="0" rtl="0" algn="ctr">
              <a:lnSpc>
                <a:spcPct val="115000"/>
              </a:lnSpc>
              <a:spcBef>
                <a:spcPts val="1600"/>
              </a:spcBef>
              <a:spcAft>
                <a:spcPts val="0"/>
              </a:spcAft>
              <a:buNone/>
            </a:pPr>
            <a:r>
              <a:rPr b="1" lang="ru" sz="1300">
                <a:solidFill>
                  <a:schemeClr val="dk1"/>
                </a:solidFill>
              </a:rPr>
              <a:t>Модуль предобработки корпусов для обучения:</a:t>
            </a:r>
            <a:endParaRPr b="1" sz="1300">
              <a:solidFill>
                <a:schemeClr val="dk1"/>
              </a:solidFill>
            </a:endParaRPr>
          </a:p>
          <a:p>
            <a:pPr indent="-311150" lvl="0" marL="457200" rtl="0" algn="l">
              <a:spcBef>
                <a:spcPts val="1600"/>
              </a:spcBef>
              <a:spcAft>
                <a:spcPts val="0"/>
              </a:spcAft>
              <a:buClr>
                <a:schemeClr val="dk1"/>
              </a:buClr>
              <a:buSzPts val="1300"/>
              <a:buChar char="●"/>
            </a:pPr>
            <a:r>
              <a:rPr lang="ru" sz="1300">
                <a:solidFill>
                  <a:schemeClr val="dk1"/>
                </a:solidFill>
              </a:rPr>
              <a:t>токенизация</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удаление пунктуации и других нерелевантных для задачи токенов</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конвертация цифр в слова</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замена ‘ё' на 'е'</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приведение слов к нижнему регистру</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лемматизация</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составление биграмм</a:t>
            </a:r>
            <a:endParaRPr/>
          </a:p>
        </p:txBody>
      </p:sp>
      <p:sp>
        <p:nvSpPr>
          <p:cNvPr id="129" name="Google Shape;129;p23"/>
          <p:cNvSpPr/>
          <p:nvPr/>
        </p:nvSpPr>
        <p:spPr>
          <a:xfrm>
            <a:off x="1764175" y="1753900"/>
            <a:ext cx="6298800" cy="25506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nvSpPr>
        <p:spPr>
          <a:xfrm>
            <a:off x="2025925" y="1914350"/>
            <a:ext cx="61977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300">
              <a:solidFill>
                <a:schemeClr val="dk1"/>
              </a:solidFill>
            </a:endParaRPr>
          </a:p>
          <a:p>
            <a:pPr indent="0" lvl="0" marL="0" rtl="0" algn="l">
              <a:lnSpc>
                <a:spcPct val="115000"/>
              </a:lnSpc>
              <a:spcBef>
                <a:spcPts val="1600"/>
              </a:spcBef>
              <a:spcAft>
                <a:spcPts val="0"/>
              </a:spcAft>
              <a:buNone/>
            </a:pPr>
            <a:r>
              <a:rPr b="1" lang="ru" sz="1200">
                <a:solidFill>
                  <a:schemeClr val="dk1"/>
                </a:solidFill>
              </a:rPr>
              <a:t>Модуль предобработки  транскрибаций:</a:t>
            </a:r>
            <a:endParaRPr b="1" sz="1200">
              <a:solidFill>
                <a:schemeClr val="dk1"/>
              </a:solidFill>
            </a:endParaRPr>
          </a:p>
          <a:p>
            <a:pPr indent="-311150" lvl="0" marL="457200" rtl="0" algn="l">
              <a:lnSpc>
                <a:spcPct val="115000"/>
              </a:lnSpc>
              <a:spcBef>
                <a:spcPts val="1600"/>
              </a:spcBef>
              <a:spcAft>
                <a:spcPts val="0"/>
              </a:spcAft>
              <a:buClr>
                <a:schemeClr val="dk1"/>
              </a:buClr>
              <a:buSzPts val="1300"/>
              <a:buChar char="●"/>
            </a:pPr>
            <a:r>
              <a:rPr lang="ru" sz="1300">
                <a:solidFill>
                  <a:schemeClr val="dk1"/>
                </a:solidFill>
              </a:rPr>
              <a:t>замена ‘ё’ на ‘е’</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вставка дефисов для корпуса Alphacep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Исключение из обработки вводных слов и дискурсивных маркеров</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ru" sz="1300">
                <a:solidFill>
                  <a:schemeClr val="dk1"/>
                </a:solidFill>
              </a:rPr>
              <a:t>составление биграмм</a:t>
            </a:r>
            <a:endParaRPr sz="1300">
              <a:solidFill>
                <a:schemeClr val="dk1"/>
              </a:solidFill>
            </a:endParaRPr>
          </a:p>
          <a:p>
            <a:pPr indent="0" lvl="0" marL="457200" rtl="0" algn="l">
              <a:lnSpc>
                <a:spcPct val="115000"/>
              </a:lnSpc>
              <a:spcBef>
                <a:spcPts val="1600"/>
              </a:spcBef>
              <a:spcAft>
                <a:spcPts val="1600"/>
              </a:spcAft>
              <a:buNone/>
            </a:pPr>
            <a:r>
              <a:t/>
            </a:r>
            <a:endParaRPr b="1" sz="1300">
              <a:solidFill>
                <a:schemeClr val="dk1"/>
              </a:solidFill>
            </a:endParaRPr>
          </a:p>
        </p:txBody>
      </p:sp>
      <p:sp>
        <p:nvSpPr>
          <p:cNvPr id="136" name="Google Shape;136;p24"/>
          <p:cNvSpPr/>
          <p:nvPr/>
        </p:nvSpPr>
        <p:spPr>
          <a:xfrm>
            <a:off x="1789025" y="2025100"/>
            <a:ext cx="6298800" cy="2037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4"/>
          <p:cNvPicPr preferRelativeResize="0"/>
          <p:nvPr/>
        </p:nvPicPr>
        <p:blipFill rotWithShape="1">
          <a:blip r:embed="rId3">
            <a:alphaModFix/>
          </a:blip>
          <a:srcRect b="48656" l="0" r="0" t="27282"/>
          <a:stretch/>
        </p:blipFill>
        <p:spPr>
          <a:xfrm>
            <a:off x="597858" y="404750"/>
            <a:ext cx="4917442" cy="1459900"/>
          </a:xfrm>
          <a:prstGeom prst="rect">
            <a:avLst/>
          </a:prstGeom>
          <a:noFill/>
          <a:ln>
            <a:noFill/>
          </a:ln>
        </p:spPr>
      </p:pic>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nvSpPr>
        <p:spPr>
          <a:xfrm>
            <a:off x="5554250" y="2931900"/>
            <a:ext cx="45579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5"/>
          <p:cNvPicPr preferRelativeResize="0"/>
          <p:nvPr/>
        </p:nvPicPr>
        <p:blipFill>
          <a:blip r:embed="rId3">
            <a:alphaModFix/>
          </a:blip>
          <a:stretch>
            <a:fillRect/>
          </a:stretch>
        </p:blipFill>
        <p:spPr>
          <a:xfrm>
            <a:off x="813600" y="1293900"/>
            <a:ext cx="7217326" cy="3758699"/>
          </a:xfrm>
          <a:prstGeom prst="rect">
            <a:avLst/>
          </a:prstGeom>
          <a:noFill/>
          <a:ln>
            <a:noFill/>
          </a:ln>
        </p:spPr>
      </p:pic>
      <p:pic>
        <p:nvPicPr>
          <p:cNvPr id="145" name="Google Shape;145;p25"/>
          <p:cNvPicPr preferRelativeResize="0"/>
          <p:nvPr/>
        </p:nvPicPr>
        <p:blipFill rotWithShape="1">
          <a:blip r:embed="rId4">
            <a:alphaModFix/>
          </a:blip>
          <a:srcRect b="25520" l="0" r="0" t="50724"/>
          <a:stretch/>
        </p:blipFill>
        <p:spPr>
          <a:xfrm>
            <a:off x="463025" y="354650"/>
            <a:ext cx="4108975" cy="1204400"/>
          </a:xfrm>
          <a:prstGeom prst="rect">
            <a:avLst/>
          </a:prstGeom>
          <a:noFill/>
          <a:ln>
            <a:noFill/>
          </a:ln>
        </p:spPr>
      </p:pic>
      <p:sp>
        <p:nvSpPr>
          <p:cNvPr id="146" name="Google Shape;146;p25"/>
          <p:cNvSpPr txBox="1"/>
          <p:nvPr/>
        </p:nvSpPr>
        <p:spPr>
          <a:xfrm>
            <a:off x="5177475" y="639750"/>
            <a:ext cx="38763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t>Близость слов для замены - классическое расстояние Левенштейна</a:t>
            </a:r>
            <a:endParaRPr b="1"/>
          </a:p>
        </p:txBody>
      </p:sp>
      <p:pic>
        <p:nvPicPr>
          <p:cNvPr id="147" name="Google Shape;147;p25"/>
          <p:cNvPicPr preferRelativeResize="0"/>
          <p:nvPr/>
        </p:nvPicPr>
        <p:blipFill>
          <a:blip r:embed="rId5">
            <a:alphaModFix/>
          </a:blip>
          <a:stretch>
            <a:fillRect/>
          </a:stretch>
        </p:blipFill>
        <p:spPr>
          <a:xfrm>
            <a:off x="4415425" y="639750"/>
            <a:ext cx="651186" cy="634200"/>
          </a:xfrm>
          <a:prstGeom prst="rect">
            <a:avLst/>
          </a:prstGeom>
          <a:noFill/>
          <a:ln>
            <a:noFill/>
          </a:ln>
        </p:spPr>
      </p:pic>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3">
            <a:alphaModFix/>
          </a:blip>
          <a:srcRect b="0" l="0" r="20729" t="0"/>
          <a:stretch/>
        </p:blipFill>
        <p:spPr>
          <a:xfrm>
            <a:off x="813600" y="1293900"/>
            <a:ext cx="5721375" cy="3758699"/>
          </a:xfrm>
          <a:prstGeom prst="rect">
            <a:avLst/>
          </a:prstGeom>
          <a:noFill/>
          <a:ln>
            <a:noFill/>
          </a:ln>
        </p:spPr>
      </p:pic>
      <p:pic>
        <p:nvPicPr>
          <p:cNvPr id="154" name="Google Shape;154;p26"/>
          <p:cNvPicPr preferRelativeResize="0"/>
          <p:nvPr/>
        </p:nvPicPr>
        <p:blipFill rotWithShape="1">
          <a:blip r:embed="rId4">
            <a:alphaModFix/>
          </a:blip>
          <a:srcRect b="25520" l="0" r="0" t="50724"/>
          <a:stretch/>
        </p:blipFill>
        <p:spPr>
          <a:xfrm>
            <a:off x="384675" y="354650"/>
            <a:ext cx="4108975" cy="1204400"/>
          </a:xfrm>
          <a:prstGeom prst="rect">
            <a:avLst/>
          </a:prstGeom>
          <a:noFill/>
          <a:ln>
            <a:noFill/>
          </a:ln>
        </p:spPr>
      </p:pic>
      <p:sp>
        <p:nvSpPr>
          <p:cNvPr id="155" name="Google Shape;155;p26"/>
          <p:cNvSpPr txBox="1"/>
          <p:nvPr/>
        </p:nvSpPr>
        <p:spPr>
          <a:xfrm>
            <a:off x="5304525" y="529800"/>
            <a:ext cx="3607800" cy="7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t>Близость слов для замены - расстояние Левенштейна по фонетическим представлениям слов</a:t>
            </a:r>
            <a:endParaRPr b="1"/>
          </a:p>
        </p:txBody>
      </p:sp>
      <p:pic>
        <p:nvPicPr>
          <p:cNvPr id="156" name="Google Shape;156;p26"/>
          <p:cNvPicPr preferRelativeResize="0"/>
          <p:nvPr/>
        </p:nvPicPr>
        <p:blipFill>
          <a:blip r:embed="rId5">
            <a:alphaModFix/>
          </a:blip>
          <a:stretch>
            <a:fillRect/>
          </a:stretch>
        </p:blipFill>
        <p:spPr>
          <a:xfrm>
            <a:off x="5697750" y="2383325"/>
            <a:ext cx="2219050" cy="2101600"/>
          </a:xfrm>
          <a:prstGeom prst="rect">
            <a:avLst/>
          </a:prstGeom>
          <a:noFill/>
          <a:ln>
            <a:noFill/>
          </a:ln>
        </p:spPr>
      </p:pic>
      <p:pic>
        <p:nvPicPr>
          <p:cNvPr id="157" name="Google Shape;157;p26"/>
          <p:cNvPicPr preferRelativeResize="0"/>
          <p:nvPr/>
        </p:nvPicPr>
        <p:blipFill>
          <a:blip r:embed="rId6">
            <a:alphaModFix/>
          </a:blip>
          <a:stretch>
            <a:fillRect/>
          </a:stretch>
        </p:blipFill>
        <p:spPr>
          <a:xfrm>
            <a:off x="4382800" y="611275"/>
            <a:ext cx="674125" cy="691150"/>
          </a:xfrm>
          <a:prstGeom prst="rect">
            <a:avLst/>
          </a:prstGeom>
          <a:noFill/>
          <a:ln>
            <a:noFill/>
          </a:ln>
        </p:spPr>
      </p:pic>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94900" y="152250"/>
            <a:ext cx="84375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Более подробно про поиск ошибок на основе марковской цепи с использованием классического расстояния Левенштейна:</a:t>
            </a:r>
            <a:endParaRPr sz="1800"/>
          </a:p>
        </p:txBody>
      </p:sp>
      <p:sp>
        <p:nvSpPr>
          <p:cNvPr id="164" name="Google Shape;164;p27"/>
          <p:cNvSpPr/>
          <p:nvPr/>
        </p:nvSpPr>
        <p:spPr>
          <a:xfrm>
            <a:off x="516150" y="1265100"/>
            <a:ext cx="3743700" cy="940800"/>
          </a:xfrm>
          <a:prstGeom prst="flowChartAlternateProcess">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txBox="1"/>
          <p:nvPr/>
        </p:nvSpPr>
        <p:spPr>
          <a:xfrm>
            <a:off x="696600" y="1381500"/>
            <a:ext cx="33828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lt1"/>
                </a:solidFill>
              </a:rPr>
              <a:t>Находим биграмы-кандидаты на ошибку </a:t>
            </a:r>
            <a:endParaRPr b="1">
              <a:solidFill>
                <a:schemeClr val="lt1"/>
              </a:solidFill>
            </a:endParaRPr>
          </a:p>
        </p:txBody>
      </p:sp>
      <p:sp>
        <p:nvSpPr>
          <p:cNvPr id="166" name="Google Shape;166;p27"/>
          <p:cNvSpPr/>
          <p:nvPr/>
        </p:nvSpPr>
        <p:spPr>
          <a:xfrm>
            <a:off x="2341100" y="2433600"/>
            <a:ext cx="6253500" cy="22557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2341100" y="2548950"/>
            <a:ext cx="6182700" cy="27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a:t>Марковская цепь по биграмам:</a:t>
            </a:r>
            <a:endParaRPr b="1"/>
          </a:p>
          <a:p>
            <a:pPr indent="0" lvl="0" marL="0" rtl="0" algn="ctr">
              <a:spcBef>
                <a:spcPts val="0"/>
              </a:spcBef>
              <a:spcAft>
                <a:spcPts val="0"/>
              </a:spcAft>
              <a:buNone/>
            </a:pPr>
            <a:r>
              <a:t/>
            </a:r>
            <a:endParaRPr b="1"/>
          </a:p>
          <a:p>
            <a:pPr indent="-317500" lvl="0" marL="457200" rtl="0" algn="l">
              <a:spcBef>
                <a:spcPts val="0"/>
              </a:spcBef>
              <a:spcAft>
                <a:spcPts val="0"/>
              </a:spcAft>
              <a:buSzPts val="1400"/>
              <a:buChar char="●"/>
            </a:pPr>
            <a:r>
              <a:rPr lang="ru"/>
              <a:t>Лемматизация</a:t>
            </a:r>
            <a:endParaRPr/>
          </a:p>
          <a:p>
            <a:pPr indent="-317500" lvl="0" marL="457200" rtl="0" algn="l">
              <a:spcBef>
                <a:spcPts val="0"/>
              </a:spcBef>
              <a:spcAft>
                <a:spcPts val="0"/>
              </a:spcAft>
              <a:buSzPts val="1400"/>
              <a:buChar char="●"/>
            </a:pPr>
            <a:r>
              <a:rPr lang="ru"/>
              <a:t>Отсев биграм, где одно из слов отсутствует в словаре тренировочного корпуса</a:t>
            </a:r>
            <a:endParaRPr/>
          </a:p>
          <a:p>
            <a:pPr indent="-317500" lvl="0" marL="457200" rtl="0" algn="l">
              <a:spcBef>
                <a:spcPts val="0"/>
              </a:spcBef>
              <a:spcAft>
                <a:spcPts val="0"/>
              </a:spcAft>
              <a:buSzPts val="1400"/>
              <a:buChar char="●"/>
            </a:pPr>
            <a:r>
              <a:rPr lang="ru"/>
              <a:t>Указание порога для определения кандидата на ошибку (по умолчанию установлен 0)</a:t>
            </a:r>
            <a:endParaRPr/>
          </a:p>
          <a:p>
            <a:pPr indent="-317500" lvl="0" marL="457200" rtl="0" algn="l">
              <a:spcBef>
                <a:spcPts val="0"/>
              </a:spcBef>
              <a:spcAft>
                <a:spcPts val="0"/>
              </a:spcAft>
              <a:buSzPts val="1400"/>
              <a:buChar char="●"/>
            </a:pPr>
            <a:r>
              <a:rPr lang="ru"/>
              <a:t>Отсев вводных и дискурсивных слов (по умолчанию)</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903400" y="416325"/>
            <a:ext cx="7229751" cy="4339201"/>
          </a:xfrm>
          <a:prstGeom prst="rect">
            <a:avLst/>
          </a:prstGeom>
          <a:noFill/>
          <a:ln>
            <a:noFill/>
          </a:ln>
        </p:spPr>
      </p:pic>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879250" y="208600"/>
            <a:ext cx="7385501" cy="4726325"/>
          </a:xfrm>
          <a:prstGeom prst="rect">
            <a:avLst/>
          </a:prstGeom>
          <a:noFill/>
          <a:ln>
            <a:noFill/>
          </a:ln>
        </p:spPr>
      </p:pic>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152400" y="152400"/>
            <a:ext cx="8536786" cy="4838700"/>
          </a:xfrm>
          <a:prstGeom prst="rect">
            <a:avLst/>
          </a:prstGeom>
          <a:noFill/>
          <a:ln>
            <a:noFill/>
          </a:ln>
        </p:spPr>
      </p:pic>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837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ru" sz="2000"/>
              <a:t>Вот так происходит запуск алгоритма на тестовых транскрибациях:</a:t>
            </a:r>
            <a:endParaRPr sz="1600"/>
          </a:p>
          <a:p>
            <a:pPr indent="0" lvl="0" marL="0" rtl="0" algn="l">
              <a:spcBef>
                <a:spcPts val="0"/>
              </a:spcBef>
              <a:spcAft>
                <a:spcPts val="0"/>
              </a:spcAft>
              <a:buNone/>
            </a:pPr>
            <a:r>
              <a:t/>
            </a:r>
            <a:endParaRPr/>
          </a:p>
        </p:txBody>
      </p:sp>
      <p:pic>
        <p:nvPicPr>
          <p:cNvPr id="192" name="Google Shape;192;p31"/>
          <p:cNvPicPr preferRelativeResize="0"/>
          <p:nvPr/>
        </p:nvPicPr>
        <p:blipFill>
          <a:blip r:embed="rId3">
            <a:alphaModFix/>
          </a:blip>
          <a:stretch>
            <a:fillRect/>
          </a:stretch>
        </p:blipFill>
        <p:spPr>
          <a:xfrm>
            <a:off x="1588574" y="591750"/>
            <a:ext cx="5638399" cy="4446826"/>
          </a:xfrm>
          <a:prstGeom prst="rect">
            <a:avLst/>
          </a:prstGeom>
          <a:noFill/>
          <a:ln>
            <a:noFill/>
          </a:ln>
        </p:spPr>
      </p:pic>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ru"/>
              <a:t>Цель проекта: </a:t>
            </a:r>
            <a:endParaRPr/>
          </a:p>
          <a:p>
            <a:pPr indent="0" lvl="0" marL="457200" rtl="0" algn="l">
              <a:lnSpc>
                <a:spcPct val="115000"/>
              </a:lnSpc>
              <a:spcBef>
                <a:spcPts val="1600"/>
              </a:spcBef>
              <a:spcAft>
                <a:spcPts val="0"/>
              </a:spcAft>
              <a:buNone/>
            </a:pPr>
            <a:r>
              <a:rPr lang="ru" sz="2400"/>
              <a:t>разработать алгоритм автоматического поиска ошибок в текстах распознанной речи.</a:t>
            </a:r>
            <a:endParaRPr sz="24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0"/>
              </a:spcAft>
              <a:buNone/>
            </a:pPr>
            <a:r>
              <a:t/>
            </a:r>
            <a:endParaRPr sz="2400"/>
          </a:p>
          <a:p>
            <a:pPr indent="0" lvl="0" marL="0" rtl="0" algn="l">
              <a:lnSpc>
                <a:spcPct val="115000"/>
              </a:lnSpc>
              <a:spcBef>
                <a:spcPts val="1600"/>
              </a:spcBef>
              <a:spcAft>
                <a:spcPts val="0"/>
              </a:spcAft>
              <a:buNone/>
            </a:pPr>
            <a:r>
              <a:t/>
            </a:r>
            <a:endParaRPr sz="2400"/>
          </a:p>
          <a:p>
            <a:pPr indent="0" lvl="0" marL="0" rtl="0" algn="l">
              <a:spcBef>
                <a:spcPts val="0"/>
              </a:spcBef>
              <a:spcAft>
                <a:spcPts val="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23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Результат работы алгоритма сохраняется в таблицу:</a:t>
            </a:r>
            <a:endParaRPr sz="2400"/>
          </a:p>
        </p:txBody>
      </p:sp>
      <p:pic>
        <p:nvPicPr>
          <p:cNvPr id="199" name="Google Shape;199;p32"/>
          <p:cNvPicPr preferRelativeResize="0"/>
          <p:nvPr/>
        </p:nvPicPr>
        <p:blipFill>
          <a:blip r:embed="rId3">
            <a:alphaModFix/>
          </a:blip>
          <a:stretch>
            <a:fillRect/>
          </a:stretch>
        </p:blipFill>
        <p:spPr>
          <a:xfrm>
            <a:off x="189175" y="850150"/>
            <a:ext cx="8715601" cy="4052100"/>
          </a:xfrm>
          <a:prstGeom prst="rect">
            <a:avLst/>
          </a:prstGeom>
          <a:noFill/>
          <a:ln>
            <a:noFill/>
          </a:ln>
        </p:spPr>
      </p:pic>
      <p:sp>
        <p:nvSpPr>
          <p:cNvPr id="200" name="Google Shape;20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212900" y="96850"/>
            <a:ext cx="85206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200"/>
              <a:t>К</a:t>
            </a:r>
            <a:r>
              <a:rPr lang="ru" sz="2200"/>
              <a:t>ак отработал алгоритм на одном из примеров:</a:t>
            </a:r>
            <a:endParaRPr sz="2200"/>
          </a:p>
        </p:txBody>
      </p:sp>
      <p:sp>
        <p:nvSpPr>
          <p:cNvPr id="206" name="Google Shape;206;p33"/>
          <p:cNvSpPr txBox="1"/>
          <p:nvPr>
            <p:ph idx="1" type="body"/>
          </p:nvPr>
        </p:nvSpPr>
        <p:spPr>
          <a:xfrm>
            <a:off x="252475" y="608375"/>
            <a:ext cx="5131800" cy="1853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1"/>
                </a:solidFill>
              </a:rPr>
              <a:t>жилбыл один дяденька </a:t>
            </a:r>
            <a:r>
              <a:rPr lang="ru" sz="900">
                <a:solidFill>
                  <a:schemeClr val="dk1"/>
                </a:solidFill>
                <a:highlight>
                  <a:srgbClr val="FFFF00"/>
                </a:highlight>
              </a:rPr>
              <a:t>по</a:t>
            </a:r>
            <a:r>
              <a:rPr lang="ru" sz="900">
                <a:solidFill>
                  <a:schemeClr val="dk1"/>
                </a:solidFill>
              </a:rPr>
              <a:t> его жены скоро должно было случиться день рождения был случится </a:t>
            </a:r>
            <a:r>
              <a:rPr lang="ru" sz="900">
                <a:solidFill>
                  <a:schemeClr val="dk1"/>
                </a:solidFill>
                <a:highlight>
                  <a:srgbClr val="FFFF00"/>
                </a:highlight>
              </a:rPr>
              <a:t>плот</a:t>
            </a:r>
            <a:r>
              <a:rPr lang="ru" sz="900">
                <a:solidFill>
                  <a:schemeClr val="dk1"/>
                </a:solidFill>
              </a:rPr>
              <a:t> дяденька </a:t>
            </a:r>
            <a:r>
              <a:rPr lang="ru" sz="900">
                <a:solidFill>
                  <a:schemeClr val="dk1"/>
                </a:solidFill>
                <a:highlight>
                  <a:srgbClr val="FFFF00"/>
                </a:highlight>
              </a:rPr>
              <a:t>ночного</a:t>
            </a:r>
            <a:r>
              <a:rPr lang="ru" sz="900">
                <a:solidFill>
                  <a:schemeClr val="dk1"/>
                </a:solidFill>
              </a:rPr>
              <a:t> мучился не знал как обычно выбрать подарок какой получше он ходил по магазинам выбирал думал чтобы </a:t>
            </a:r>
            <a:r>
              <a:rPr lang="ru" sz="900">
                <a:solidFill>
                  <a:schemeClr val="dk1"/>
                </a:solidFill>
                <a:highlight>
                  <a:srgbClr val="FFFF00"/>
                </a:highlight>
              </a:rPr>
              <a:t>мог</a:t>
            </a:r>
            <a:r>
              <a:rPr lang="ru" sz="900">
                <a:solidFill>
                  <a:schemeClr val="dk1"/>
                </a:solidFill>
              </a:rPr>
              <a:t> купить то хотел купить сумку то он хотел купить часы то манекен но все не получалось выбрать чтонибудь стоящее </a:t>
            </a:r>
            <a:r>
              <a:rPr lang="ru" sz="900">
                <a:solidFill>
                  <a:schemeClr val="dk1"/>
                </a:solidFill>
                <a:highlight>
                  <a:srgbClr val="FFFF00"/>
                </a:highlight>
              </a:rPr>
              <a:t>ноги</a:t>
            </a:r>
            <a:r>
              <a:rPr lang="ru" sz="900">
                <a:solidFill>
                  <a:schemeClr val="dk1"/>
                </a:solidFill>
              </a:rPr>
              <a:t> он отчаялся пришёл спросить у своих детей может быть они дадут какоето дельный совет дети недолго думая сказали </a:t>
            </a:r>
            <a:r>
              <a:rPr lang="ru" sz="900">
                <a:solidFill>
                  <a:schemeClr val="dk1"/>
                </a:solidFill>
                <a:highlight>
                  <a:srgbClr val="FFFF00"/>
                </a:highlight>
              </a:rPr>
              <a:t>с</a:t>
            </a:r>
            <a:r>
              <a:rPr lang="ru" sz="900">
                <a:solidFill>
                  <a:schemeClr val="dk1"/>
                </a:solidFill>
              </a:rPr>
              <a:t> чего бы хотел их </a:t>
            </a:r>
            <a:r>
              <a:rPr lang="ru" sz="900">
                <a:solidFill>
                  <a:schemeClr val="dk1"/>
                </a:solidFill>
                <a:highlight>
                  <a:srgbClr val="FFFF00"/>
                </a:highlight>
              </a:rPr>
              <a:t>мало</a:t>
            </a:r>
            <a:r>
              <a:rPr lang="ru" sz="900">
                <a:solidFill>
                  <a:schemeClr val="dk1"/>
                </a:solidFill>
              </a:rPr>
              <a:t> так как дети </a:t>
            </a:r>
            <a:r>
              <a:rPr lang="ru" sz="900">
                <a:solidFill>
                  <a:schemeClr val="dk1"/>
                </a:solidFill>
                <a:highlight>
                  <a:srgbClr val="FFFF00"/>
                </a:highlight>
              </a:rPr>
              <a:t>сюда</a:t>
            </a:r>
            <a:r>
              <a:rPr lang="ru" sz="900">
                <a:solidFill>
                  <a:schemeClr val="dk1"/>
                </a:solidFill>
              </a:rPr>
              <a:t> больше знают сказали купить ей машину по глупости </a:t>
            </a:r>
            <a:r>
              <a:rPr lang="ru" sz="900">
                <a:solidFill>
                  <a:schemeClr val="dk1"/>
                </a:solidFill>
                <a:highlight>
                  <a:srgbClr val="FFFF00"/>
                </a:highlight>
              </a:rPr>
              <a:t>посол</a:t>
            </a:r>
            <a:r>
              <a:rPr lang="ru" sz="900">
                <a:solidFill>
                  <a:schemeClr val="dk1"/>
                </a:solidFill>
              </a:rPr>
              <a:t> </a:t>
            </a:r>
            <a:r>
              <a:rPr lang="ru" sz="900">
                <a:solidFill>
                  <a:schemeClr val="dk1"/>
                </a:solidFill>
                <a:highlight>
                  <a:srgbClr val="FFFF00"/>
                </a:highlight>
              </a:rPr>
              <a:t>варт</a:t>
            </a:r>
            <a:r>
              <a:rPr lang="ru" sz="900">
                <a:solidFill>
                  <a:schemeClr val="dk1"/>
                </a:solidFill>
              </a:rPr>
              <a:t> салон посмотрел машины в итоге понял что всетаки наверно дорог один дядька заявил что это </a:t>
            </a:r>
            <a:r>
              <a:rPr lang="ru" sz="900">
                <a:solidFill>
                  <a:schemeClr val="dk1"/>
                </a:solidFill>
                <a:highlight>
                  <a:srgbClr val="FFFF00"/>
                </a:highlight>
              </a:rPr>
              <a:t>наставь</a:t>
            </a:r>
            <a:r>
              <a:rPr lang="ru" sz="900">
                <a:solidFill>
                  <a:schemeClr val="dk1"/>
                </a:solidFill>
              </a:rPr>
              <a:t> приличную сумму стоит денег дядечка </a:t>
            </a:r>
            <a:r>
              <a:rPr lang="ru" sz="900">
                <a:solidFill>
                  <a:schemeClr val="dk1"/>
                </a:solidFill>
                <a:highlight>
                  <a:srgbClr val="FFFF00"/>
                </a:highlight>
              </a:rPr>
              <a:t>носок</a:t>
            </a:r>
            <a:r>
              <a:rPr lang="ru" sz="900">
                <a:solidFill>
                  <a:schemeClr val="dk1"/>
                </a:solidFill>
              </a:rPr>
              <a:t> компромисс он купил </a:t>
            </a:r>
            <a:r>
              <a:rPr lang="ru" sz="900">
                <a:solidFill>
                  <a:schemeClr val="dk1"/>
                </a:solidFill>
                <a:highlight>
                  <a:srgbClr val="FFFF00"/>
                </a:highlight>
              </a:rPr>
              <a:t>маменьку</a:t>
            </a:r>
            <a:r>
              <a:rPr lang="ru" sz="900">
                <a:solidFill>
                  <a:schemeClr val="dk1"/>
                </a:solidFill>
              </a:rPr>
              <a:t> машинку подарил её собственно говоря своей жене в общемто не уверен что она была счастлива дети тоже както были смущены один </a:t>
            </a:r>
            <a:r>
              <a:rPr lang="ru" sz="900">
                <a:solidFill>
                  <a:srgbClr val="000000"/>
                </a:solidFill>
                <a:highlight>
                  <a:srgbClr val="FFFF00"/>
                </a:highlight>
              </a:rPr>
              <a:t>дети</a:t>
            </a:r>
            <a:r>
              <a:rPr lang="ru" sz="900">
                <a:solidFill>
                  <a:schemeClr val="dk1"/>
                </a:solidFill>
              </a:rPr>
              <a:t> осталась </a:t>
            </a:r>
            <a:r>
              <a:rPr lang="ru" sz="900">
                <a:solidFill>
                  <a:srgbClr val="000000"/>
                </a:solidFill>
              </a:rPr>
              <a:t>на</a:t>
            </a:r>
            <a:r>
              <a:rPr lang="ru" sz="900">
                <a:solidFill>
                  <a:srgbClr val="000000"/>
                </a:solidFill>
                <a:highlight>
                  <a:srgbClr val="FFFF00"/>
                </a:highlight>
              </a:rPr>
              <a:t> воле</a:t>
            </a:r>
            <a:endParaRPr sz="900">
              <a:solidFill>
                <a:srgbClr val="000000"/>
              </a:solidFill>
              <a:highlight>
                <a:srgbClr val="FFFF00"/>
              </a:highlight>
            </a:endParaRPr>
          </a:p>
          <a:p>
            <a:pPr indent="0" lvl="0" marL="0" rtl="0" algn="l">
              <a:spcBef>
                <a:spcPts val="0"/>
              </a:spcBef>
              <a:spcAft>
                <a:spcPts val="0"/>
              </a:spcAft>
              <a:buNone/>
            </a:pPr>
            <a:r>
              <a:t/>
            </a:r>
            <a:endParaRPr sz="900">
              <a:solidFill>
                <a:srgbClr val="000000"/>
              </a:solidFill>
              <a:highlight>
                <a:srgbClr val="FFFF00"/>
              </a:highlight>
            </a:endParaRPr>
          </a:p>
          <a:p>
            <a:pPr indent="0" lvl="0" marL="0" rtl="0" algn="l">
              <a:spcBef>
                <a:spcPts val="0"/>
              </a:spcBef>
              <a:spcAft>
                <a:spcPts val="1600"/>
              </a:spcAft>
              <a:buNone/>
            </a:pPr>
            <a:r>
              <a:t/>
            </a:r>
            <a:endParaRPr/>
          </a:p>
        </p:txBody>
      </p:sp>
      <p:sp>
        <p:nvSpPr>
          <p:cNvPr id="207" name="Google Shape;207;p33"/>
          <p:cNvSpPr txBox="1"/>
          <p:nvPr/>
        </p:nvSpPr>
        <p:spPr>
          <a:xfrm>
            <a:off x="6171450" y="1752850"/>
            <a:ext cx="22332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t>Р</a:t>
            </a:r>
            <a:r>
              <a:rPr b="1" lang="ru"/>
              <a:t>еальные ошибки транскрибатора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ru" sz="1200">
                <a:highlight>
                  <a:srgbClr val="FFFF00"/>
                </a:highlight>
              </a:rPr>
              <a:t>15 ошибок</a:t>
            </a:r>
            <a:endParaRPr b="1" sz="1200">
              <a:highlight>
                <a:srgbClr val="FFFF00"/>
              </a:highlight>
            </a:endParaRPr>
          </a:p>
          <a:p>
            <a:pPr indent="0" lvl="0" marL="0" rtl="0" algn="l">
              <a:spcBef>
                <a:spcPts val="0"/>
              </a:spcBef>
              <a:spcAft>
                <a:spcPts val="0"/>
              </a:spcAft>
              <a:buNone/>
            </a:pPr>
            <a:r>
              <a:t/>
            </a:r>
            <a:endParaRPr/>
          </a:p>
        </p:txBody>
      </p:sp>
      <p:cxnSp>
        <p:nvCxnSpPr>
          <p:cNvPr id="208" name="Google Shape;208;p33"/>
          <p:cNvCxnSpPr>
            <a:stCxn id="207" idx="1"/>
            <a:endCxn id="206" idx="3"/>
          </p:cNvCxnSpPr>
          <p:nvPr/>
        </p:nvCxnSpPr>
        <p:spPr>
          <a:xfrm rot="10800000">
            <a:off x="5384250" y="1535050"/>
            <a:ext cx="787200" cy="4869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33"/>
          <p:cNvSpPr txBox="1"/>
          <p:nvPr/>
        </p:nvSpPr>
        <p:spPr>
          <a:xfrm>
            <a:off x="3980425" y="2774525"/>
            <a:ext cx="4503300" cy="22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sz="900">
                <a:solidFill>
                  <a:schemeClr val="dk1"/>
                </a:solidFill>
              </a:rPr>
              <a:t>жилбыл один </a:t>
            </a:r>
            <a:r>
              <a:rPr lang="ru" sz="900">
                <a:solidFill>
                  <a:schemeClr val="dk1"/>
                </a:solidFill>
                <a:highlight>
                  <a:srgbClr val="00FFFF"/>
                </a:highlight>
              </a:rPr>
              <a:t>дяденька</a:t>
            </a:r>
            <a:r>
              <a:rPr lang="ru" sz="900">
                <a:solidFill>
                  <a:schemeClr val="dk1"/>
                </a:solidFill>
              </a:rPr>
              <a:t> (--&gt; дядька) по его жены скоро должно было случиться день рождения был случится </a:t>
            </a:r>
            <a:r>
              <a:rPr lang="ru" sz="900">
                <a:solidFill>
                  <a:schemeClr val="dk1"/>
                </a:solidFill>
                <a:highlight>
                  <a:srgbClr val="00FF00"/>
                </a:highlight>
              </a:rPr>
              <a:t>плот</a:t>
            </a:r>
            <a:r>
              <a:rPr lang="ru" sz="900">
                <a:solidFill>
                  <a:schemeClr val="dk1"/>
                </a:solidFill>
              </a:rPr>
              <a:t> дяденька </a:t>
            </a:r>
            <a:r>
              <a:rPr lang="ru" sz="900">
                <a:solidFill>
                  <a:schemeClr val="dk1"/>
                </a:solidFill>
                <a:highlight>
                  <a:srgbClr val="00FF00"/>
                </a:highlight>
              </a:rPr>
              <a:t>ночного</a:t>
            </a:r>
            <a:r>
              <a:rPr lang="ru" sz="900">
                <a:solidFill>
                  <a:schemeClr val="dk1"/>
                </a:solidFill>
              </a:rPr>
              <a:t> мучился не знал как обычно выбрать подарок какой получше он ходил по магазинам выбирал думал чтобы мог купить то хотел купить сумку то он хотел купить часы то манекен но все не получалось выбрать чтонибудь стоящее ноги он отчаялся пришёл спросить у своих детей может быть они дадут какоето дельный совет дети недолго думая сказали с чего бы хотел их мало так как дети сюда больше знают сказали купить ей машину по глупости </a:t>
            </a:r>
            <a:r>
              <a:rPr lang="ru" sz="900">
                <a:solidFill>
                  <a:schemeClr val="dk1"/>
                </a:solidFill>
                <a:highlight>
                  <a:srgbClr val="00FF00"/>
                </a:highlight>
              </a:rPr>
              <a:t>посол</a:t>
            </a:r>
            <a:r>
              <a:rPr lang="ru" sz="900">
                <a:solidFill>
                  <a:schemeClr val="dk1"/>
                </a:solidFill>
              </a:rPr>
              <a:t> </a:t>
            </a:r>
            <a:r>
              <a:rPr lang="ru" sz="900">
                <a:solidFill>
                  <a:schemeClr val="dk1"/>
                </a:solidFill>
                <a:highlight>
                  <a:srgbClr val="D9D9D9"/>
                </a:highlight>
              </a:rPr>
              <a:t>варт</a:t>
            </a:r>
            <a:r>
              <a:rPr lang="ru" sz="900">
                <a:solidFill>
                  <a:schemeClr val="dk1"/>
                </a:solidFill>
              </a:rPr>
              <a:t> </a:t>
            </a:r>
            <a:r>
              <a:rPr lang="ru" sz="900">
                <a:solidFill>
                  <a:schemeClr val="dk1"/>
                </a:solidFill>
                <a:highlight>
                  <a:srgbClr val="00FF00"/>
                </a:highlight>
              </a:rPr>
              <a:t>салон</a:t>
            </a:r>
            <a:r>
              <a:rPr lang="ru" sz="900">
                <a:solidFill>
                  <a:schemeClr val="dk1"/>
                </a:solidFill>
              </a:rPr>
              <a:t> посмотрел машины в итоге понял что всетаки наверно дорог один дядька заявил что это </a:t>
            </a:r>
            <a:r>
              <a:rPr lang="ru" sz="900">
                <a:solidFill>
                  <a:schemeClr val="dk1"/>
                </a:solidFill>
                <a:highlight>
                  <a:srgbClr val="00FFFF"/>
                </a:highlight>
              </a:rPr>
              <a:t>наставь</a:t>
            </a:r>
            <a:r>
              <a:rPr lang="ru" sz="900">
                <a:solidFill>
                  <a:schemeClr val="dk1"/>
                </a:solidFill>
              </a:rPr>
              <a:t> (--&gt; настаивать) приличную сумму стоит денег </a:t>
            </a:r>
            <a:r>
              <a:rPr lang="ru" sz="900">
                <a:solidFill>
                  <a:schemeClr val="dk1"/>
                </a:solidFill>
                <a:highlight>
                  <a:srgbClr val="00FF00"/>
                </a:highlight>
              </a:rPr>
              <a:t>дядечка</a:t>
            </a:r>
            <a:r>
              <a:rPr lang="ru" sz="900">
                <a:solidFill>
                  <a:schemeClr val="dk1"/>
                </a:solidFill>
              </a:rPr>
              <a:t> </a:t>
            </a:r>
            <a:r>
              <a:rPr lang="ru" sz="900">
                <a:solidFill>
                  <a:schemeClr val="dk1"/>
                </a:solidFill>
                <a:highlight>
                  <a:srgbClr val="00FF00"/>
                </a:highlight>
              </a:rPr>
              <a:t>носок</a:t>
            </a:r>
            <a:r>
              <a:rPr lang="ru" sz="900">
                <a:solidFill>
                  <a:schemeClr val="dk1"/>
                </a:solidFill>
              </a:rPr>
              <a:t> компромисс он купил </a:t>
            </a:r>
            <a:r>
              <a:rPr lang="ru" sz="900">
                <a:solidFill>
                  <a:schemeClr val="dk1"/>
                </a:solidFill>
                <a:highlight>
                  <a:srgbClr val="00FF00"/>
                </a:highlight>
              </a:rPr>
              <a:t>маменьку</a:t>
            </a:r>
            <a:r>
              <a:rPr lang="ru" sz="900">
                <a:solidFill>
                  <a:schemeClr val="dk1"/>
                </a:solidFill>
              </a:rPr>
              <a:t> </a:t>
            </a:r>
            <a:r>
              <a:rPr lang="ru" sz="900">
                <a:solidFill>
                  <a:schemeClr val="dk1"/>
                </a:solidFill>
                <a:highlight>
                  <a:srgbClr val="00FF00"/>
                </a:highlight>
              </a:rPr>
              <a:t>машинку</a:t>
            </a:r>
            <a:r>
              <a:rPr lang="ru" sz="900">
                <a:solidFill>
                  <a:schemeClr val="dk1"/>
                </a:solidFill>
              </a:rPr>
              <a:t> подарил её собственно говоря своей жене в общемто не уверен что она была счастлива дети тоже както были смущены один дети осталась на воле</a:t>
            </a:r>
            <a:endParaRPr sz="900">
              <a:solidFill>
                <a:schemeClr val="dk1"/>
              </a:solidFill>
            </a:endParaRPr>
          </a:p>
        </p:txBody>
      </p:sp>
      <p:sp>
        <p:nvSpPr>
          <p:cNvPr id="210" name="Google Shape;210;p33"/>
          <p:cNvSpPr txBox="1"/>
          <p:nvPr/>
        </p:nvSpPr>
        <p:spPr>
          <a:xfrm>
            <a:off x="252475" y="2461475"/>
            <a:ext cx="3141600" cy="6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u"/>
              <a:t>Ошибки транскрибатора, найденные алгоритмом</a:t>
            </a:r>
            <a:endParaRPr b="1"/>
          </a:p>
          <a:p>
            <a:pPr indent="0" lvl="0" marL="0" rtl="0" algn="l">
              <a:lnSpc>
                <a:spcPct val="100000"/>
              </a:lnSpc>
              <a:spcBef>
                <a:spcPts val="1600"/>
              </a:spcBef>
              <a:spcAft>
                <a:spcPts val="0"/>
              </a:spcAft>
              <a:buNone/>
            </a:pPr>
            <a:r>
              <a:rPr lang="ru" sz="1300">
                <a:highlight>
                  <a:srgbClr val="00FFFF"/>
                </a:highlight>
              </a:rPr>
              <a:t>первая категория ошибок</a:t>
            </a:r>
            <a:endParaRPr sz="1300">
              <a:highlight>
                <a:srgbClr val="00FFFF"/>
              </a:highlight>
            </a:endParaRPr>
          </a:p>
          <a:p>
            <a:pPr indent="0" lvl="0" marL="0" rtl="0" algn="l">
              <a:lnSpc>
                <a:spcPct val="100000"/>
              </a:lnSpc>
              <a:spcBef>
                <a:spcPts val="1600"/>
              </a:spcBef>
              <a:spcAft>
                <a:spcPts val="0"/>
              </a:spcAft>
              <a:buNone/>
            </a:pPr>
            <a:r>
              <a:rPr lang="ru" sz="1300">
                <a:highlight>
                  <a:srgbClr val="00FF00"/>
                </a:highlight>
              </a:rPr>
              <a:t>вторая категория ошибок </a:t>
            </a:r>
            <a:endParaRPr sz="1300">
              <a:highlight>
                <a:srgbClr val="00FF00"/>
              </a:highlight>
            </a:endParaRPr>
          </a:p>
          <a:p>
            <a:pPr indent="0" lvl="0" marL="0" rtl="0" algn="l">
              <a:lnSpc>
                <a:spcPct val="100000"/>
              </a:lnSpc>
              <a:spcBef>
                <a:spcPts val="1600"/>
              </a:spcBef>
              <a:spcAft>
                <a:spcPts val="0"/>
              </a:spcAft>
              <a:buNone/>
            </a:pPr>
            <a:r>
              <a:rPr lang="ru" sz="1300">
                <a:highlight>
                  <a:srgbClr val="D9D9D9"/>
                </a:highlight>
              </a:rPr>
              <a:t>слово отсутствует в словаре тренировочного корпуса</a:t>
            </a:r>
            <a:endParaRPr sz="1300">
              <a:highlight>
                <a:srgbClr val="D9D9D9"/>
              </a:highlight>
            </a:endParaRPr>
          </a:p>
          <a:p>
            <a:pPr indent="0" lvl="0" marL="0" rtl="0" algn="l">
              <a:lnSpc>
                <a:spcPct val="100000"/>
              </a:lnSpc>
              <a:spcBef>
                <a:spcPts val="1600"/>
              </a:spcBef>
              <a:spcAft>
                <a:spcPts val="0"/>
              </a:spcAft>
              <a:buNone/>
            </a:pPr>
            <a:r>
              <a:rPr lang="ru" sz="1300"/>
              <a:t>Правильно найдено </a:t>
            </a:r>
            <a:r>
              <a:rPr b="1" lang="ru" sz="1300">
                <a:solidFill>
                  <a:srgbClr val="38761D"/>
                </a:solidFill>
              </a:rPr>
              <a:t>8</a:t>
            </a:r>
            <a:r>
              <a:rPr lang="ru" sz="1300"/>
              <a:t> из </a:t>
            </a:r>
            <a:r>
              <a:rPr b="1" lang="ru" sz="1300">
                <a:solidFill>
                  <a:srgbClr val="FF0000"/>
                </a:solidFill>
              </a:rPr>
              <a:t>15</a:t>
            </a:r>
            <a:r>
              <a:rPr lang="ru" sz="1300"/>
              <a:t> ошибок.  </a:t>
            </a:r>
            <a:r>
              <a:rPr b="1" lang="ru" sz="1300">
                <a:solidFill>
                  <a:srgbClr val="9900FF"/>
                </a:solidFill>
              </a:rPr>
              <a:t>4</a:t>
            </a:r>
            <a:r>
              <a:rPr lang="ru" sz="1300"/>
              <a:t> ошибки определены неверно. </a:t>
            </a:r>
            <a:endParaRPr sz="1300"/>
          </a:p>
          <a:p>
            <a:pPr indent="0" lvl="0" marL="0" rtl="0" algn="l">
              <a:lnSpc>
                <a:spcPct val="100000"/>
              </a:lnSpc>
              <a:spcBef>
                <a:spcPts val="1600"/>
              </a:spcBef>
              <a:spcAft>
                <a:spcPts val="1600"/>
              </a:spcAft>
              <a:buClr>
                <a:schemeClr val="dk1"/>
              </a:buClr>
              <a:buSzPts val="1100"/>
              <a:buFont typeface="Arial"/>
              <a:buNone/>
            </a:pPr>
            <a:r>
              <a:t/>
            </a:r>
            <a:endParaRPr sz="1300"/>
          </a:p>
        </p:txBody>
      </p:sp>
      <p:cxnSp>
        <p:nvCxnSpPr>
          <p:cNvPr id="211" name="Google Shape;211;p33"/>
          <p:cNvCxnSpPr/>
          <p:nvPr/>
        </p:nvCxnSpPr>
        <p:spPr>
          <a:xfrm>
            <a:off x="2689700" y="3588700"/>
            <a:ext cx="1131600" cy="78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26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200"/>
              <a:t>Автоматическое исправление ошибок: предложенные замены</a:t>
            </a:r>
            <a:endParaRPr sz="2200"/>
          </a:p>
        </p:txBody>
      </p:sp>
      <p:pic>
        <p:nvPicPr>
          <p:cNvPr id="218" name="Google Shape;218;p34"/>
          <p:cNvPicPr preferRelativeResize="0"/>
          <p:nvPr/>
        </p:nvPicPr>
        <p:blipFill>
          <a:blip r:embed="rId3">
            <a:alphaModFix/>
          </a:blip>
          <a:stretch>
            <a:fillRect/>
          </a:stretch>
        </p:blipFill>
        <p:spPr>
          <a:xfrm>
            <a:off x="311700" y="999088"/>
            <a:ext cx="8520601" cy="3505770"/>
          </a:xfrm>
          <a:prstGeom prst="rect">
            <a:avLst/>
          </a:prstGeom>
          <a:noFill/>
          <a:ln>
            <a:noFill/>
          </a:ln>
        </p:spPr>
      </p:pic>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104025" y="121925"/>
            <a:ext cx="88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t>Модуль поиска ложно найденных ошибок на основе Word2Vec</a:t>
            </a:r>
            <a:endParaRPr sz="2300"/>
          </a:p>
        </p:txBody>
      </p:sp>
      <p:sp>
        <p:nvSpPr>
          <p:cNvPr id="225" name="Google Shape;225;p35"/>
          <p:cNvSpPr/>
          <p:nvPr/>
        </p:nvSpPr>
        <p:spPr>
          <a:xfrm>
            <a:off x="203150" y="1088375"/>
            <a:ext cx="2195700" cy="1764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nvSpPr>
        <p:spPr>
          <a:xfrm>
            <a:off x="272325" y="1181075"/>
            <a:ext cx="1978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Словарь вида: </a:t>
            </a:r>
            <a:r>
              <a:rPr lang="ru"/>
              <a:t>{`слово-ошибка: `биграма со словом-ошибкой`}</a:t>
            </a:r>
            <a:r>
              <a:rPr lang="ru"/>
              <a:t>, полученный с помощью марковской цепи</a:t>
            </a:r>
            <a:endParaRPr/>
          </a:p>
          <a:p>
            <a:pPr indent="0" lvl="0" marL="0" rtl="0" algn="l">
              <a:spcBef>
                <a:spcPts val="0"/>
              </a:spcBef>
              <a:spcAft>
                <a:spcPts val="0"/>
              </a:spcAft>
              <a:buNone/>
            </a:pPr>
            <a:r>
              <a:t/>
            </a:r>
            <a:endParaRPr/>
          </a:p>
        </p:txBody>
      </p:sp>
      <p:sp>
        <p:nvSpPr>
          <p:cNvPr id="227" name="Google Shape;227;p35"/>
          <p:cNvSpPr/>
          <p:nvPr/>
        </p:nvSpPr>
        <p:spPr>
          <a:xfrm>
            <a:off x="407750" y="2757825"/>
            <a:ext cx="2639100" cy="1309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Находим 10 ближайших семантических ассоциатов к слову-ошибке в биграме со словом-ошибкой</a:t>
            </a:r>
            <a:endParaRPr b="1">
              <a:solidFill>
                <a:srgbClr val="FFFFFF"/>
              </a:solidFill>
            </a:endParaRPr>
          </a:p>
        </p:txBody>
      </p:sp>
      <p:sp>
        <p:nvSpPr>
          <p:cNvPr id="228" name="Google Shape;228;p35"/>
          <p:cNvSpPr/>
          <p:nvPr/>
        </p:nvSpPr>
        <p:spPr>
          <a:xfrm>
            <a:off x="3283175" y="842825"/>
            <a:ext cx="2109000" cy="42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292100" lvl="0" marL="457200" rtl="0" algn="l">
              <a:spcBef>
                <a:spcPts val="0"/>
              </a:spcBef>
              <a:spcAft>
                <a:spcPts val="0"/>
              </a:spcAft>
              <a:buSzPts val="1000"/>
              <a:buChar char="●"/>
            </a:pPr>
            <a:r>
              <a:rPr lang="ru" sz="1000"/>
              <a:t>Проставляем частеречный тэг у слова-ошибки</a:t>
            </a:r>
            <a:endParaRPr sz="1000"/>
          </a:p>
          <a:p>
            <a:pPr indent="-292100" lvl="0" marL="457200" rtl="0" algn="l">
              <a:spcBef>
                <a:spcPts val="0"/>
              </a:spcBef>
              <a:spcAft>
                <a:spcPts val="0"/>
              </a:spcAft>
              <a:buSzPts val="1000"/>
              <a:buChar char="●"/>
            </a:pPr>
            <a:r>
              <a:rPr lang="ru" sz="1000"/>
              <a:t>Лемматизируем каждое слово в биграмме</a:t>
            </a:r>
            <a:endParaRPr sz="1000"/>
          </a:p>
          <a:p>
            <a:pPr indent="-292100" lvl="0" marL="457200" rtl="0" algn="l">
              <a:spcBef>
                <a:spcPts val="0"/>
              </a:spcBef>
              <a:spcAft>
                <a:spcPts val="0"/>
              </a:spcAft>
              <a:buSzPts val="1000"/>
              <a:buChar char="●"/>
            </a:pPr>
            <a:r>
              <a:rPr lang="ru" sz="1000"/>
              <a:t>Используя векторную модель Word2Vec и косинусную близость векторов, рассматриваем только те семантические ассоциаты, которые не совпадают по форме с нашим словом-ошибкой и имеют такой же частеречный тэг</a:t>
            </a:r>
            <a:endParaRPr sz="1000"/>
          </a:p>
          <a:p>
            <a:pPr indent="-292100" lvl="0" marL="457200" rtl="0" algn="l">
              <a:spcBef>
                <a:spcPts val="0"/>
              </a:spcBef>
              <a:spcAft>
                <a:spcPts val="0"/>
              </a:spcAft>
              <a:buSzPts val="1000"/>
              <a:buChar char="●"/>
            </a:pPr>
            <a:r>
              <a:rPr lang="ru" sz="1000"/>
              <a:t>Убираем частеречный тэг у подходящего кандидата</a:t>
            </a:r>
            <a:endParaRPr sz="1000"/>
          </a:p>
          <a:p>
            <a:pPr indent="-292100" lvl="0" marL="457200" rtl="0" algn="l">
              <a:spcBef>
                <a:spcPts val="0"/>
              </a:spcBef>
              <a:spcAft>
                <a:spcPts val="0"/>
              </a:spcAft>
              <a:buSzPts val="1000"/>
              <a:buChar char="●"/>
            </a:pPr>
            <a:r>
              <a:rPr lang="ru" sz="1000"/>
              <a:t>Проверяем, первое </a:t>
            </a:r>
            <a:endParaRPr sz="1000"/>
          </a:p>
          <a:p>
            <a:pPr indent="0" lvl="0" marL="457200" rtl="0" algn="l">
              <a:spcBef>
                <a:spcPts val="0"/>
              </a:spcBef>
              <a:spcAft>
                <a:spcPts val="0"/>
              </a:spcAft>
              <a:buNone/>
            </a:pPr>
            <a:r>
              <a:rPr lang="ru" sz="1000"/>
              <a:t>или второе слово в биграмме ошибочное</a:t>
            </a:r>
            <a:endParaRPr sz="1000"/>
          </a:p>
          <a:p>
            <a:pPr indent="-292100" lvl="0" marL="457200" rtl="0" algn="l">
              <a:spcBef>
                <a:spcPts val="0"/>
              </a:spcBef>
              <a:spcAft>
                <a:spcPts val="0"/>
              </a:spcAft>
              <a:buSzPts val="1000"/>
              <a:buChar char="●"/>
            </a:pPr>
            <a:r>
              <a:rPr lang="ru" sz="1000"/>
              <a:t>Проверяем вероятность подходящих ассоциатов в модели марковской цепи</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5"/>
          <p:cNvSpPr/>
          <p:nvPr/>
        </p:nvSpPr>
        <p:spPr>
          <a:xfrm>
            <a:off x="5326125" y="3277900"/>
            <a:ext cx="2032200" cy="17646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Находим такого  кандидата среди 10, который образует биграму, вероятность которой больше 0 в марковской цепи</a:t>
            </a:r>
            <a:endParaRPr b="1">
              <a:solidFill>
                <a:srgbClr val="FFFFFF"/>
              </a:solidFill>
            </a:endParaRPr>
          </a:p>
        </p:txBody>
      </p:sp>
      <p:sp>
        <p:nvSpPr>
          <p:cNvPr id="230" name="Google Shape;230;p35"/>
          <p:cNvSpPr/>
          <p:nvPr/>
        </p:nvSpPr>
        <p:spPr>
          <a:xfrm>
            <a:off x="5450050" y="1036612"/>
            <a:ext cx="1954500" cy="14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ru" sz="1000"/>
              <a:t>Если мы нашли ассоциата, который образовал  “вероятную” биграму в модели на основе марковских цепей, то мы исключаем </a:t>
            </a:r>
            <a:endParaRPr sz="1000"/>
          </a:p>
          <a:p>
            <a:pPr indent="0" lvl="0" marL="0" rtl="0" algn="l">
              <a:spcBef>
                <a:spcPts val="0"/>
              </a:spcBef>
              <a:spcAft>
                <a:spcPts val="0"/>
              </a:spcAft>
              <a:buNone/>
            </a:pPr>
            <a:r>
              <a:rPr lang="ru" sz="1000"/>
              <a:t>из</a:t>
            </a:r>
            <a:endParaRPr sz="1000"/>
          </a:p>
          <a:p>
            <a:pPr indent="0" lvl="0" marL="0" rtl="0" algn="l">
              <a:spcBef>
                <a:spcPts val="0"/>
              </a:spcBef>
              <a:spcAft>
                <a:spcPts val="0"/>
              </a:spcAft>
              <a:buNone/>
            </a:pPr>
            <a:r>
              <a:rPr lang="ru" sz="1000"/>
              <a:t>словаря ошибок такой </a:t>
            </a:r>
            <a:endParaRPr sz="1000"/>
          </a:p>
          <a:p>
            <a:pPr indent="0" lvl="0" marL="0" rtl="0" algn="l">
              <a:spcBef>
                <a:spcPts val="0"/>
              </a:spcBef>
              <a:spcAft>
                <a:spcPts val="0"/>
              </a:spcAft>
              <a:buNone/>
            </a:pPr>
            <a:r>
              <a:rPr lang="ru" sz="1000"/>
              <a:t>ключ</a:t>
            </a:r>
            <a:endParaRPr sz="1000"/>
          </a:p>
          <a:p>
            <a:pPr indent="0" lvl="0" marL="0" rtl="0" algn="l">
              <a:spcBef>
                <a:spcPts val="0"/>
              </a:spcBef>
              <a:spcAft>
                <a:spcPts val="0"/>
              </a:spcAft>
              <a:buNone/>
            </a:pPr>
            <a:r>
              <a:t/>
            </a:r>
            <a:endParaRPr sz="1000"/>
          </a:p>
        </p:txBody>
      </p:sp>
      <p:sp>
        <p:nvSpPr>
          <p:cNvPr id="231" name="Google Shape;231;p35"/>
          <p:cNvSpPr/>
          <p:nvPr/>
        </p:nvSpPr>
        <p:spPr>
          <a:xfrm>
            <a:off x="7133775" y="763725"/>
            <a:ext cx="1954500" cy="24339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Получаем словарь истинных ошибок вида: {ошибка: биграма со словом-ошибкой} исключая исходную ошибку из марковской цепи</a:t>
            </a:r>
            <a:endParaRPr b="1">
              <a:solidFill>
                <a:srgbClr val="FFFFFF"/>
              </a:solidFill>
            </a:endParaRPr>
          </a:p>
        </p:txBody>
      </p:sp>
      <p:cxnSp>
        <p:nvCxnSpPr>
          <p:cNvPr id="232" name="Google Shape;232;p35"/>
          <p:cNvCxnSpPr/>
          <p:nvPr/>
        </p:nvCxnSpPr>
        <p:spPr>
          <a:xfrm>
            <a:off x="2287200" y="4067625"/>
            <a:ext cx="1004100" cy="4488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35"/>
          <p:cNvCxnSpPr/>
          <p:nvPr/>
        </p:nvCxnSpPr>
        <p:spPr>
          <a:xfrm flipH="1" rot="10800000">
            <a:off x="6582925" y="2826700"/>
            <a:ext cx="451200" cy="4512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Про векторную модель:</a:t>
            </a:r>
            <a:endParaRPr sz="2400"/>
          </a:p>
        </p:txBody>
      </p:sp>
      <p:sp>
        <p:nvSpPr>
          <p:cNvPr id="240" name="Google Shape;240;p36"/>
          <p:cNvSpPr txBox="1"/>
          <p:nvPr>
            <p:ph idx="1" type="body"/>
          </p:nvPr>
        </p:nvSpPr>
        <p:spPr>
          <a:xfrm>
            <a:off x="232550" y="970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FFFFFF"/>
                </a:solidFill>
              </a:rPr>
              <a:t>Находим 10 ближайших семантических ассоциатов к слову-ошибке в биграме-кандидате на ошибку</a:t>
            </a:r>
            <a:endParaRPr b="1" sz="1400">
              <a:solidFill>
                <a:srgbClr val="FFFFFF"/>
              </a:solidFill>
            </a:endParaRPr>
          </a:p>
          <a:p>
            <a:pPr indent="0" lvl="0" marL="0" rtl="0" algn="l">
              <a:spcBef>
                <a:spcPts val="0"/>
              </a:spcBef>
              <a:spcAft>
                <a:spcPts val="1600"/>
              </a:spcAft>
              <a:buNone/>
            </a:pPr>
            <a:r>
              <a:t/>
            </a:r>
            <a:endParaRPr/>
          </a:p>
        </p:txBody>
      </p:sp>
      <p:sp>
        <p:nvSpPr>
          <p:cNvPr id="241" name="Google Shape;241;p36"/>
          <p:cNvSpPr/>
          <p:nvPr/>
        </p:nvSpPr>
        <p:spPr>
          <a:xfrm>
            <a:off x="4375200" y="1267650"/>
            <a:ext cx="3750900" cy="319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chemeClr val="dk1"/>
                </a:solidFill>
              </a:rPr>
              <a:t>Модель Word2Vec:</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предобученная на корпусе Taiga c функциональными словами</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Алгоритм обучения: Continuous Skipgram</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Размер окна - 5</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Размер обучающего корпуса - почти 5 млрд слов</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ru" sz="1300">
                <a:solidFill>
                  <a:schemeClr val="dk1"/>
                </a:solidFill>
              </a:rPr>
              <a:t>Частеречная разметка Universal POS-tags</a:t>
            </a:r>
            <a:endParaRPr sz="1300">
              <a:solidFill>
                <a:schemeClr val="dk1"/>
              </a:solidFill>
            </a:endParaRPr>
          </a:p>
        </p:txBody>
      </p:sp>
      <p:sp>
        <p:nvSpPr>
          <p:cNvPr id="242" name="Google Shape;24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243" name="Google Shape;243;p36"/>
          <p:cNvPicPr preferRelativeResize="0"/>
          <p:nvPr/>
        </p:nvPicPr>
        <p:blipFill>
          <a:blip r:embed="rId3">
            <a:alphaModFix/>
          </a:blip>
          <a:stretch>
            <a:fillRect/>
          </a:stretch>
        </p:blipFill>
        <p:spPr>
          <a:xfrm>
            <a:off x="478275" y="1462825"/>
            <a:ext cx="3021499" cy="151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Оценка модуля с word2vec на одном из примеров</a:t>
            </a:r>
            <a:endParaRPr/>
          </a:p>
        </p:txBody>
      </p:sp>
      <p:sp>
        <p:nvSpPr>
          <p:cNvPr id="249" name="Google Shape;249;p37"/>
          <p:cNvSpPr txBox="1"/>
          <p:nvPr>
            <p:ph idx="1" type="body"/>
          </p:nvPr>
        </p:nvSpPr>
        <p:spPr>
          <a:xfrm>
            <a:off x="141700" y="1017725"/>
            <a:ext cx="8469000" cy="3969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200">
                <a:solidFill>
                  <a:schemeClr val="dk1"/>
                </a:solidFill>
              </a:rPr>
              <a:t>жилбыл один </a:t>
            </a:r>
            <a:r>
              <a:rPr b="1" lang="ru" sz="1200" u="sng">
                <a:solidFill>
                  <a:srgbClr val="38761D"/>
                </a:solidFill>
              </a:rPr>
              <a:t>дяденька</a:t>
            </a:r>
            <a:r>
              <a:rPr lang="ru" sz="1200">
                <a:solidFill>
                  <a:schemeClr val="dk1"/>
                </a:solidFill>
              </a:rPr>
              <a:t> </a:t>
            </a:r>
            <a:r>
              <a:rPr lang="ru" sz="1200">
                <a:solidFill>
                  <a:schemeClr val="dk1"/>
                </a:solidFill>
                <a:highlight>
                  <a:srgbClr val="FF0000"/>
                </a:highlight>
              </a:rPr>
              <a:t>по</a:t>
            </a:r>
            <a:r>
              <a:rPr lang="ru" sz="1200">
                <a:solidFill>
                  <a:schemeClr val="dk1"/>
                </a:solidFill>
              </a:rPr>
              <a:t> его жены скоро должно было случиться день рождения был случится </a:t>
            </a:r>
            <a:r>
              <a:rPr lang="ru" sz="1200">
                <a:solidFill>
                  <a:schemeClr val="dk1"/>
                </a:solidFill>
                <a:highlight>
                  <a:srgbClr val="00FF00"/>
                </a:highlight>
              </a:rPr>
              <a:t>плот</a:t>
            </a:r>
            <a:r>
              <a:rPr lang="ru" sz="1200">
                <a:solidFill>
                  <a:schemeClr val="dk1"/>
                </a:solidFill>
              </a:rPr>
              <a:t> дяденька </a:t>
            </a:r>
            <a:r>
              <a:rPr lang="ru" sz="1200">
                <a:solidFill>
                  <a:schemeClr val="dk1"/>
                </a:solidFill>
                <a:highlight>
                  <a:srgbClr val="00FF00"/>
                </a:highlight>
              </a:rPr>
              <a:t>ночного</a:t>
            </a:r>
            <a:r>
              <a:rPr lang="ru" sz="1200">
                <a:solidFill>
                  <a:schemeClr val="dk1"/>
                </a:solidFill>
              </a:rPr>
              <a:t> мучился не знал как обычно выбрать подарок какой получше он ходил по магазинам выбирал думал чтобы </a:t>
            </a:r>
            <a:r>
              <a:rPr lang="ru" sz="1200">
                <a:solidFill>
                  <a:schemeClr val="dk1"/>
                </a:solidFill>
                <a:highlight>
                  <a:srgbClr val="FF0000"/>
                </a:highlight>
              </a:rPr>
              <a:t>мог</a:t>
            </a:r>
            <a:r>
              <a:rPr lang="ru" sz="1200">
                <a:solidFill>
                  <a:schemeClr val="dk1"/>
                </a:solidFill>
              </a:rPr>
              <a:t> купить то хотел купить сумку то он хотел купить часы то манекен но все не получалось выбрать чтонибудь стоящее </a:t>
            </a:r>
            <a:r>
              <a:rPr lang="ru" sz="1200">
                <a:solidFill>
                  <a:schemeClr val="dk1"/>
                </a:solidFill>
                <a:highlight>
                  <a:srgbClr val="FF0000"/>
                </a:highlight>
              </a:rPr>
              <a:t>ноги</a:t>
            </a:r>
            <a:r>
              <a:rPr lang="ru" sz="1200">
                <a:solidFill>
                  <a:schemeClr val="dk1"/>
                </a:solidFill>
              </a:rPr>
              <a:t> он отчаялся пришёл спросить у своих детей может быть они дадут какоето дельный совет дети недолго думая сказали </a:t>
            </a:r>
            <a:r>
              <a:rPr lang="ru" sz="1200">
                <a:solidFill>
                  <a:schemeClr val="dk1"/>
                </a:solidFill>
                <a:highlight>
                  <a:srgbClr val="FF0000"/>
                </a:highlight>
              </a:rPr>
              <a:t>с</a:t>
            </a:r>
            <a:r>
              <a:rPr lang="ru" sz="1200">
                <a:solidFill>
                  <a:schemeClr val="dk1"/>
                </a:solidFill>
              </a:rPr>
              <a:t> чего бы хотел их </a:t>
            </a:r>
            <a:r>
              <a:rPr lang="ru" sz="1200">
                <a:solidFill>
                  <a:schemeClr val="dk1"/>
                </a:solidFill>
                <a:highlight>
                  <a:srgbClr val="FF0000"/>
                </a:highlight>
              </a:rPr>
              <a:t>мало</a:t>
            </a:r>
            <a:r>
              <a:rPr lang="ru" sz="1200">
                <a:solidFill>
                  <a:schemeClr val="dk1"/>
                </a:solidFill>
              </a:rPr>
              <a:t> так как дети </a:t>
            </a:r>
            <a:r>
              <a:rPr lang="ru" sz="1200">
                <a:solidFill>
                  <a:schemeClr val="dk1"/>
                </a:solidFill>
                <a:highlight>
                  <a:srgbClr val="FF0000"/>
                </a:highlight>
              </a:rPr>
              <a:t>сюда</a:t>
            </a:r>
            <a:r>
              <a:rPr lang="ru" sz="1200">
                <a:solidFill>
                  <a:schemeClr val="dk1"/>
                </a:solidFill>
              </a:rPr>
              <a:t> больше знают сказали купить ей машину по глупости </a:t>
            </a:r>
            <a:r>
              <a:rPr lang="ru" sz="1200">
                <a:solidFill>
                  <a:schemeClr val="dk1"/>
                </a:solidFill>
                <a:highlight>
                  <a:srgbClr val="00FF00"/>
                </a:highlight>
              </a:rPr>
              <a:t>посол</a:t>
            </a:r>
            <a:r>
              <a:rPr lang="ru" sz="1200">
                <a:solidFill>
                  <a:schemeClr val="dk1"/>
                </a:solidFill>
              </a:rPr>
              <a:t> </a:t>
            </a:r>
            <a:r>
              <a:rPr lang="ru" sz="1200">
                <a:solidFill>
                  <a:schemeClr val="dk1"/>
                </a:solidFill>
                <a:highlight>
                  <a:srgbClr val="D9D9D9"/>
                </a:highlight>
              </a:rPr>
              <a:t>варт</a:t>
            </a:r>
            <a:r>
              <a:rPr lang="ru" sz="1200">
                <a:solidFill>
                  <a:schemeClr val="dk1"/>
                </a:solidFill>
              </a:rPr>
              <a:t> </a:t>
            </a:r>
            <a:r>
              <a:rPr b="1" lang="ru" sz="1200" u="sng">
                <a:solidFill>
                  <a:srgbClr val="38761D"/>
                </a:solidFill>
              </a:rPr>
              <a:t>салон</a:t>
            </a:r>
            <a:r>
              <a:rPr lang="ru" sz="1200">
                <a:solidFill>
                  <a:schemeClr val="dk1"/>
                </a:solidFill>
              </a:rPr>
              <a:t> посмотрел машины в итоге понял что всетаки наверно дорог один дядька заявил что это </a:t>
            </a:r>
            <a:r>
              <a:rPr b="1" lang="ru" sz="1200" u="sng">
                <a:solidFill>
                  <a:srgbClr val="CC0000"/>
                </a:solidFill>
              </a:rPr>
              <a:t>наставь</a:t>
            </a:r>
            <a:r>
              <a:rPr lang="ru" sz="1200">
                <a:solidFill>
                  <a:schemeClr val="dk1"/>
                </a:solidFill>
              </a:rPr>
              <a:t> (--&gt; настаивать) приличную сумму стоит денег </a:t>
            </a:r>
            <a:r>
              <a:rPr lang="ru" sz="1200" u="sng">
                <a:solidFill>
                  <a:schemeClr val="dk1"/>
                </a:solidFill>
                <a:highlight>
                  <a:srgbClr val="FF0000"/>
                </a:highlight>
              </a:rPr>
              <a:t>дядечка</a:t>
            </a:r>
            <a:r>
              <a:rPr lang="ru" sz="1200">
                <a:solidFill>
                  <a:schemeClr val="dk1"/>
                </a:solidFill>
              </a:rPr>
              <a:t> </a:t>
            </a:r>
            <a:r>
              <a:rPr lang="ru" sz="1200">
                <a:solidFill>
                  <a:schemeClr val="dk1"/>
                </a:solidFill>
                <a:highlight>
                  <a:srgbClr val="00FF00"/>
                </a:highlight>
              </a:rPr>
              <a:t>носок</a:t>
            </a:r>
            <a:r>
              <a:rPr lang="ru" sz="1200">
                <a:solidFill>
                  <a:schemeClr val="dk1"/>
                </a:solidFill>
              </a:rPr>
              <a:t> компромисс он купил </a:t>
            </a:r>
            <a:r>
              <a:rPr lang="ru" sz="1200">
                <a:solidFill>
                  <a:schemeClr val="dk1"/>
                </a:solidFill>
                <a:highlight>
                  <a:srgbClr val="00FF00"/>
                </a:highlight>
              </a:rPr>
              <a:t>маменьку</a:t>
            </a:r>
            <a:r>
              <a:rPr lang="ru" sz="1200">
                <a:solidFill>
                  <a:schemeClr val="dk1"/>
                </a:solidFill>
              </a:rPr>
              <a:t> </a:t>
            </a:r>
            <a:r>
              <a:rPr lang="ru" sz="1200" u="sng">
                <a:solidFill>
                  <a:schemeClr val="dk1"/>
                </a:solidFill>
                <a:highlight>
                  <a:srgbClr val="FF0000"/>
                </a:highlight>
              </a:rPr>
              <a:t>машинку</a:t>
            </a:r>
            <a:r>
              <a:rPr lang="ru" sz="1200">
                <a:solidFill>
                  <a:schemeClr val="dk1"/>
                </a:solidFill>
              </a:rPr>
              <a:t> подарил её собственно говоря своей жене в общемто не уверен что она была счастлива дети тоже както были смущены один дети осталась на </a:t>
            </a:r>
            <a:r>
              <a:rPr lang="ru" sz="1200">
                <a:solidFill>
                  <a:schemeClr val="dk1"/>
                </a:solidFill>
                <a:highlight>
                  <a:srgbClr val="FF0000"/>
                </a:highlight>
              </a:rPr>
              <a:t>воле</a:t>
            </a:r>
            <a:endParaRPr sz="700">
              <a:solidFill>
                <a:schemeClr val="dk1"/>
              </a:solidFill>
              <a:highlight>
                <a:srgbClr val="FF0000"/>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ru" sz="1200" u="sng">
                <a:solidFill>
                  <a:srgbClr val="38761D"/>
                </a:solidFill>
              </a:rPr>
              <a:t>верно исключено из ошибок: 2</a:t>
            </a:r>
            <a:endParaRPr b="1" sz="1200" u="sng">
              <a:solidFill>
                <a:srgbClr val="38761D"/>
              </a:solidFill>
            </a:endParaRPr>
          </a:p>
          <a:p>
            <a:pPr indent="0" lvl="0" marL="0" rtl="0" algn="l">
              <a:spcBef>
                <a:spcPts val="0"/>
              </a:spcBef>
              <a:spcAft>
                <a:spcPts val="0"/>
              </a:spcAft>
              <a:buNone/>
            </a:pPr>
            <a:r>
              <a:rPr b="1" lang="ru" sz="1200" u="sng">
                <a:solidFill>
                  <a:srgbClr val="CC0000"/>
                </a:solidFill>
              </a:rPr>
              <a:t>не должно было исключаться из ошибок: 1</a:t>
            </a:r>
            <a:endParaRPr b="1" sz="1200" u="sng">
              <a:solidFill>
                <a:srgbClr val="CC0000"/>
              </a:solidFill>
            </a:endParaRPr>
          </a:p>
          <a:p>
            <a:pPr indent="0" lvl="0" marL="0" rtl="0" algn="l">
              <a:spcBef>
                <a:spcPts val="0"/>
              </a:spcBef>
              <a:spcAft>
                <a:spcPts val="0"/>
              </a:spcAft>
              <a:buNone/>
            </a:pPr>
            <a:r>
              <a:rPr b="1" lang="ru" sz="1200" u="sng">
                <a:solidFill>
                  <a:srgbClr val="000000"/>
                </a:solidFill>
                <a:highlight>
                  <a:srgbClr val="FF0000"/>
                </a:highlight>
              </a:rPr>
              <a:t>должно быть исключено из ошибок, но не исключено:</a:t>
            </a:r>
            <a:r>
              <a:rPr b="1" lang="ru" sz="1200" u="sng">
                <a:solidFill>
                  <a:srgbClr val="000000"/>
                </a:solidFill>
              </a:rPr>
              <a:t> 2</a:t>
            </a:r>
            <a:endParaRPr b="1" sz="1200" u="sng">
              <a:solidFill>
                <a:srgbClr val="000000"/>
              </a:solidFill>
            </a:endParaRPr>
          </a:p>
          <a:p>
            <a:pPr indent="0" lvl="0" marL="0" rtl="0" algn="l">
              <a:lnSpc>
                <a:spcPct val="100000"/>
              </a:lnSpc>
              <a:spcBef>
                <a:spcPts val="0"/>
              </a:spcBef>
              <a:spcAft>
                <a:spcPts val="0"/>
              </a:spcAft>
              <a:buNone/>
            </a:pPr>
            <a:r>
              <a:t/>
            </a:r>
            <a:endParaRPr b="1" sz="1500">
              <a:solidFill>
                <a:srgbClr val="000000"/>
              </a:solidFill>
            </a:endParaRPr>
          </a:p>
          <a:p>
            <a:pPr indent="0" lvl="0" marL="0" rtl="0" algn="l">
              <a:lnSpc>
                <a:spcPct val="100000"/>
              </a:lnSpc>
              <a:spcBef>
                <a:spcPts val="0"/>
              </a:spcBef>
              <a:spcAft>
                <a:spcPts val="0"/>
              </a:spcAft>
              <a:buNone/>
            </a:pPr>
            <a:r>
              <a:rPr lang="ru" sz="1400">
                <a:solidFill>
                  <a:schemeClr val="dk1"/>
                </a:solidFill>
              </a:rPr>
              <a:t>Правильно найдено </a:t>
            </a:r>
            <a:r>
              <a:rPr b="1" lang="ru" sz="1400">
                <a:solidFill>
                  <a:srgbClr val="38761D"/>
                </a:solidFill>
              </a:rPr>
              <a:t>6</a:t>
            </a:r>
            <a:r>
              <a:rPr lang="ru" sz="1400">
                <a:solidFill>
                  <a:schemeClr val="dk1"/>
                </a:solidFill>
              </a:rPr>
              <a:t> из </a:t>
            </a:r>
            <a:r>
              <a:rPr b="1" lang="ru" sz="1400">
                <a:solidFill>
                  <a:srgbClr val="FF0000"/>
                </a:solidFill>
              </a:rPr>
              <a:t>15</a:t>
            </a:r>
            <a:r>
              <a:rPr lang="ru" sz="1400">
                <a:solidFill>
                  <a:schemeClr val="dk1"/>
                </a:solidFill>
              </a:rPr>
              <a:t> ошибок</a:t>
            </a:r>
            <a:endParaRPr sz="1400">
              <a:solidFill>
                <a:schemeClr val="dk1"/>
              </a:solidFill>
            </a:endParaRPr>
          </a:p>
          <a:p>
            <a:pPr indent="0" lvl="0" marL="0" rtl="0" algn="l">
              <a:lnSpc>
                <a:spcPct val="100000"/>
              </a:lnSpc>
              <a:spcBef>
                <a:spcPts val="1600"/>
              </a:spcBef>
              <a:spcAft>
                <a:spcPts val="0"/>
              </a:spcAft>
              <a:buNone/>
            </a:pPr>
            <a:r>
              <a:rPr b="1" lang="ru" sz="1400">
                <a:solidFill>
                  <a:srgbClr val="FF0000"/>
                </a:solidFill>
              </a:rPr>
              <a:t>3 </a:t>
            </a:r>
            <a:r>
              <a:rPr b="1" lang="ru" sz="1400">
                <a:solidFill>
                  <a:srgbClr val="000000"/>
                </a:solidFill>
              </a:rPr>
              <a:t>ложно опознанные ошибки </a:t>
            </a:r>
            <a:endParaRPr b="1" sz="1400">
              <a:solidFill>
                <a:srgbClr val="000000"/>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191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Оценка качества работы алгоритма</a:t>
            </a:r>
            <a:endParaRPr/>
          </a:p>
        </p:txBody>
      </p:sp>
      <p:sp>
        <p:nvSpPr>
          <p:cNvPr id="256" name="Google Shape;256;p38"/>
          <p:cNvSpPr txBox="1"/>
          <p:nvPr>
            <p:ph idx="1" type="body"/>
          </p:nvPr>
        </p:nvSpPr>
        <p:spPr>
          <a:xfrm>
            <a:off x="359175" y="1056475"/>
            <a:ext cx="85206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rgbClr val="000000"/>
                </a:solidFill>
              </a:rPr>
              <a:t>Разметка </a:t>
            </a:r>
            <a:r>
              <a:rPr b="1" lang="ru" sz="1400">
                <a:solidFill>
                  <a:srgbClr val="000000"/>
                </a:solidFill>
              </a:rPr>
              <a:t>20</a:t>
            </a:r>
            <a:r>
              <a:rPr lang="ru" sz="1400">
                <a:solidFill>
                  <a:srgbClr val="000000"/>
                </a:solidFill>
              </a:rPr>
              <a:t> транскрибаций (по 10 для каждой модели транскрибатора - alphacep и abk)</a:t>
            </a:r>
            <a:endParaRPr sz="1400">
              <a:solidFill>
                <a:srgbClr val="000000"/>
              </a:solidFill>
            </a:endParaRPr>
          </a:p>
          <a:p>
            <a:pPr indent="0" lvl="0" marL="0" rtl="0" algn="l">
              <a:spcBef>
                <a:spcPts val="1600"/>
              </a:spcBef>
              <a:spcAft>
                <a:spcPts val="0"/>
              </a:spcAft>
              <a:buNone/>
            </a:pPr>
            <a:r>
              <a:t/>
            </a:r>
            <a:endParaRPr sz="1400" u="sng">
              <a:solidFill>
                <a:srgbClr val="000000"/>
              </a:solidFill>
            </a:endParaRPr>
          </a:p>
          <a:p>
            <a:pPr indent="0" lvl="0" marL="0" rtl="0" algn="l">
              <a:spcBef>
                <a:spcPts val="1600"/>
              </a:spcBef>
              <a:spcAft>
                <a:spcPts val="0"/>
              </a:spcAft>
              <a:buNone/>
            </a:pPr>
            <a:r>
              <a:rPr lang="ru" sz="1400" u="sng">
                <a:solidFill>
                  <a:srgbClr val="000000"/>
                </a:solidFill>
              </a:rPr>
              <a:t>Использованы следующие метрики:</a:t>
            </a:r>
            <a:endParaRPr sz="1400" u="sng">
              <a:solidFill>
                <a:srgbClr val="000000"/>
              </a:solidFill>
            </a:endParaRPr>
          </a:p>
          <a:p>
            <a:pPr indent="0" lvl="0" marL="0" rtl="0" algn="l">
              <a:spcBef>
                <a:spcPts val="1600"/>
              </a:spcBef>
              <a:spcAft>
                <a:spcPts val="1600"/>
              </a:spcAft>
              <a:buNone/>
            </a:pPr>
            <a:r>
              <a:t/>
            </a:r>
            <a:endParaRPr/>
          </a:p>
        </p:txBody>
      </p:sp>
      <p:sp>
        <p:nvSpPr>
          <p:cNvPr id="257" name="Google Shape;257;p38"/>
          <p:cNvSpPr txBox="1"/>
          <p:nvPr/>
        </p:nvSpPr>
        <p:spPr>
          <a:xfrm>
            <a:off x="699850" y="2550838"/>
            <a:ext cx="1954500" cy="122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Precision	</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Recall</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F1</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highlight>
                  <a:srgbClr val="FFFFFF"/>
                </a:highlight>
              </a:rPr>
              <a:t>Accuracy</a:t>
            </a:r>
            <a:endParaRPr b="1">
              <a:solidFill>
                <a:schemeClr val="dk1"/>
              </a:solidFill>
              <a:highlight>
                <a:srgbClr val="FFFFFF"/>
              </a:highlight>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259" name="Google Shape;259;p38"/>
          <p:cNvPicPr preferRelativeResize="0"/>
          <p:nvPr/>
        </p:nvPicPr>
        <p:blipFill>
          <a:blip r:embed="rId3">
            <a:alphaModFix/>
          </a:blip>
          <a:stretch>
            <a:fillRect/>
          </a:stretch>
        </p:blipFill>
        <p:spPr>
          <a:xfrm>
            <a:off x="5025200" y="1664863"/>
            <a:ext cx="2288225" cy="29983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201150" y="91350"/>
            <a:ext cx="8727600" cy="3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Сравнительная таблица для оценки качества алгоритма с разными модулями</a:t>
            </a:r>
            <a:endParaRPr sz="1600"/>
          </a:p>
        </p:txBody>
      </p:sp>
      <p:graphicFrame>
        <p:nvGraphicFramePr>
          <p:cNvPr id="265" name="Google Shape;265;p39"/>
          <p:cNvGraphicFramePr/>
          <p:nvPr/>
        </p:nvGraphicFramePr>
        <p:xfrm>
          <a:off x="279850" y="598450"/>
          <a:ext cx="3000000" cy="3000000"/>
        </p:xfrm>
        <a:graphic>
          <a:graphicData uri="http://schemas.openxmlformats.org/drawingml/2006/table">
            <a:tbl>
              <a:tblPr>
                <a:noFill/>
                <a:tableStyleId>{041550E9-CA18-4A04-B6E1-A89C3CB812BC}</a:tableStyleId>
              </a:tblPr>
              <a:tblGrid>
                <a:gridCol w="2162225"/>
                <a:gridCol w="2162225"/>
                <a:gridCol w="2162225"/>
                <a:gridCol w="2162225"/>
              </a:tblGrid>
              <a:tr h="657350">
                <a:tc>
                  <a:txBody>
                    <a:bodyPr/>
                    <a:lstStyle/>
                    <a:p>
                      <a:pPr indent="0" lvl="0" marL="0" rtl="0" algn="l">
                        <a:spcBef>
                          <a:spcPts val="0"/>
                        </a:spcBef>
                        <a:spcAft>
                          <a:spcPts val="0"/>
                        </a:spcAft>
                        <a:buNone/>
                      </a:pPr>
                      <a:r>
                        <a:rPr b="1" lang="ru" sz="1200"/>
                        <a:t>Модель транскрибатора</a:t>
                      </a:r>
                      <a:endParaRPr b="1" sz="1200"/>
                    </a:p>
                  </a:txBody>
                  <a:tcPr marT="91425" marB="91425" marR="91425" marL="91425"/>
                </a:tc>
                <a:tc>
                  <a:txBody>
                    <a:bodyPr/>
                    <a:lstStyle/>
                    <a:p>
                      <a:pPr indent="0" lvl="0" marL="0" rtl="0" algn="l">
                        <a:spcBef>
                          <a:spcPts val="0"/>
                        </a:spcBef>
                        <a:spcAft>
                          <a:spcPts val="0"/>
                        </a:spcAft>
                        <a:buNone/>
                      </a:pPr>
                      <a:r>
                        <a:rPr b="1" lang="ru" sz="1200"/>
                        <a:t>Марковские цепи и Левенштейн (корпус 1)</a:t>
                      </a:r>
                      <a:endParaRPr b="1" sz="1200"/>
                    </a:p>
                  </a:txBody>
                  <a:tcPr marT="91425" marB="91425" marR="91425" marL="91425"/>
                </a:tc>
                <a:tc>
                  <a:txBody>
                    <a:bodyPr/>
                    <a:lstStyle/>
                    <a:p>
                      <a:pPr indent="-304800" lvl="0" marL="457200" rtl="0" algn="l">
                        <a:spcBef>
                          <a:spcPts val="0"/>
                        </a:spcBef>
                        <a:spcAft>
                          <a:spcPts val="0"/>
                        </a:spcAft>
                        <a:buSzPts val="1200"/>
                        <a:buChar char="+"/>
                      </a:pPr>
                      <a:r>
                        <a:rPr b="1" lang="ru" sz="1200"/>
                        <a:t>Векторная модель</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ru" sz="1200">
                          <a:solidFill>
                            <a:schemeClr val="dk1"/>
                          </a:solidFill>
                        </a:rPr>
                        <a:t>Марковские цепи и Левенштейн (корпус 2)</a:t>
                      </a:r>
                      <a:endParaRPr b="1" sz="1200"/>
                    </a:p>
                  </a:txBody>
                  <a:tcPr marT="91425" marB="91425" marR="91425" marL="91425"/>
                </a:tc>
              </a:tr>
              <a:tr h="1953275">
                <a:tc>
                  <a:txBody>
                    <a:bodyPr/>
                    <a:lstStyle/>
                    <a:p>
                      <a:pPr indent="0" lvl="0" marL="0" rtl="0" algn="l">
                        <a:spcBef>
                          <a:spcPts val="0"/>
                        </a:spcBef>
                        <a:spcAft>
                          <a:spcPts val="0"/>
                        </a:spcAft>
                        <a:buNone/>
                      </a:pPr>
                      <a:r>
                        <a:rPr lang="ru"/>
                        <a:t>alphacep</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rPr>
                        <a:t>Precision: 0.6022</a:t>
                      </a:r>
                      <a:endParaRPr sz="1050">
                        <a:solidFill>
                          <a:schemeClr val="dk1"/>
                        </a:solidFill>
                      </a:endParaRPr>
                    </a:p>
                    <a:p>
                      <a:pPr indent="0" lvl="0" marL="0" rtl="0" algn="l">
                        <a:spcBef>
                          <a:spcPts val="0"/>
                        </a:spcBef>
                        <a:spcAft>
                          <a:spcPts val="0"/>
                        </a:spcAft>
                        <a:buNone/>
                      </a:pPr>
                      <a:r>
                        <a:rPr lang="ru" sz="1050">
                          <a:solidFill>
                            <a:schemeClr val="dk1"/>
                          </a:solidFill>
                        </a:rPr>
                        <a:t>Recall: 0.3889</a:t>
                      </a:r>
                      <a:endParaRPr sz="1050">
                        <a:solidFill>
                          <a:schemeClr val="dk1"/>
                        </a:solidFill>
                      </a:endParaRPr>
                    </a:p>
                    <a:p>
                      <a:pPr indent="0" lvl="0" marL="0" rtl="0" algn="l">
                        <a:spcBef>
                          <a:spcPts val="0"/>
                        </a:spcBef>
                        <a:spcAft>
                          <a:spcPts val="0"/>
                        </a:spcAft>
                        <a:buNone/>
                      </a:pPr>
                      <a:r>
                        <a:rPr lang="ru" sz="1050">
                          <a:solidFill>
                            <a:schemeClr val="dk1"/>
                          </a:solidFill>
                        </a:rPr>
                        <a:t>F1: 0.4726</a:t>
                      </a:r>
                      <a:endParaRPr sz="1050">
                        <a:solidFill>
                          <a:schemeClr val="dk1"/>
                        </a:solidFill>
                      </a:endParaRPr>
                    </a:p>
                    <a:p>
                      <a:pPr indent="0" lvl="0" marL="0" rtl="0" algn="l">
                        <a:spcBef>
                          <a:spcPts val="0"/>
                        </a:spcBef>
                        <a:spcAft>
                          <a:spcPts val="0"/>
                        </a:spcAft>
                        <a:buNone/>
                      </a:pPr>
                      <a:r>
                        <a:rPr lang="ru" sz="1050">
                          <a:solidFill>
                            <a:schemeClr val="dk1"/>
                          </a:solidFill>
                        </a:rPr>
                        <a:t>Accuracy: 0.8751</a:t>
                      </a:r>
                      <a:endParaRPr sz="10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rPr>
                        <a:t>Precision: </a:t>
                      </a:r>
                      <a:r>
                        <a:rPr lang="ru" sz="1000">
                          <a:solidFill>
                            <a:schemeClr val="dk1"/>
                          </a:solidFill>
                          <a:highlight>
                            <a:srgbClr val="FFFFFF"/>
                          </a:highlight>
                        </a:rPr>
                        <a:t>0.6301</a:t>
                      </a:r>
                      <a:endParaRPr sz="1050">
                        <a:solidFill>
                          <a:schemeClr val="dk1"/>
                        </a:solidFill>
                      </a:endParaRPr>
                    </a:p>
                    <a:p>
                      <a:pPr indent="0" lvl="0" marL="0" rtl="0" algn="l">
                        <a:spcBef>
                          <a:spcPts val="0"/>
                        </a:spcBef>
                        <a:spcAft>
                          <a:spcPts val="0"/>
                        </a:spcAft>
                        <a:buNone/>
                      </a:pPr>
                      <a:r>
                        <a:rPr lang="ru" sz="1050">
                          <a:solidFill>
                            <a:schemeClr val="dk1"/>
                          </a:solidFill>
                        </a:rPr>
                        <a:t>Recall: 0.3194</a:t>
                      </a:r>
                      <a:endParaRPr sz="1050">
                        <a:solidFill>
                          <a:schemeClr val="dk1"/>
                        </a:solidFill>
                      </a:endParaRPr>
                    </a:p>
                    <a:p>
                      <a:pPr indent="0" lvl="0" marL="0" rtl="0" algn="l">
                        <a:spcBef>
                          <a:spcPts val="0"/>
                        </a:spcBef>
                        <a:spcAft>
                          <a:spcPts val="0"/>
                        </a:spcAft>
                        <a:buNone/>
                      </a:pPr>
                      <a:r>
                        <a:rPr lang="ru" sz="1050">
                          <a:solidFill>
                            <a:schemeClr val="dk1"/>
                          </a:solidFill>
                        </a:rPr>
                        <a:t>F1: </a:t>
                      </a:r>
                      <a:r>
                        <a:rPr lang="ru" sz="1000">
                          <a:solidFill>
                            <a:schemeClr val="dk1"/>
                          </a:solidFill>
                          <a:highlight>
                            <a:srgbClr val="FFFFFF"/>
                          </a:highlight>
                        </a:rPr>
                        <a:t>0.4240</a:t>
                      </a:r>
                      <a:endParaRPr sz="1050">
                        <a:solidFill>
                          <a:schemeClr val="dk1"/>
                        </a:solidFill>
                      </a:endParaRPr>
                    </a:p>
                    <a:p>
                      <a:pPr indent="0" lvl="0" marL="0" rtl="0" algn="l">
                        <a:spcBef>
                          <a:spcPts val="0"/>
                        </a:spcBef>
                        <a:spcAft>
                          <a:spcPts val="0"/>
                        </a:spcAft>
                        <a:buNone/>
                      </a:pPr>
                      <a:r>
                        <a:rPr lang="ru" sz="1050">
                          <a:solidFill>
                            <a:schemeClr val="dk1"/>
                          </a:solidFill>
                        </a:rPr>
                        <a:t>Accuracy: </a:t>
                      </a:r>
                      <a:r>
                        <a:rPr lang="ru" sz="1000">
                          <a:solidFill>
                            <a:schemeClr val="dk1"/>
                          </a:solidFill>
                          <a:highlight>
                            <a:srgbClr val="FFFFFF"/>
                          </a:highlight>
                        </a:rPr>
                        <a:t>0.8751</a:t>
                      </a:r>
                      <a:endParaRPr sz="105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b="1" lang="ru" sz="1100"/>
                        <a:t>После изменений числовых порогов:</a:t>
                      </a:r>
                      <a:r>
                        <a:rPr lang="ru" sz="1100"/>
                        <a:t> </a:t>
                      </a:r>
                      <a:endParaRPr sz="1100"/>
                    </a:p>
                    <a:p>
                      <a:pPr indent="0" lvl="0" marL="0" rtl="0" algn="l">
                        <a:spcBef>
                          <a:spcPts val="0"/>
                        </a:spcBef>
                        <a:spcAft>
                          <a:spcPts val="0"/>
                        </a:spcAft>
                        <a:buNone/>
                      </a:pPr>
                      <a:r>
                        <a:rPr lang="ru" sz="1000">
                          <a:solidFill>
                            <a:schemeClr val="dk1"/>
                          </a:solidFill>
                          <a:highlight>
                            <a:srgbClr val="FFFFFF"/>
                          </a:highlight>
                        </a:rPr>
                        <a:t>Precision: 0.6301</a:t>
                      </a:r>
                      <a:endParaRPr sz="1000">
                        <a:solidFill>
                          <a:schemeClr val="dk1"/>
                        </a:solidFill>
                        <a:highlight>
                          <a:srgbClr val="FFFFFF"/>
                        </a:highlight>
                      </a:endParaRPr>
                    </a:p>
                    <a:p>
                      <a:pPr indent="0" lvl="0" marL="0" rtl="0" algn="l">
                        <a:spcBef>
                          <a:spcPts val="0"/>
                        </a:spcBef>
                        <a:spcAft>
                          <a:spcPts val="0"/>
                        </a:spcAft>
                        <a:buNone/>
                      </a:pPr>
                      <a:r>
                        <a:rPr lang="ru" sz="1000">
                          <a:solidFill>
                            <a:schemeClr val="dk1"/>
                          </a:solidFill>
                          <a:highlight>
                            <a:srgbClr val="FFFFFF"/>
                          </a:highlight>
                        </a:rPr>
                        <a:t>Recall: 0.4107</a:t>
                      </a:r>
                      <a:endParaRPr sz="1000">
                        <a:solidFill>
                          <a:schemeClr val="dk1"/>
                        </a:solidFill>
                        <a:highlight>
                          <a:srgbClr val="FFFFFF"/>
                        </a:highlight>
                      </a:endParaRPr>
                    </a:p>
                    <a:p>
                      <a:pPr indent="0" lvl="0" marL="0" rtl="0" algn="l">
                        <a:spcBef>
                          <a:spcPts val="0"/>
                        </a:spcBef>
                        <a:spcAft>
                          <a:spcPts val="0"/>
                        </a:spcAft>
                        <a:buNone/>
                      </a:pPr>
                      <a:r>
                        <a:rPr lang="ru" sz="1000">
                          <a:solidFill>
                            <a:schemeClr val="dk1"/>
                          </a:solidFill>
                          <a:highlight>
                            <a:srgbClr val="FFFFFF"/>
                          </a:highlight>
                        </a:rPr>
                        <a:t>F1: 0.4973</a:t>
                      </a:r>
                      <a:endParaRPr sz="1000">
                        <a:solidFill>
                          <a:schemeClr val="dk1"/>
                        </a:solidFill>
                        <a:highlight>
                          <a:srgbClr val="FFFFFF"/>
                        </a:highlight>
                      </a:endParaRPr>
                    </a:p>
                    <a:p>
                      <a:pPr indent="0" lvl="0" marL="0" rtl="0" algn="l">
                        <a:lnSpc>
                          <a:spcPct val="115000"/>
                        </a:lnSpc>
                        <a:spcBef>
                          <a:spcPts val="0"/>
                        </a:spcBef>
                        <a:spcAft>
                          <a:spcPts val="0"/>
                        </a:spcAft>
                        <a:buNone/>
                      </a:pPr>
                      <a:r>
                        <a:rPr lang="ru" sz="1000">
                          <a:solidFill>
                            <a:schemeClr val="dk1"/>
                          </a:solidFill>
                          <a:highlight>
                            <a:srgbClr val="FFFFFF"/>
                          </a:highlight>
                        </a:rPr>
                        <a:t>Accuracy: 0.9071</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highlight>
                            <a:srgbClr val="FFFFFF"/>
                          </a:highlight>
                        </a:rPr>
                        <a:t>Precision: 0.5345</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Recall: 0.4429</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F1: 0.4844</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50">
                          <a:solidFill>
                            <a:schemeClr val="dk1"/>
                          </a:solidFill>
                          <a:highlight>
                            <a:srgbClr val="FFFFFF"/>
                          </a:highlight>
                        </a:rPr>
                        <a:t>Accuracy: 0.8681</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endParaRPr>
                    </a:p>
                  </a:txBody>
                  <a:tcPr marT="91425" marB="91425" marR="91425" marL="91425"/>
                </a:tc>
              </a:tr>
              <a:tr h="1934425">
                <a:tc>
                  <a:txBody>
                    <a:bodyPr/>
                    <a:lstStyle/>
                    <a:p>
                      <a:pPr indent="0" lvl="0" marL="0" rtl="0" algn="l">
                        <a:spcBef>
                          <a:spcPts val="0"/>
                        </a:spcBef>
                        <a:spcAft>
                          <a:spcPts val="0"/>
                        </a:spcAft>
                        <a:buNone/>
                      </a:pPr>
                      <a:r>
                        <a:rPr lang="ru"/>
                        <a:t>abk</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 sz="1050">
                          <a:solidFill>
                            <a:schemeClr val="dk1"/>
                          </a:solidFill>
                        </a:rPr>
                        <a:t>Precision: 0.4493</a:t>
                      </a:r>
                      <a:endParaRPr sz="1050">
                        <a:solidFill>
                          <a:schemeClr val="dk1"/>
                        </a:solidFill>
                      </a:endParaRPr>
                    </a:p>
                    <a:p>
                      <a:pPr indent="0" lvl="0" marL="0" rtl="0" algn="l">
                        <a:spcBef>
                          <a:spcPts val="0"/>
                        </a:spcBef>
                        <a:spcAft>
                          <a:spcPts val="0"/>
                        </a:spcAft>
                        <a:buClr>
                          <a:schemeClr val="dk1"/>
                        </a:buClr>
                        <a:buSzPts val="1100"/>
                        <a:buFont typeface="Arial"/>
                        <a:buNone/>
                      </a:pPr>
                      <a:r>
                        <a:rPr lang="ru" sz="1050">
                          <a:solidFill>
                            <a:schemeClr val="dk1"/>
                          </a:solidFill>
                        </a:rPr>
                        <a:t>Recall: 0.2138</a:t>
                      </a:r>
                      <a:endParaRPr sz="1050">
                        <a:solidFill>
                          <a:schemeClr val="dk1"/>
                        </a:solidFill>
                      </a:endParaRPr>
                    </a:p>
                    <a:p>
                      <a:pPr indent="0" lvl="0" marL="0" rtl="0" algn="l">
                        <a:spcBef>
                          <a:spcPts val="0"/>
                        </a:spcBef>
                        <a:spcAft>
                          <a:spcPts val="0"/>
                        </a:spcAft>
                        <a:buClr>
                          <a:schemeClr val="dk1"/>
                        </a:buClr>
                        <a:buSzPts val="1100"/>
                        <a:buFont typeface="Arial"/>
                        <a:buNone/>
                      </a:pPr>
                      <a:r>
                        <a:rPr lang="ru" sz="1050">
                          <a:solidFill>
                            <a:schemeClr val="dk1"/>
                          </a:solidFill>
                        </a:rPr>
                        <a:t>F1: 0.2897</a:t>
                      </a:r>
                      <a:endParaRPr sz="1050">
                        <a:solidFill>
                          <a:schemeClr val="dk1"/>
                        </a:solidFill>
                      </a:endParaRPr>
                    </a:p>
                    <a:p>
                      <a:pPr indent="0" lvl="0" marL="0" rtl="0" algn="l">
                        <a:spcBef>
                          <a:spcPts val="0"/>
                        </a:spcBef>
                        <a:spcAft>
                          <a:spcPts val="0"/>
                        </a:spcAft>
                        <a:buClr>
                          <a:schemeClr val="dk1"/>
                        </a:buClr>
                        <a:buSzPts val="1100"/>
                        <a:buFont typeface="Arial"/>
                        <a:buNone/>
                      </a:pPr>
                      <a:r>
                        <a:rPr lang="ru" sz="1050">
                          <a:solidFill>
                            <a:schemeClr val="dk1"/>
                          </a:solidFill>
                        </a:rPr>
                        <a:t>Accuracy: 0.8433</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rPr>
                        <a:t>Precision: </a:t>
                      </a:r>
                      <a:r>
                        <a:rPr lang="ru" sz="1000">
                          <a:solidFill>
                            <a:schemeClr val="dk1"/>
                          </a:solidFill>
                          <a:highlight>
                            <a:srgbClr val="FFFFFF"/>
                          </a:highlight>
                        </a:rPr>
                        <a:t>0.4912</a:t>
                      </a:r>
                      <a:endParaRPr sz="1050">
                        <a:solidFill>
                          <a:schemeClr val="dk1"/>
                        </a:solidFill>
                      </a:endParaRPr>
                    </a:p>
                    <a:p>
                      <a:pPr indent="0" lvl="0" marL="0" rtl="0" algn="l">
                        <a:spcBef>
                          <a:spcPts val="0"/>
                        </a:spcBef>
                        <a:spcAft>
                          <a:spcPts val="0"/>
                        </a:spcAft>
                        <a:buNone/>
                      </a:pPr>
                      <a:r>
                        <a:rPr lang="ru" sz="1050">
                          <a:solidFill>
                            <a:schemeClr val="dk1"/>
                          </a:solidFill>
                        </a:rPr>
                        <a:t>Recall: </a:t>
                      </a:r>
                      <a:r>
                        <a:rPr lang="ru" sz="1000">
                          <a:solidFill>
                            <a:schemeClr val="dk1"/>
                          </a:solidFill>
                          <a:highlight>
                            <a:srgbClr val="FFFFFF"/>
                          </a:highlight>
                        </a:rPr>
                        <a:t>0.1931</a:t>
                      </a:r>
                      <a:endParaRPr sz="1050">
                        <a:solidFill>
                          <a:schemeClr val="dk1"/>
                        </a:solidFill>
                      </a:endParaRPr>
                    </a:p>
                    <a:p>
                      <a:pPr indent="0" lvl="0" marL="0" rtl="0" algn="l">
                        <a:spcBef>
                          <a:spcPts val="0"/>
                        </a:spcBef>
                        <a:spcAft>
                          <a:spcPts val="0"/>
                        </a:spcAft>
                        <a:buNone/>
                      </a:pPr>
                      <a:r>
                        <a:rPr lang="ru" sz="1050">
                          <a:solidFill>
                            <a:schemeClr val="dk1"/>
                          </a:solidFill>
                        </a:rPr>
                        <a:t>F1: </a:t>
                      </a:r>
                      <a:r>
                        <a:rPr lang="ru" sz="1000">
                          <a:solidFill>
                            <a:schemeClr val="dk1"/>
                          </a:solidFill>
                          <a:highlight>
                            <a:srgbClr val="FFFFFF"/>
                          </a:highlight>
                        </a:rPr>
                        <a:t>0.2772</a:t>
                      </a:r>
                      <a:endParaRPr sz="1050">
                        <a:solidFill>
                          <a:schemeClr val="dk1"/>
                        </a:solidFill>
                      </a:endParaRPr>
                    </a:p>
                    <a:p>
                      <a:pPr indent="0" lvl="0" marL="0" rtl="0" algn="l">
                        <a:spcBef>
                          <a:spcPts val="0"/>
                        </a:spcBef>
                        <a:spcAft>
                          <a:spcPts val="0"/>
                        </a:spcAft>
                        <a:buNone/>
                      </a:pPr>
                      <a:r>
                        <a:rPr lang="ru" sz="1050">
                          <a:solidFill>
                            <a:schemeClr val="dk1"/>
                          </a:solidFill>
                        </a:rPr>
                        <a:t>Accuracy: </a:t>
                      </a:r>
                      <a:r>
                        <a:rPr lang="ru" sz="1000">
                          <a:solidFill>
                            <a:schemeClr val="dk1"/>
                          </a:solidFill>
                          <a:highlight>
                            <a:srgbClr val="FFFFFF"/>
                          </a:highlight>
                        </a:rPr>
                        <a:t>0.8495</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ru" sz="1100">
                          <a:solidFill>
                            <a:schemeClr val="dk1"/>
                          </a:solidFill>
                        </a:rPr>
                        <a:t>После изменений числовых порогов:</a:t>
                      </a:r>
                      <a:r>
                        <a:rPr lang="ru" sz="1100">
                          <a:solidFill>
                            <a:schemeClr val="dk1"/>
                          </a:solidFill>
                        </a:rPr>
                        <a:t> </a:t>
                      </a:r>
                      <a:endParaRPr sz="1000">
                        <a:solidFill>
                          <a:schemeClr val="dk1"/>
                        </a:solidFill>
                        <a:highlight>
                          <a:srgbClr val="FFFFFF"/>
                        </a:highlight>
                      </a:endParaRPr>
                    </a:p>
                    <a:p>
                      <a:pPr indent="0" lvl="0" marL="0" rtl="0" algn="l">
                        <a:spcBef>
                          <a:spcPts val="0"/>
                        </a:spcBef>
                        <a:spcAft>
                          <a:spcPts val="0"/>
                        </a:spcAft>
                        <a:buNone/>
                      </a:pPr>
                      <a:r>
                        <a:rPr lang="ru" sz="1000">
                          <a:solidFill>
                            <a:schemeClr val="dk1"/>
                          </a:solidFill>
                          <a:highlight>
                            <a:srgbClr val="FFFFFF"/>
                          </a:highlight>
                        </a:rPr>
                        <a:t>Precision: 0.4833</a:t>
                      </a:r>
                      <a:endParaRPr sz="1000">
                        <a:solidFill>
                          <a:schemeClr val="dk1"/>
                        </a:solidFill>
                        <a:highlight>
                          <a:srgbClr val="FFFFFF"/>
                        </a:highlight>
                      </a:endParaRPr>
                    </a:p>
                    <a:p>
                      <a:pPr indent="0" lvl="0" marL="0" rtl="0" algn="l">
                        <a:spcBef>
                          <a:spcPts val="0"/>
                        </a:spcBef>
                        <a:spcAft>
                          <a:spcPts val="0"/>
                        </a:spcAft>
                        <a:buNone/>
                      </a:pPr>
                      <a:r>
                        <a:rPr lang="ru" sz="1000">
                          <a:solidFill>
                            <a:schemeClr val="dk1"/>
                          </a:solidFill>
                          <a:highlight>
                            <a:srgbClr val="FFFFFF"/>
                          </a:highlight>
                        </a:rPr>
                        <a:t>Recall: 0.2000</a:t>
                      </a:r>
                      <a:endParaRPr sz="1000">
                        <a:solidFill>
                          <a:schemeClr val="dk1"/>
                        </a:solidFill>
                        <a:highlight>
                          <a:srgbClr val="FFFFFF"/>
                        </a:highlight>
                      </a:endParaRPr>
                    </a:p>
                    <a:p>
                      <a:pPr indent="0" lvl="0" marL="0" rtl="0" algn="l">
                        <a:spcBef>
                          <a:spcPts val="0"/>
                        </a:spcBef>
                        <a:spcAft>
                          <a:spcPts val="0"/>
                        </a:spcAft>
                        <a:buNone/>
                      </a:pPr>
                      <a:r>
                        <a:rPr lang="ru" sz="1000">
                          <a:solidFill>
                            <a:schemeClr val="dk1"/>
                          </a:solidFill>
                          <a:highlight>
                            <a:srgbClr val="FFFFFF"/>
                          </a:highlight>
                        </a:rPr>
                        <a:t>F1: 0.2829</a:t>
                      </a:r>
                      <a:endParaRPr sz="1000">
                        <a:solidFill>
                          <a:schemeClr val="dk1"/>
                        </a:solidFill>
                        <a:highlight>
                          <a:srgbClr val="FFFFFF"/>
                        </a:highlight>
                      </a:endParaRPr>
                    </a:p>
                    <a:p>
                      <a:pPr indent="0" lvl="0" marL="0" rtl="0" algn="l">
                        <a:lnSpc>
                          <a:spcPct val="115000"/>
                        </a:lnSpc>
                        <a:spcBef>
                          <a:spcPts val="0"/>
                        </a:spcBef>
                        <a:spcAft>
                          <a:spcPts val="0"/>
                        </a:spcAft>
                        <a:buNone/>
                      </a:pPr>
                      <a:r>
                        <a:rPr lang="ru" sz="1000">
                          <a:solidFill>
                            <a:schemeClr val="dk1"/>
                          </a:solidFill>
                          <a:highlight>
                            <a:srgbClr val="FFFFFF"/>
                          </a:highlight>
                        </a:rPr>
                        <a:t>Accuracy: 0.8485</a:t>
                      </a:r>
                      <a:endParaRPr/>
                    </a:p>
                  </a:txBody>
                  <a:tcPr marT="91425" marB="91425" marR="91425" marL="91425"/>
                </a:tc>
                <a:tc>
                  <a:txBody>
                    <a:bodyPr/>
                    <a:lstStyle/>
                    <a:p>
                      <a:pPr indent="0" lvl="0" marL="0" rtl="0" algn="l">
                        <a:spcBef>
                          <a:spcPts val="0"/>
                        </a:spcBef>
                        <a:spcAft>
                          <a:spcPts val="0"/>
                        </a:spcAft>
                        <a:buNone/>
                      </a:pPr>
                      <a:r>
                        <a:rPr lang="ru" sz="1050">
                          <a:solidFill>
                            <a:schemeClr val="dk1"/>
                          </a:solidFill>
                          <a:highlight>
                            <a:srgbClr val="FFFFFF"/>
                          </a:highlight>
                        </a:rPr>
                        <a:t>Precision: 0.4337</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Recall: 0.2466</a:t>
                      </a:r>
                      <a:endParaRPr sz="1050">
                        <a:solidFill>
                          <a:schemeClr val="dk1"/>
                        </a:solidFill>
                        <a:highlight>
                          <a:srgbClr val="FFFFFF"/>
                        </a:highlight>
                      </a:endParaRPr>
                    </a:p>
                    <a:p>
                      <a:pPr indent="0" lvl="0" marL="0" rtl="0" algn="l">
                        <a:spcBef>
                          <a:spcPts val="0"/>
                        </a:spcBef>
                        <a:spcAft>
                          <a:spcPts val="0"/>
                        </a:spcAft>
                        <a:buNone/>
                      </a:pPr>
                      <a:r>
                        <a:rPr lang="ru" sz="1050">
                          <a:solidFill>
                            <a:schemeClr val="dk1"/>
                          </a:solidFill>
                          <a:highlight>
                            <a:srgbClr val="FFFFFF"/>
                          </a:highlight>
                        </a:rPr>
                        <a:t>F1: 0.3144</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50">
                          <a:solidFill>
                            <a:schemeClr val="dk1"/>
                          </a:solidFill>
                          <a:highlight>
                            <a:srgbClr val="FFFFFF"/>
                          </a:highlight>
                        </a:rPr>
                        <a:t>Accuracy: 0.8381</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endParaRPr>
                    </a:p>
                  </a:txBody>
                  <a:tcPr marT="91425" marB="91425" marR="91425" marL="91425"/>
                </a:tc>
              </a:tr>
            </a:tbl>
          </a:graphicData>
        </a:graphic>
      </p:graphicFrame>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29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Возможное дальнейшее развитие проекта </a:t>
            </a:r>
            <a:endParaRPr/>
          </a:p>
        </p:txBody>
      </p:sp>
      <p:sp>
        <p:nvSpPr>
          <p:cNvPr id="272" name="Google Shape;272;p40"/>
          <p:cNvSpPr txBox="1"/>
          <p:nvPr>
            <p:ph idx="1" type="body"/>
          </p:nvPr>
        </p:nvSpPr>
        <p:spPr>
          <a:xfrm>
            <a:off x="311700" y="1152475"/>
            <a:ext cx="8520600" cy="382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ru" sz="1400">
                <a:solidFill>
                  <a:schemeClr val="dk1"/>
                </a:solidFill>
              </a:rPr>
              <a:t>Оптимизация модуля поиска ложно найденных ошибок на основе модели word2vec:</a:t>
            </a:r>
            <a:endParaRPr sz="1400">
              <a:solidFill>
                <a:schemeClr val="dk1"/>
              </a:solidFill>
            </a:endParaRPr>
          </a:p>
          <a:p>
            <a:pPr indent="-317500" lvl="0" marL="914400" rtl="0" algn="l">
              <a:spcBef>
                <a:spcPts val="0"/>
              </a:spcBef>
              <a:spcAft>
                <a:spcPts val="0"/>
              </a:spcAft>
              <a:buClr>
                <a:schemeClr val="dk1"/>
              </a:buClr>
              <a:buSzPts val="1400"/>
              <a:buChar char="●"/>
            </a:pPr>
            <a:r>
              <a:rPr lang="ru" sz="1400">
                <a:solidFill>
                  <a:schemeClr val="dk1"/>
                </a:solidFill>
              </a:rPr>
              <a:t>применить иные векторные модели</a:t>
            </a:r>
            <a:endParaRPr sz="1400">
              <a:solidFill>
                <a:schemeClr val="dk1"/>
              </a:solidFill>
            </a:endParaRPr>
          </a:p>
          <a:p>
            <a:pPr indent="-317500" lvl="0" marL="914400" rtl="0" algn="l">
              <a:spcBef>
                <a:spcPts val="0"/>
              </a:spcBef>
              <a:spcAft>
                <a:spcPts val="0"/>
              </a:spcAft>
              <a:buClr>
                <a:schemeClr val="dk1"/>
              </a:buClr>
              <a:buSzPts val="1400"/>
              <a:buChar char="●"/>
            </a:pPr>
            <a:r>
              <a:rPr lang="ru" sz="1400">
                <a:solidFill>
                  <a:schemeClr val="dk1"/>
                </a:solidFill>
              </a:rPr>
              <a:t>ввести числовые пороги для косинусной близости семантических ассоциатов слову-ошибке, а также порог для вероятности семантического ассоциата в марковской цепи</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Возможность особым образом учитывать частотные, определяющие тематику тестируемого корпуса слова</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Возможность учитывать возможное ошибочное членение фонетических слов (“варт салон”-&gt;”в автосалон”)</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ru" sz="1400">
                <a:solidFill>
                  <a:schemeClr val="dk1"/>
                </a:solidFill>
              </a:rPr>
              <a:t>Улучшение модуля исправления ошибок</a:t>
            </a:r>
            <a:endParaRPr sz="1400">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ru"/>
              <a:t>  </a:t>
            </a:r>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120325" y="192375"/>
            <a:ext cx="8712000" cy="4392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ru" sz="1500"/>
              <a:t>Оптимизация модуля поиска ложно найденных ошибок на основе модели word2vec:</a:t>
            </a:r>
            <a:endParaRPr b="1" sz="1500"/>
          </a:p>
          <a:p>
            <a:pPr indent="-317500" lvl="0" marL="457200" rtl="0" algn="l">
              <a:lnSpc>
                <a:spcPct val="115000"/>
              </a:lnSpc>
              <a:spcBef>
                <a:spcPts val="1600"/>
              </a:spcBef>
              <a:spcAft>
                <a:spcPts val="0"/>
              </a:spcAft>
              <a:buSzPts val="1400"/>
              <a:buChar char="●"/>
            </a:pPr>
            <a:r>
              <a:rPr lang="ru" sz="1400"/>
              <a:t>порог для косинусной близости семантических ассоциатов слову-ошибке</a:t>
            </a:r>
            <a:endParaRPr sz="1400"/>
          </a:p>
          <a:p>
            <a:pPr indent="-317500" lvl="0" marL="457200" rtl="0" algn="l">
              <a:lnSpc>
                <a:spcPct val="115000"/>
              </a:lnSpc>
              <a:spcBef>
                <a:spcPts val="0"/>
              </a:spcBef>
              <a:spcAft>
                <a:spcPts val="0"/>
              </a:spcAft>
              <a:buSzPts val="1400"/>
              <a:buChar char="●"/>
            </a:pPr>
            <a:r>
              <a:rPr lang="ru" sz="1400"/>
              <a:t>порог для вероятности семантического ассоциата в марковской цепи</a:t>
            </a:r>
            <a:endParaRPr sz="1400"/>
          </a:p>
          <a:p>
            <a:pPr indent="0" lvl="0" marL="457200" rtl="0" algn="l">
              <a:lnSpc>
                <a:spcPct val="115000"/>
              </a:lnSpc>
              <a:spcBef>
                <a:spcPts val="1600"/>
              </a:spcBef>
              <a:spcAft>
                <a:spcPts val="1600"/>
              </a:spcAft>
              <a:buNone/>
            </a:pPr>
            <a:r>
              <a:t/>
            </a:r>
            <a:endParaRPr sz="1400"/>
          </a:p>
        </p:txBody>
      </p:sp>
      <p:sp>
        <p:nvSpPr>
          <p:cNvPr id="279" name="Google Shape;27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280" name="Google Shape;280;p41"/>
          <p:cNvPicPr preferRelativeResize="0"/>
          <p:nvPr/>
        </p:nvPicPr>
        <p:blipFill rotWithShape="1">
          <a:blip r:embed="rId3">
            <a:alphaModFix/>
          </a:blip>
          <a:srcRect b="0" l="0" r="0" t="-12170"/>
          <a:stretch/>
        </p:blipFill>
        <p:spPr>
          <a:xfrm>
            <a:off x="311700" y="1985800"/>
            <a:ext cx="3021499" cy="1765400"/>
          </a:xfrm>
          <a:prstGeom prst="rect">
            <a:avLst/>
          </a:prstGeom>
          <a:noFill/>
          <a:ln>
            <a:noFill/>
          </a:ln>
        </p:spPr>
      </p:pic>
      <p:sp>
        <p:nvSpPr>
          <p:cNvPr id="281" name="Google Shape;281;p41"/>
          <p:cNvSpPr/>
          <p:nvPr/>
        </p:nvSpPr>
        <p:spPr>
          <a:xfrm>
            <a:off x="4152200" y="1530325"/>
            <a:ext cx="3951000" cy="35265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Если косинусная близость семантического ассоциата из этих 10  больше некоторого установленного порога, то достаточно, чтобы вероятность этого ассоциата в марковской цепи была больше нуля, чтобы мы не считали ошибкой исходное слово в ‘ошибочной’ биграме.</a:t>
            </a:r>
            <a:endParaRPr b="1">
              <a:solidFill>
                <a:srgbClr val="FFFFFF"/>
              </a:solidFill>
            </a:endParaRPr>
          </a:p>
          <a:p>
            <a:pPr indent="0" lvl="0" marL="0" rtl="0" algn="l">
              <a:spcBef>
                <a:spcPts val="0"/>
              </a:spcBef>
              <a:spcAft>
                <a:spcPts val="0"/>
              </a:spcAft>
              <a:buNone/>
            </a:pPr>
            <a:r>
              <a:rPr b="1" lang="ru">
                <a:solidFill>
                  <a:srgbClr val="FFFFFF"/>
                </a:solidFill>
              </a:rPr>
              <a:t>Если косинусная близость меньше некоторого установленного порога, то мы устанавливаем новый порог (отличный от 0) для условной вероятности семантического ассоциата в марковской цепи. </a:t>
            </a:r>
            <a:endParaRPr b="1">
              <a:solidFill>
                <a:srgbClr val="FFFFFF"/>
              </a:solidFill>
            </a:endParaRPr>
          </a:p>
        </p:txBody>
      </p:sp>
      <p:cxnSp>
        <p:nvCxnSpPr>
          <p:cNvPr id="282" name="Google Shape;282;p41"/>
          <p:cNvCxnSpPr>
            <a:stCxn id="280" idx="3"/>
          </p:cNvCxnSpPr>
          <p:nvPr/>
        </p:nvCxnSpPr>
        <p:spPr>
          <a:xfrm>
            <a:off x="3333199" y="2868500"/>
            <a:ext cx="819000" cy="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0"/>
            <a:ext cx="8520600" cy="3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400"/>
              <a:t>Характеристика данных проекта</a:t>
            </a:r>
            <a:endParaRPr sz="2400"/>
          </a:p>
        </p:txBody>
      </p:sp>
      <p:sp>
        <p:nvSpPr>
          <p:cNvPr id="71" name="Google Shape;71;p15"/>
          <p:cNvSpPr txBox="1"/>
          <p:nvPr>
            <p:ph idx="1" type="body"/>
          </p:nvPr>
        </p:nvSpPr>
        <p:spPr>
          <a:xfrm>
            <a:off x="311700" y="478850"/>
            <a:ext cx="8520600" cy="45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50">
                <a:solidFill>
                  <a:schemeClr val="dk1"/>
                </a:solidFill>
                <a:latin typeface="Georgia"/>
                <a:ea typeface="Georgia"/>
                <a:cs typeface="Georgia"/>
                <a:sym typeface="Georgia"/>
              </a:rPr>
              <a:t>Корпус транскрибаций для тестирования алгоритма:</a:t>
            </a:r>
            <a:endParaRPr b="1" sz="1450">
              <a:solidFill>
                <a:schemeClr val="dk1"/>
              </a:solidFill>
              <a:latin typeface="Georgia"/>
              <a:ea typeface="Georgia"/>
              <a:cs typeface="Georgia"/>
              <a:sym typeface="Georgia"/>
            </a:endParaRPr>
          </a:p>
          <a:p>
            <a:pPr indent="0" lvl="0" marL="0" rtl="0" algn="l">
              <a:spcBef>
                <a:spcPts val="0"/>
              </a:spcBef>
              <a:spcAft>
                <a:spcPts val="0"/>
              </a:spcAft>
              <a:buNone/>
            </a:pPr>
            <a:r>
              <a:t/>
            </a:r>
            <a:endParaRPr b="1" sz="135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24 транскрибации аудиозаписей рассказов о подарках и катании на лыжах проекта </a:t>
            </a:r>
            <a:r>
              <a:rPr lang="ru" sz="1200" u="sng">
                <a:solidFill>
                  <a:schemeClr val="hlink"/>
                </a:solidFill>
                <a:latin typeface="Georgia"/>
                <a:ea typeface="Georgia"/>
                <a:cs typeface="Georgia"/>
                <a:sym typeface="Georgia"/>
                <a:hlinkClick r:id="rId3"/>
              </a:rPr>
              <a:t>SpokenCorpora</a:t>
            </a:r>
            <a:r>
              <a:rPr lang="ru" sz="1200">
                <a:solidFill>
                  <a:schemeClr val="dk1"/>
                </a:solidFill>
                <a:latin typeface="Georgia"/>
                <a:ea typeface="Georgia"/>
                <a:cs typeface="Georgia"/>
                <a:sym typeface="Georgia"/>
              </a:rPr>
              <a:t>, распознанных с помощью модели Alphacep технологии Kaldi (</a:t>
            </a:r>
            <a:r>
              <a:rPr lang="ru" sz="1200">
                <a:solidFill>
                  <a:schemeClr val="dk1"/>
                </a:solidFill>
                <a:highlight>
                  <a:srgbClr val="FFFFFF"/>
                </a:highlight>
                <a:latin typeface="Georgia"/>
                <a:ea typeface="Georgia"/>
                <a:cs typeface="Georgia"/>
                <a:sym typeface="Georgia"/>
              </a:rPr>
              <a:t>3775 слов</a:t>
            </a:r>
            <a:r>
              <a:rPr lang="ru"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43 транскрибации аудиозаписей из того же корпуса, распознанных с помощью  модели от сервиса </a:t>
            </a:r>
            <a:r>
              <a:rPr lang="ru" sz="1200" u="sng">
                <a:solidFill>
                  <a:schemeClr val="hlink"/>
                </a:solidFill>
                <a:latin typeface="Georgia"/>
                <a:ea typeface="Georgia"/>
                <a:cs typeface="Georgia"/>
                <a:sym typeface="Georgia"/>
                <a:hlinkClick r:id="rId4"/>
              </a:rPr>
              <a:t>АБК</a:t>
            </a:r>
            <a:r>
              <a:rPr lang="ru" sz="1200">
                <a:solidFill>
                  <a:schemeClr val="dk1"/>
                </a:solidFill>
                <a:latin typeface="Georgia"/>
                <a:ea typeface="Georgia"/>
                <a:cs typeface="Georgia"/>
                <a:sym typeface="Georgia"/>
              </a:rPr>
              <a:t> c использованием технологии Kaldi (</a:t>
            </a:r>
            <a:r>
              <a:rPr lang="ru" sz="1200">
                <a:solidFill>
                  <a:schemeClr val="dk1"/>
                </a:solidFill>
                <a:highlight>
                  <a:srgbClr val="FFFFFF"/>
                </a:highlight>
                <a:latin typeface="Georgia"/>
                <a:ea typeface="Georgia"/>
                <a:cs typeface="Georgia"/>
                <a:sym typeface="Georgia"/>
              </a:rPr>
              <a:t>4166 слов</a:t>
            </a:r>
            <a:r>
              <a:rPr lang="ru"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b="1" lang="ru" sz="1450">
                <a:solidFill>
                  <a:schemeClr val="dk1"/>
                </a:solidFill>
                <a:latin typeface="Georgia"/>
                <a:ea typeface="Georgia"/>
                <a:cs typeface="Georgia"/>
                <a:sym typeface="Georgia"/>
              </a:rPr>
              <a:t>Корпус для обучения модели на основе марковских цепей:</a:t>
            </a:r>
            <a:endParaRPr b="1" sz="1450">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AutoNum type="arabicPeriod"/>
            </a:pPr>
            <a:r>
              <a:rPr lang="ru" sz="1200">
                <a:solidFill>
                  <a:schemeClr val="dk1"/>
                </a:solidFill>
                <a:highlight>
                  <a:srgbClr val="FFFFFF"/>
                </a:highlight>
                <a:latin typeface="Georgia"/>
                <a:ea typeface="Georgia"/>
                <a:cs typeface="Georgia"/>
                <a:sym typeface="Georgia"/>
              </a:rPr>
              <a:t>Открытый </a:t>
            </a:r>
            <a:r>
              <a:rPr lang="ru" sz="1200" u="sng">
                <a:solidFill>
                  <a:schemeClr val="hlink"/>
                </a:solidFill>
                <a:highlight>
                  <a:srgbClr val="FFFFFF"/>
                </a:highlight>
                <a:latin typeface="Georgia"/>
                <a:ea typeface="Georgia"/>
                <a:cs typeface="Georgia"/>
                <a:sym typeface="Georgia"/>
                <a:hlinkClick r:id="rId5"/>
              </a:rPr>
              <a:t>корпус</a:t>
            </a:r>
            <a:r>
              <a:rPr lang="ru" sz="1200">
                <a:solidFill>
                  <a:schemeClr val="dk1"/>
                </a:solidFill>
                <a:highlight>
                  <a:srgbClr val="FFFFFF"/>
                </a:highlight>
                <a:latin typeface="Georgia"/>
                <a:ea typeface="Georgia"/>
                <a:cs typeface="Georgia"/>
                <a:sym typeface="Georgia"/>
              </a:rPr>
              <a:t> русского языка проекта OpenCorpora</a:t>
            </a:r>
            <a:r>
              <a:rPr lang="ru" sz="1200">
                <a:solidFill>
                  <a:schemeClr val="dk1"/>
                </a:solidFill>
                <a:latin typeface="Georgia"/>
                <a:ea typeface="Georgia"/>
                <a:cs typeface="Georgia"/>
                <a:sym typeface="Georgia"/>
              </a:rPr>
              <a:t> + </a:t>
            </a:r>
            <a:r>
              <a:rPr lang="ru" sz="1200" u="sng">
                <a:solidFill>
                  <a:schemeClr val="hlink"/>
                </a:solidFill>
                <a:latin typeface="Georgia"/>
                <a:ea typeface="Georgia"/>
                <a:cs typeface="Georgia"/>
                <a:sym typeface="Georgia"/>
                <a:hlinkClick r:id="rId6"/>
              </a:rPr>
              <a:t>корпус</a:t>
            </a:r>
            <a:r>
              <a:rPr lang="ru" sz="1200">
                <a:solidFill>
                  <a:schemeClr val="dk1"/>
                </a:solidFill>
                <a:latin typeface="Georgia"/>
                <a:ea typeface="Georgia"/>
                <a:cs typeface="Georgia"/>
                <a:sym typeface="Georgia"/>
              </a:rPr>
              <a:t> субтитров к фильмам и сериалам + </a:t>
            </a:r>
            <a:r>
              <a:rPr lang="ru" sz="1200" u="sng">
                <a:solidFill>
                  <a:schemeClr val="hlink"/>
                </a:solidFill>
                <a:latin typeface="Georgia"/>
                <a:ea typeface="Georgia"/>
                <a:cs typeface="Georgia"/>
                <a:sym typeface="Georgia"/>
                <a:hlinkClick r:id="rId7"/>
              </a:rPr>
              <a:t>корпус</a:t>
            </a:r>
            <a:r>
              <a:rPr lang="ru" sz="1200">
                <a:solidFill>
                  <a:schemeClr val="dk1"/>
                </a:solidFill>
                <a:latin typeface="Georgia"/>
                <a:ea typeface="Georgia"/>
                <a:cs typeface="Georgia"/>
                <a:sym typeface="Georgia"/>
              </a:rPr>
              <a:t> сказок для детей и взрослых  с сайта Kaggle (</a:t>
            </a:r>
            <a:r>
              <a:rPr lang="ru" sz="1200">
                <a:solidFill>
                  <a:schemeClr val="dk1"/>
                </a:solidFill>
                <a:highlight>
                  <a:srgbClr val="FFFFFF"/>
                </a:highlight>
                <a:latin typeface="Georgia"/>
                <a:ea typeface="Georgia"/>
                <a:cs typeface="Georgia"/>
                <a:sym typeface="Georgia"/>
              </a:rPr>
              <a:t>31 747 468 - токенов, </a:t>
            </a:r>
            <a:r>
              <a:rPr lang="ru" sz="1200">
                <a:solidFill>
                  <a:schemeClr val="dk1"/>
                </a:solidFill>
                <a:latin typeface="Georgia"/>
                <a:ea typeface="Georgia"/>
                <a:cs typeface="Georgia"/>
                <a:sym typeface="Georgia"/>
              </a:rPr>
              <a:t>объем словаря - </a:t>
            </a:r>
            <a:r>
              <a:rPr lang="ru" sz="1200">
                <a:solidFill>
                  <a:schemeClr val="dk1"/>
                </a:solidFill>
                <a:highlight>
                  <a:srgbClr val="FFFFFF"/>
                </a:highlight>
                <a:latin typeface="Georgia"/>
                <a:ea typeface="Georgia"/>
                <a:cs typeface="Georgia"/>
                <a:sym typeface="Georgia"/>
              </a:rPr>
              <a:t>794 924 словоформ) </a:t>
            </a:r>
            <a:endParaRPr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Georgia"/>
              <a:ea typeface="Georgia"/>
              <a:cs typeface="Georgia"/>
              <a:sym typeface="Georgia"/>
            </a:endParaRPr>
          </a:p>
          <a:p>
            <a:pPr indent="-304800" lvl="0" marL="457200" rtl="0" algn="l">
              <a:spcBef>
                <a:spcPts val="0"/>
              </a:spcBef>
              <a:spcAft>
                <a:spcPts val="0"/>
              </a:spcAft>
              <a:buClr>
                <a:schemeClr val="dk1"/>
              </a:buClr>
              <a:buSzPts val="1200"/>
              <a:buFont typeface="Georgia"/>
              <a:buAutoNum type="arabicPeriod"/>
            </a:pPr>
            <a:r>
              <a:rPr lang="ru" sz="1200">
                <a:solidFill>
                  <a:schemeClr val="dk1"/>
                </a:solidFill>
                <a:latin typeface="Georgia"/>
                <a:ea typeface="Georgia"/>
                <a:cs typeface="Georgia"/>
                <a:sym typeface="Georgia"/>
              </a:rPr>
              <a:t>Открытый </a:t>
            </a:r>
            <a:r>
              <a:rPr lang="ru" sz="1200" u="sng">
                <a:solidFill>
                  <a:schemeClr val="hlink"/>
                </a:solidFill>
                <a:latin typeface="Georgia"/>
                <a:ea typeface="Georgia"/>
                <a:cs typeface="Georgia"/>
                <a:sym typeface="Georgia"/>
                <a:hlinkClick r:id="rId8"/>
              </a:rPr>
              <a:t>корпус</a:t>
            </a:r>
            <a:r>
              <a:rPr lang="ru" sz="1200">
                <a:solidFill>
                  <a:schemeClr val="dk1"/>
                </a:solidFill>
                <a:latin typeface="Georgia"/>
                <a:ea typeface="Georgia"/>
                <a:cs typeface="Georgia"/>
                <a:sym typeface="Georgia"/>
              </a:rPr>
              <a:t> русскоязычных диалогов, извлеченных из художественной литературы, документалистики и пр. + </a:t>
            </a:r>
            <a:r>
              <a:rPr lang="ru" sz="1200" u="sng">
                <a:solidFill>
                  <a:schemeClr val="hlink"/>
                </a:solidFill>
                <a:latin typeface="Georgia"/>
                <a:ea typeface="Georgia"/>
                <a:cs typeface="Georgia"/>
                <a:sym typeface="Georgia"/>
                <a:hlinkClick r:id="rId9"/>
              </a:rPr>
              <a:t>корпус</a:t>
            </a:r>
            <a:r>
              <a:rPr lang="ru" sz="1200">
                <a:solidFill>
                  <a:schemeClr val="dk1"/>
                </a:solidFill>
                <a:latin typeface="Georgia"/>
                <a:ea typeface="Georgia"/>
                <a:cs typeface="Georgia"/>
                <a:sym typeface="Georgia"/>
              </a:rPr>
              <a:t> сказок для детей и взрослых (общий объем </a:t>
            </a:r>
            <a:r>
              <a:rPr lang="ru" sz="1200">
                <a:solidFill>
                  <a:schemeClr val="dk1"/>
                </a:solidFill>
                <a:highlight>
                  <a:srgbClr val="FFFFFF"/>
                </a:highlight>
                <a:latin typeface="Georgia"/>
                <a:ea typeface="Georgia"/>
                <a:cs typeface="Georgia"/>
                <a:sym typeface="Georgia"/>
              </a:rPr>
              <a:t>14 274 009 токенов, 402 925 словоформ</a:t>
            </a:r>
            <a:r>
              <a:rPr lang="ru" sz="1200">
                <a:solidFill>
                  <a:schemeClr val="dk1"/>
                </a:solidFill>
                <a:latin typeface="Georgia"/>
                <a:ea typeface="Georgia"/>
                <a:cs typeface="Georgia"/>
                <a:sym typeface="Georgia"/>
              </a:rPr>
              <a:t>) </a:t>
            </a:r>
            <a:endParaRPr sz="12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b="1" lang="ru" sz="1200">
                <a:solidFill>
                  <a:schemeClr val="dk1"/>
                </a:solidFill>
                <a:latin typeface="Georgia"/>
                <a:ea typeface="Georgia"/>
                <a:cs typeface="Georgia"/>
                <a:sym typeface="Georgia"/>
              </a:rPr>
              <a:t>Модели и словари: </a:t>
            </a:r>
            <a:endParaRPr b="1" sz="1200">
              <a:solidFill>
                <a:schemeClr val="dk1"/>
              </a:solidFill>
              <a:latin typeface="Georgia"/>
              <a:ea typeface="Georgia"/>
              <a:cs typeface="Georgia"/>
              <a:sym typeface="Georgia"/>
            </a:endParaRPr>
          </a:p>
          <a:p>
            <a:pPr indent="0" lvl="0" marL="0" rtl="0" algn="l">
              <a:spcBef>
                <a:spcPts val="0"/>
              </a:spcBef>
              <a:spcAft>
                <a:spcPts val="0"/>
              </a:spcAft>
              <a:buNone/>
            </a:pPr>
            <a:r>
              <a:t/>
            </a:r>
            <a:endParaRPr b="1"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Словарь  частотных лемм Ляшевской и Шарова</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Словарь вводных слов и частотных дискурсивных маркеров</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ru" sz="1200">
                <a:solidFill>
                  <a:schemeClr val="dk1"/>
                </a:solidFill>
                <a:latin typeface="Georgia"/>
                <a:ea typeface="Georgia"/>
                <a:cs typeface="Georgia"/>
                <a:sym typeface="Georgia"/>
              </a:rPr>
              <a:t>Векторная модель</a:t>
            </a:r>
            <a:r>
              <a:rPr lang="ru" sz="1050">
                <a:solidFill>
                  <a:schemeClr val="dk1"/>
                </a:solidFill>
                <a:highlight>
                  <a:srgbClr val="FFFFFF"/>
                </a:highlight>
                <a:latin typeface="Georgia"/>
                <a:ea typeface="Georgia"/>
                <a:cs typeface="Georgia"/>
                <a:sym typeface="Georgia"/>
              </a:rPr>
              <a:t>, </a:t>
            </a:r>
            <a:r>
              <a:rPr lang="ru" sz="1250">
                <a:solidFill>
                  <a:schemeClr val="dk1"/>
                </a:solidFill>
                <a:highlight>
                  <a:srgbClr val="FFFFFF"/>
                </a:highlight>
                <a:latin typeface="Georgia"/>
                <a:ea typeface="Georgia"/>
                <a:cs typeface="Georgia"/>
                <a:sym typeface="Georgia"/>
              </a:rPr>
              <a:t>обученная на корпусе Taiga c функциональными словами (объем словаря - 249 946 слов)</a:t>
            </a:r>
            <a:endParaRPr sz="16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550">
              <a:solidFill>
                <a:schemeClr val="dk1"/>
              </a:solidFill>
              <a:latin typeface="Georgia"/>
              <a:ea typeface="Georgia"/>
              <a:cs typeface="Georgia"/>
              <a:sym typeface="Georgia"/>
            </a:endParaRPr>
          </a:p>
          <a:p>
            <a:pPr indent="0" lvl="0" marL="0" rtl="0" algn="l">
              <a:spcBef>
                <a:spcPts val="0"/>
              </a:spcBef>
              <a:spcAft>
                <a:spcPts val="0"/>
              </a:spcAft>
              <a:buNone/>
            </a:pPr>
            <a:r>
              <a:t/>
            </a:r>
            <a:endParaRPr sz="1550">
              <a:solidFill>
                <a:schemeClr val="dk1"/>
              </a:solidFill>
              <a:latin typeface="Georgia"/>
              <a:ea typeface="Georgia"/>
              <a:cs typeface="Georgia"/>
              <a:sym typeface="Georgia"/>
            </a:endParaRPr>
          </a:p>
          <a:p>
            <a:pPr indent="0" lvl="0" marL="0" rtl="0" algn="l">
              <a:spcBef>
                <a:spcPts val="0"/>
              </a:spcBef>
              <a:spcAft>
                <a:spcPts val="0"/>
              </a:spcAft>
              <a:buNone/>
            </a:pPr>
            <a:r>
              <a:t/>
            </a:r>
            <a:endParaRPr sz="155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79900" y="180800"/>
            <a:ext cx="8803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ru" sz="1600"/>
              <a:t>Оптимизация модуля поиска ложно найденных ошибок на основе модели word2vec:</a:t>
            </a:r>
            <a:endParaRPr/>
          </a:p>
        </p:txBody>
      </p:sp>
      <p:sp>
        <p:nvSpPr>
          <p:cNvPr id="288" name="Google Shape;288;p42"/>
          <p:cNvSpPr txBox="1"/>
          <p:nvPr>
            <p:ph idx="1" type="body"/>
          </p:nvPr>
        </p:nvSpPr>
        <p:spPr>
          <a:xfrm>
            <a:off x="1120725" y="611925"/>
            <a:ext cx="6012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sz="1600" u="sng">
                <a:solidFill>
                  <a:schemeClr val="dk1"/>
                </a:solidFill>
              </a:rPr>
              <a:t>Результаты эксперимента с числовыми порогами</a:t>
            </a:r>
            <a:endParaRPr sz="1600" u="sng">
              <a:solidFill>
                <a:schemeClr val="dk1"/>
              </a:solidFill>
            </a:endParaRPr>
          </a:p>
        </p:txBody>
      </p:sp>
      <p:sp>
        <p:nvSpPr>
          <p:cNvPr id="289" name="Google Shape;28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
        <p:nvSpPr>
          <p:cNvPr id="290" name="Google Shape;290;p42"/>
          <p:cNvSpPr/>
          <p:nvPr/>
        </p:nvSpPr>
        <p:spPr>
          <a:xfrm>
            <a:off x="423475" y="1399700"/>
            <a:ext cx="2930400" cy="980100"/>
          </a:xfrm>
          <a:prstGeom prst="foldedCorner">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a:solidFill>
                  <a:srgbClr val="FFFFFF"/>
                </a:solidFill>
              </a:rPr>
              <a:t>prob_threshold = 0.0008</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ru">
                <a:solidFill>
                  <a:srgbClr val="FFFFFF"/>
                </a:solidFill>
              </a:rPr>
              <a:t>cos_similarity_threshold = 0.69</a:t>
            </a:r>
            <a:endParaRPr b="1">
              <a:solidFill>
                <a:srgbClr val="FFFFFF"/>
              </a:solidFill>
            </a:endParaRPr>
          </a:p>
        </p:txBody>
      </p:sp>
      <p:sp>
        <p:nvSpPr>
          <p:cNvPr id="291" name="Google Shape;291;p42"/>
          <p:cNvSpPr txBox="1"/>
          <p:nvPr/>
        </p:nvSpPr>
        <p:spPr>
          <a:xfrm>
            <a:off x="3598050" y="1147000"/>
            <a:ext cx="5061000" cy="38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900">
                <a:solidFill>
                  <a:schemeClr val="dk1"/>
                </a:solidFill>
              </a:rPr>
              <a:t>жилбыл один </a:t>
            </a:r>
            <a:r>
              <a:rPr b="1" lang="ru" sz="900" u="sng">
                <a:solidFill>
                  <a:srgbClr val="38761D"/>
                </a:solidFill>
              </a:rPr>
              <a:t>дяденька</a:t>
            </a:r>
            <a:r>
              <a:rPr lang="ru" sz="900">
                <a:solidFill>
                  <a:schemeClr val="dk1"/>
                </a:solidFill>
              </a:rPr>
              <a:t> </a:t>
            </a:r>
            <a:r>
              <a:rPr lang="ru" sz="900">
                <a:solidFill>
                  <a:schemeClr val="dk1"/>
                </a:solidFill>
                <a:highlight>
                  <a:srgbClr val="FF0000"/>
                </a:highlight>
              </a:rPr>
              <a:t>по</a:t>
            </a:r>
            <a:r>
              <a:rPr lang="ru" sz="900">
                <a:solidFill>
                  <a:schemeClr val="dk1"/>
                </a:solidFill>
              </a:rPr>
              <a:t> его жены скоро должно было случиться день рождения был случится </a:t>
            </a:r>
            <a:r>
              <a:rPr lang="ru" sz="900">
                <a:solidFill>
                  <a:schemeClr val="dk1"/>
                </a:solidFill>
                <a:highlight>
                  <a:srgbClr val="00FF00"/>
                </a:highlight>
              </a:rPr>
              <a:t>плот</a:t>
            </a:r>
            <a:r>
              <a:rPr lang="ru" sz="900">
                <a:solidFill>
                  <a:schemeClr val="dk1"/>
                </a:solidFill>
              </a:rPr>
              <a:t> дяденька </a:t>
            </a:r>
            <a:r>
              <a:rPr lang="ru" sz="900">
                <a:solidFill>
                  <a:schemeClr val="dk1"/>
                </a:solidFill>
                <a:highlight>
                  <a:srgbClr val="00FF00"/>
                </a:highlight>
              </a:rPr>
              <a:t>ночного</a:t>
            </a:r>
            <a:r>
              <a:rPr lang="ru" sz="900">
                <a:solidFill>
                  <a:schemeClr val="dk1"/>
                </a:solidFill>
              </a:rPr>
              <a:t> мучился не знал как обычно выбрать подарок какой получше он ходил по магазинам выбирал думал чтобы </a:t>
            </a:r>
            <a:r>
              <a:rPr lang="ru" sz="900">
                <a:solidFill>
                  <a:schemeClr val="dk1"/>
                </a:solidFill>
                <a:highlight>
                  <a:srgbClr val="FF0000"/>
                </a:highlight>
              </a:rPr>
              <a:t>мог</a:t>
            </a:r>
            <a:r>
              <a:rPr lang="ru" sz="900">
                <a:solidFill>
                  <a:schemeClr val="dk1"/>
                </a:solidFill>
              </a:rPr>
              <a:t> купить то хотел купить сумку то он хотел купить часы то манекен но все не получалось выбрать чтонибудь стоящее </a:t>
            </a:r>
            <a:r>
              <a:rPr lang="ru" sz="900">
                <a:solidFill>
                  <a:schemeClr val="dk1"/>
                </a:solidFill>
                <a:highlight>
                  <a:srgbClr val="FF0000"/>
                </a:highlight>
              </a:rPr>
              <a:t>ноги</a:t>
            </a:r>
            <a:r>
              <a:rPr lang="ru" sz="900">
                <a:solidFill>
                  <a:schemeClr val="dk1"/>
                </a:solidFill>
              </a:rPr>
              <a:t> он отчаялся пришёл спросить у своих детей может быть они дадут какоето дельный совет дети недолго думая сказали </a:t>
            </a:r>
            <a:r>
              <a:rPr lang="ru" sz="900">
                <a:solidFill>
                  <a:schemeClr val="dk1"/>
                </a:solidFill>
                <a:highlight>
                  <a:srgbClr val="FF0000"/>
                </a:highlight>
              </a:rPr>
              <a:t>с</a:t>
            </a:r>
            <a:r>
              <a:rPr lang="ru" sz="900">
                <a:solidFill>
                  <a:schemeClr val="dk1"/>
                </a:solidFill>
              </a:rPr>
              <a:t> чего бы хотел их </a:t>
            </a:r>
            <a:r>
              <a:rPr lang="ru" sz="900">
                <a:solidFill>
                  <a:schemeClr val="dk1"/>
                </a:solidFill>
                <a:highlight>
                  <a:srgbClr val="FF0000"/>
                </a:highlight>
              </a:rPr>
              <a:t>мало</a:t>
            </a:r>
            <a:r>
              <a:rPr lang="ru" sz="900">
                <a:solidFill>
                  <a:schemeClr val="dk1"/>
                </a:solidFill>
              </a:rPr>
              <a:t> так как дети </a:t>
            </a:r>
            <a:r>
              <a:rPr lang="ru" sz="900">
                <a:solidFill>
                  <a:schemeClr val="dk1"/>
                </a:solidFill>
                <a:highlight>
                  <a:srgbClr val="FF0000"/>
                </a:highlight>
              </a:rPr>
              <a:t>сюда</a:t>
            </a:r>
            <a:r>
              <a:rPr lang="ru" sz="900">
                <a:solidFill>
                  <a:schemeClr val="dk1"/>
                </a:solidFill>
              </a:rPr>
              <a:t> больше знают сказали купить ей машину по глупости </a:t>
            </a:r>
            <a:r>
              <a:rPr lang="ru" sz="900">
                <a:solidFill>
                  <a:schemeClr val="dk1"/>
                </a:solidFill>
                <a:highlight>
                  <a:srgbClr val="00FF00"/>
                </a:highlight>
              </a:rPr>
              <a:t>посол</a:t>
            </a:r>
            <a:r>
              <a:rPr lang="ru" sz="900">
                <a:solidFill>
                  <a:schemeClr val="dk1"/>
                </a:solidFill>
              </a:rPr>
              <a:t> </a:t>
            </a:r>
            <a:r>
              <a:rPr lang="ru" sz="900">
                <a:solidFill>
                  <a:schemeClr val="dk1"/>
                </a:solidFill>
                <a:highlight>
                  <a:srgbClr val="D9D9D9"/>
                </a:highlight>
              </a:rPr>
              <a:t>варт</a:t>
            </a:r>
            <a:r>
              <a:rPr lang="ru" sz="900">
                <a:solidFill>
                  <a:schemeClr val="dk1"/>
                </a:solidFill>
              </a:rPr>
              <a:t> </a:t>
            </a:r>
            <a:r>
              <a:rPr b="1" lang="ru" sz="900" u="sng">
                <a:solidFill>
                  <a:srgbClr val="38761D"/>
                </a:solidFill>
              </a:rPr>
              <a:t>салон</a:t>
            </a:r>
            <a:r>
              <a:rPr lang="ru" sz="900">
                <a:solidFill>
                  <a:schemeClr val="dk1"/>
                </a:solidFill>
              </a:rPr>
              <a:t> посмотрел машины в итоге понял что всетаки наверно дорог один дядька заявил что это </a:t>
            </a:r>
            <a:r>
              <a:rPr b="1" lang="ru" sz="900" u="sng">
                <a:solidFill>
                  <a:srgbClr val="38761D"/>
                </a:solidFill>
              </a:rPr>
              <a:t>наставь</a:t>
            </a:r>
            <a:r>
              <a:rPr lang="ru" sz="900">
                <a:solidFill>
                  <a:schemeClr val="dk1"/>
                </a:solidFill>
              </a:rPr>
              <a:t> (--&gt; настаивать) приличную сумму стоит денег </a:t>
            </a:r>
            <a:r>
              <a:rPr lang="ru" sz="900" u="sng">
                <a:solidFill>
                  <a:schemeClr val="dk1"/>
                </a:solidFill>
                <a:highlight>
                  <a:srgbClr val="FF0000"/>
                </a:highlight>
              </a:rPr>
              <a:t>дядечка</a:t>
            </a:r>
            <a:r>
              <a:rPr lang="ru" sz="900">
                <a:solidFill>
                  <a:schemeClr val="dk1"/>
                </a:solidFill>
              </a:rPr>
              <a:t> </a:t>
            </a:r>
            <a:r>
              <a:rPr lang="ru" sz="900">
                <a:solidFill>
                  <a:schemeClr val="dk1"/>
                </a:solidFill>
                <a:highlight>
                  <a:srgbClr val="00FF00"/>
                </a:highlight>
              </a:rPr>
              <a:t>носок</a:t>
            </a:r>
            <a:r>
              <a:rPr lang="ru" sz="900">
                <a:solidFill>
                  <a:schemeClr val="dk1"/>
                </a:solidFill>
              </a:rPr>
              <a:t> компромисс он купил </a:t>
            </a:r>
            <a:r>
              <a:rPr lang="ru" sz="900">
                <a:solidFill>
                  <a:schemeClr val="dk1"/>
                </a:solidFill>
                <a:highlight>
                  <a:srgbClr val="00FF00"/>
                </a:highlight>
              </a:rPr>
              <a:t>маменьку</a:t>
            </a:r>
            <a:r>
              <a:rPr lang="ru" sz="900">
                <a:solidFill>
                  <a:schemeClr val="dk1"/>
                </a:solidFill>
              </a:rPr>
              <a:t> </a:t>
            </a:r>
            <a:r>
              <a:rPr lang="ru" sz="900" u="sng">
                <a:solidFill>
                  <a:schemeClr val="dk1"/>
                </a:solidFill>
                <a:highlight>
                  <a:srgbClr val="FF0000"/>
                </a:highlight>
              </a:rPr>
              <a:t>машинку</a:t>
            </a:r>
            <a:r>
              <a:rPr lang="ru" sz="900">
                <a:solidFill>
                  <a:schemeClr val="dk1"/>
                </a:solidFill>
              </a:rPr>
              <a:t> подарил её собственно говоря своей жене в общемто не уверен что она была счастлива дети тоже както были смущены один дети осталась на </a:t>
            </a:r>
            <a:r>
              <a:rPr lang="ru" sz="900">
                <a:solidFill>
                  <a:schemeClr val="dk1"/>
                </a:solidFill>
                <a:highlight>
                  <a:srgbClr val="FF0000"/>
                </a:highlight>
              </a:rPr>
              <a:t>воле</a:t>
            </a:r>
            <a:endParaRPr sz="400">
              <a:solidFill>
                <a:schemeClr val="dk1"/>
              </a:solidFill>
              <a:highlight>
                <a:srgbClr val="FF0000"/>
              </a:highlight>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b="1" lang="ru" sz="1000" u="sng">
                <a:solidFill>
                  <a:srgbClr val="38761D"/>
                </a:solidFill>
              </a:rPr>
              <a:t>верно исключено из ошибок: 2</a:t>
            </a:r>
            <a:endParaRPr b="1" sz="1000" u="sng">
              <a:solidFill>
                <a:srgbClr val="38761D"/>
              </a:solidFill>
            </a:endParaRPr>
          </a:p>
          <a:p>
            <a:pPr indent="0" lvl="0" marL="0" rtl="0" algn="l">
              <a:lnSpc>
                <a:spcPct val="115000"/>
              </a:lnSpc>
              <a:spcBef>
                <a:spcPts val="0"/>
              </a:spcBef>
              <a:spcAft>
                <a:spcPts val="0"/>
              </a:spcAft>
              <a:buNone/>
            </a:pPr>
            <a:r>
              <a:t/>
            </a:r>
            <a:endParaRPr b="1" sz="1000" u="sng">
              <a:solidFill>
                <a:srgbClr val="38761D"/>
              </a:solidFill>
            </a:endParaRPr>
          </a:p>
          <a:p>
            <a:pPr indent="0" lvl="0" marL="0" rtl="0" algn="l">
              <a:lnSpc>
                <a:spcPct val="115000"/>
              </a:lnSpc>
              <a:spcBef>
                <a:spcPts val="0"/>
              </a:spcBef>
              <a:spcAft>
                <a:spcPts val="0"/>
              </a:spcAft>
              <a:buNone/>
            </a:pPr>
            <a:r>
              <a:rPr b="1" lang="ru" sz="1000" u="sng">
                <a:solidFill>
                  <a:srgbClr val="CC0000"/>
                </a:solidFill>
              </a:rPr>
              <a:t>не должно было исключаться из ошибок: 0</a:t>
            </a:r>
            <a:endParaRPr b="1" sz="1000" u="sng">
              <a:solidFill>
                <a:srgbClr val="CC0000"/>
              </a:solidFill>
            </a:endParaRPr>
          </a:p>
          <a:p>
            <a:pPr indent="0" lvl="0" marL="0" rtl="0" algn="l">
              <a:lnSpc>
                <a:spcPct val="115000"/>
              </a:lnSpc>
              <a:spcBef>
                <a:spcPts val="0"/>
              </a:spcBef>
              <a:spcAft>
                <a:spcPts val="0"/>
              </a:spcAft>
              <a:buNone/>
            </a:pPr>
            <a:r>
              <a:t/>
            </a:r>
            <a:endParaRPr b="1" sz="1000" u="sng">
              <a:solidFill>
                <a:srgbClr val="CC0000"/>
              </a:solidFill>
            </a:endParaRPr>
          </a:p>
          <a:p>
            <a:pPr indent="0" lvl="0" marL="0" rtl="0" algn="l">
              <a:lnSpc>
                <a:spcPct val="115000"/>
              </a:lnSpc>
              <a:spcBef>
                <a:spcPts val="0"/>
              </a:spcBef>
              <a:spcAft>
                <a:spcPts val="0"/>
              </a:spcAft>
              <a:buNone/>
            </a:pPr>
            <a:r>
              <a:rPr b="1" lang="ru" sz="1000" u="sng">
                <a:solidFill>
                  <a:schemeClr val="dk1"/>
                </a:solidFill>
                <a:highlight>
                  <a:srgbClr val="FF0000"/>
                </a:highlight>
              </a:rPr>
              <a:t>должно быть исключено из ошибок, но не исключено:</a:t>
            </a:r>
            <a:r>
              <a:rPr b="1" lang="ru" sz="1000" u="sng">
                <a:solidFill>
                  <a:schemeClr val="dk1"/>
                </a:solidFill>
              </a:rPr>
              <a:t> 2</a:t>
            </a:r>
            <a:endParaRPr b="1" sz="1000" u="sng">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ru" sz="1200">
                <a:solidFill>
                  <a:schemeClr val="dk1"/>
                </a:solidFill>
              </a:rPr>
              <a:t>Правильно найдено </a:t>
            </a:r>
            <a:r>
              <a:rPr b="1" lang="ru" sz="1200">
                <a:solidFill>
                  <a:srgbClr val="38761D"/>
                </a:solidFill>
              </a:rPr>
              <a:t>6</a:t>
            </a:r>
            <a:r>
              <a:rPr lang="ru" sz="1200">
                <a:solidFill>
                  <a:schemeClr val="dk1"/>
                </a:solidFill>
              </a:rPr>
              <a:t> из </a:t>
            </a:r>
            <a:r>
              <a:rPr b="1" lang="ru" sz="1200">
                <a:solidFill>
                  <a:srgbClr val="FF0000"/>
                </a:solidFill>
              </a:rPr>
              <a:t>15</a:t>
            </a:r>
            <a:r>
              <a:rPr lang="ru" sz="1200">
                <a:solidFill>
                  <a:schemeClr val="dk1"/>
                </a:solidFill>
              </a:rPr>
              <a:t> ошибок</a:t>
            </a:r>
            <a:endParaRPr sz="1200">
              <a:solidFill>
                <a:schemeClr val="dk1"/>
              </a:solidFill>
            </a:endParaRPr>
          </a:p>
          <a:p>
            <a:pPr indent="0" lvl="0" marL="0" rtl="0" algn="l">
              <a:spcBef>
                <a:spcPts val="1600"/>
              </a:spcBef>
              <a:spcAft>
                <a:spcPts val="0"/>
              </a:spcAft>
              <a:buNone/>
            </a:pPr>
            <a:r>
              <a:rPr b="1" lang="ru" sz="1200">
                <a:solidFill>
                  <a:srgbClr val="FF0000"/>
                </a:solidFill>
              </a:rPr>
              <a:t>2 </a:t>
            </a:r>
            <a:r>
              <a:rPr b="1" lang="ru" sz="1200">
                <a:solidFill>
                  <a:schemeClr val="dk1"/>
                </a:solidFill>
              </a:rPr>
              <a:t>ложно опознанные ошибки </a:t>
            </a:r>
            <a:endParaRPr b="1" sz="500" u="sng">
              <a:solidFill>
                <a:srgbClr val="38761D"/>
              </a:solidFill>
            </a:endParaRPr>
          </a:p>
        </p:txBody>
      </p:sp>
      <p:sp>
        <p:nvSpPr>
          <p:cNvPr id="292" name="Google Shape;292;p42"/>
          <p:cNvSpPr/>
          <p:nvPr/>
        </p:nvSpPr>
        <p:spPr>
          <a:xfrm>
            <a:off x="362825" y="2571750"/>
            <a:ext cx="2991000" cy="23547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050" u="sng">
                <a:solidFill>
                  <a:srgbClr val="FFFFFF"/>
                </a:solidFill>
              </a:rPr>
              <a:t>До оптимизации: </a:t>
            </a:r>
            <a:endParaRPr b="1" sz="1050" u="sng">
              <a:solidFill>
                <a:srgbClr val="FFFFFF"/>
              </a:solidFill>
            </a:endParaRPr>
          </a:p>
          <a:p>
            <a:pPr indent="0" lvl="0" marL="0" rtl="0" algn="l">
              <a:spcBef>
                <a:spcPts val="0"/>
              </a:spcBef>
              <a:spcAft>
                <a:spcPts val="0"/>
              </a:spcAft>
              <a:buClr>
                <a:schemeClr val="dk1"/>
              </a:buClr>
              <a:buSzPts val="1100"/>
              <a:buFont typeface="Arial"/>
              <a:buNone/>
            </a:pPr>
            <a:r>
              <a:rPr lang="ru" sz="1050">
                <a:solidFill>
                  <a:srgbClr val="FFFFFF"/>
                </a:solidFill>
              </a:rPr>
              <a:t>Precision: 0.7500</a:t>
            </a:r>
            <a:endParaRPr sz="1050">
              <a:solidFill>
                <a:srgbClr val="FFFFFF"/>
              </a:solidFill>
            </a:endParaRPr>
          </a:p>
          <a:p>
            <a:pPr indent="0" lvl="0" marL="0" rtl="0" algn="l">
              <a:spcBef>
                <a:spcPts val="0"/>
              </a:spcBef>
              <a:spcAft>
                <a:spcPts val="0"/>
              </a:spcAft>
              <a:buClr>
                <a:schemeClr val="dk1"/>
              </a:buClr>
              <a:buSzPts val="1100"/>
              <a:buFont typeface="Arial"/>
              <a:buNone/>
            </a:pPr>
            <a:r>
              <a:rPr lang="ru" sz="1050">
                <a:solidFill>
                  <a:srgbClr val="FFFFFF"/>
                </a:solidFill>
              </a:rPr>
              <a:t>Recall: 0.3750</a:t>
            </a:r>
            <a:endParaRPr sz="1050">
              <a:solidFill>
                <a:srgbClr val="FFFFFF"/>
              </a:solidFill>
            </a:endParaRPr>
          </a:p>
          <a:p>
            <a:pPr indent="0" lvl="0" marL="0" rtl="0" algn="l">
              <a:spcBef>
                <a:spcPts val="0"/>
              </a:spcBef>
              <a:spcAft>
                <a:spcPts val="0"/>
              </a:spcAft>
              <a:buClr>
                <a:schemeClr val="dk1"/>
              </a:buClr>
              <a:buSzPts val="1100"/>
              <a:buFont typeface="Arial"/>
              <a:buNone/>
            </a:pPr>
            <a:r>
              <a:rPr lang="ru" sz="1050">
                <a:solidFill>
                  <a:srgbClr val="FFFFFF"/>
                </a:solidFill>
              </a:rPr>
              <a:t>F1: 0.5000</a:t>
            </a:r>
            <a:endParaRPr sz="105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ru" sz="1050">
                <a:solidFill>
                  <a:srgbClr val="FFFFFF"/>
                </a:solidFill>
              </a:rPr>
              <a:t>Accuracy: 0.9161</a:t>
            </a:r>
            <a:endParaRPr sz="105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FFFFFF"/>
              </a:solidFill>
            </a:endParaRPr>
          </a:p>
          <a:p>
            <a:pPr indent="0" lvl="0" marL="0" rtl="0" algn="l">
              <a:lnSpc>
                <a:spcPct val="115000"/>
              </a:lnSpc>
              <a:spcBef>
                <a:spcPts val="0"/>
              </a:spcBef>
              <a:spcAft>
                <a:spcPts val="0"/>
              </a:spcAft>
              <a:buClr>
                <a:schemeClr val="dk1"/>
              </a:buClr>
              <a:buSzPts val="1100"/>
              <a:buFont typeface="Arial"/>
              <a:buNone/>
            </a:pPr>
            <a:r>
              <a:rPr b="1" lang="ru" sz="1050" u="sng">
                <a:solidFill>
                  <a:srgbClr val="FFFFFF"/>
                </a:solidFill>
              </a:rPr>
              <a:t>После оптимизации:</a:t>
            </a:r>
            <a:endParaRPr b="1" sz="1050" u="sng">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ru" sz="1000">
                <a:solidFill>
                  <a:srgbClr val="FFFFFF"/>
                </a:solidFill>
              </a:rPr>
              <a:t>Precision: 0.7778</a:t>
            </a:r>
            <a:endParaRPr sz="10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ru" sz="1000">
                <a:solidFill>
                  <a:srgbClr val="FFFFFF"/>
                </a:solidFill>
              </a:rPr>
              <a:t>Recall: 0.4375</a:t>
            </a:r>
            <a:endParaRPr sz="10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ru" sz="1000">
                <a:solidFill>
                  <a:srgbClr val="FFFFFF"/>
                </a:solidFill>
              </a:rPr>
              <a:t>F1: 0.5600</a:t>
            </a:r>
            <a:endParaRPr sz="10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ru" sz="1000">
                <a:solidFill>
                  <a:srgbClr val="FFFFFF"/>
                </a:solidFill>
              </a:rPr>
              <a:t>Accuracy: 0.9231</a:t>
            </a:r>
            <a:endParaRPr sz="10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296" name="Shape 296"/>
        <p:cNvGrpSpPr/>
        <p:nvPr/>
      </p:nvGrpSpPr>
      <p:grpSpPr>
        <a:xfrm>
          <a:off x="0" y="0"/>
          <a:ext cx="0" cy="0"/>
          <a:chOff x="0" y="0"/>
          <a:chExt cx="0" cy="0"/>
        </a:xfrm>
      </p:grpSpPr>
      <p:sp>
        <p:nvSpPr>
          <p:cNvPr id="297" name="Google Shape;297;p43"/>
          <p:cNvSpPr txBox="1"/>
          <p:nvPr>
            <p:ph idx="1" type="body"/>
          </p:nvPr>
        </p:nvSpPr>
        <p:spPr>
          <a:xfrm>
            <a:off x="311700" y="1152475"/>
            <a:ext cx="8520600" cy="112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u" sz="2000">
                <a:solidFill>
                  <a:srgbClr val="000000"/>
                </a:solidFill>
              </a:rPr>
              <a:t>Алгоритм будет оптимизироваться...</a:t>
            </a:r>
            <a:endParaRPr b="1" sz="2000">
              <a:solidFill>
                <a:srgbClr val="000000"/>
              </a:solidFill>
            </a:endParaRPr>
          </a:p>
        </p:txBody>
      </p:sp>
      <p:sp>
        <p:nvSpPr>
          <p:cNvPr id="298" name="Google Shape;29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9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idx="1" type="body"/>
          </p:nvPr>
        </p:nvSpPr>
        <p:spPr>
          <a:xfrm>
            <a:off x="311700" y="1152475"/>
            <a:ext cx="8520600" cy="131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sz="4800">
                <a:solidFill>
                  <a:schemeClr val="dk1"/>
                </a:solidFill>
              </a:rPr>
              <a:t>Спасибо за внимание!</a:t>
            </a:r>
            <a:endParaRPr/>
          </a:p>
        </p:txBody>
      </p:sp>
      <p:sp>
        <p:nvSpPr>
          <p:cNvPr id="304" name="Google Shape;304;p44"/>
          <p:cNvSpPr txBox="1"/>
          <p:nvPr/>
        </p:nvSpPr>
        <p:spPr>
          <a:xfrm>
            <a:off x="4646575" y="2886600"/>
            <a:ext cx="4298400" cy="19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200">
                <a:solidFill>
                  <a:schemeClr val="dk1"/>
                </a:solidFill>
              </a:rPr>
              <a:t>Репозиторий проекта находится по адресу:</a:t>
            </a:r>
            <a:r>
              <a:rPr lang="ru" sz="1200">
                <a:solidFill>
                  <a:schemeClr val="dk1"/>
                </a:solidFill>
                <a:uFill>
                  <a:noFill/>
                </a:uFill>
                <a:hlinkClick r:id="rId3"/>
              </a:rPr>
              <a:t> </a:t>
            </a:r>
            <a:endParaRPr sz="12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ru" sz="1100" u="sng">
                <a:solidFill>
                  <a:schemeClr val="hlink"/>
                </a:solidFill>
                <a:hlinkClick r:id="rId4"/>
              </a:rPr>
              <a:t>https://github.com/smekur/Spoken_Corpora_with_Kaldi/tree/master/mistakes_search</a:t>
            </a:r>
            <a:endParaRPr sz="1200" u="sng">
              <a:solidFill>
                <a:schemeClr val="hlink"/>
              </a:solidFill>
            </a:endParaRPr>
          </a:p>
          <a:p>
            <a:pPr indent="0" lvl="0" marL="0" rtl="0" algn="l">
              <a:lnSpc>
                <a:spcPct val="115000"/>
              </a:lnSpc>
              <a:spcBef>
                <a:spcPts val="1600"/>
              </a:spcBef>
              <a:spcAft>
                <a:spcPts val="0"/>
              </a:spcAft>
              <a:buClr>
                <a:schemeClr val="dk1"/>
              </a:buClr>
              <a:buSzPts val="1100"/>
              <a:buFont typeface="Arial"/>
              <a:buNone/>
            </a:pPr>
            <a:r>
              <a:rPr lang="ru" sz="1200">
                <a:solidFill>
                  <a:schemeClr val="dk1"/>
                </a:solidFill>
              </a:rPr>
              <a:t>Электронная почта Смирновой Е.: ekanerina@yandex.com</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ru" sz="1200">
                <a:solidFill>
                  <a:schemeClr val="dk1"/>
                </a:solidFill>
              </a:rPr>
              <a:t>Электронная почта Черной А.: khokhlova_as@mail.ru </a:t>
            </a:r>
            <a:endParaRPr sz="1200">
              <a:solidFill>
                <a:schemeClr val="dk1"/>
              </a:solidFill>
            </a:endParaRPr>
          </a:p>
          <a:p>
            <a:pPr indent="0" lvl="0" marL="0" rtl="0" algn="l">
              <a:spcBef>
                <a:spcPts val="1600"/>
              </a:spcBef>
              <a:spcAft>
                <a:spcPts val="0"/>
              </a:spcAft>
              <a:buNone/>
            </a:pPr>
            <a:r>
              <a:t/>
            </a:r>
            <a:endParaRPr/>
          </a:p>
        </p:txBody>
      </p:sp>
      <p:sp>
        <p:nvSpPr>
          <p:cNvPr id="305" name="Google Shape;30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Используемые библиотеки</a:t>
            </a:r>
            <a:endParaRPr/>
          </a:p>
        </p:txBody>
      </p:sp>
      <p:sp>
        <p:nvSpPr>
          <p:cNvPr id="78" name="Google Shape;78;p16"/>
          <p:cNvSpPr txBox="1"/>
          <p:nvPr>
            <p:ph idx="1" type="body"/>
          </p:nvPr>
        </p:nvSpPr>
        <p:spPr>
          <a:xfrm>
            <a:off x="623400" y="1081275"/>
            <a:ext cx="8520600" cy="36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9" name="Google Shape;79;p16"/>
          <p:cNvSpPr/>
          <p:nvPr/>
        </p:nvSpPr>
        <p:spPr>
          <a:xfrm>
            <a:off x="2428600" y="1357200"/>
            <a:ext cx="4391700" cy="3015000"/>
          </a:xfrm>
          <a:prstGeom prst="roundRect">
            <a:avLst>
              <a:gd fmla="val 16667" name="adj"/>
            </a:avLst>
          </a:prstGeom>
          <a:solidFill>
            <a:srgbClr val="FF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ru" sz="1800">
                <a:solidFill>
                  <a:schemeClr val="dk2"/>
                </a:solidFill>
              </a:rPr>
              <a:t>sklearn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gensim</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nltk</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pymorphy2</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opencorpora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fuzzywuzzy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pandas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ru" sz="1800">
                <a:solidFill>
                  <a:schemeClr val="dk2"/>
                </a:solidFill>
              </a:rPr>
              <a:t>fonetika</a:t>
            </a:r>
            <a:endParaRPr sz="1800">
              <a:solidFill>
                <a:schemeClr val="dk2"/>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7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Кратко об используемых системах распознавания</a:t>
            </a:r>
            <a:endParaRPr/>
          </a:p>
        </p:txBody>
      </p:sp>
      <p:pic>
        <p:nvPicPr>
          <p:cNvPr id="86" name="Google Shape;86;p17"/>
          <p:cNvPicPr preferRelativeResize="0"/>
          <p:nvPr/>
        </p:nvPicPr>
        <p:blipFill>
          <a:blip r:embed="rId3">
            <a:alphaModFix/>
          </a:blip>
          <a:stretch>
            <a:fillRect/>
          </a:stretch>
        </p:blipFill>
        <p:spPr>
          <a:xfrm>
            <a:off x="548575" y="815050"/>
            <a:ext cx="7714499" cy="4000176"/>
          </a:xfrm>
          <a:prstGeom prst="rect">
            <a:avLst/>
          </a:prstGeom>
          <a:noFill/>
          <a:ln>
            <a:noFill/>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65150" y="139375"/>
            <a:ext cx="8736900" cy="57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ru" sz="2100"/>
              <a:t>Краткая к</a:t>
            </a:r>
            <a:r>
              <a:rPr lang="ru" sz="2100"/>
              <a:t>лассификация ошибок в тестируемых транскрибациях:</a:t>
            </a:r>
            <a:endParaRPr sz="2100"/>
          </a:p>
          <a:p>
            <a:pPr indent="0" lvl="0" marL="0" rtl="0" algn="l">
              <a:spcBef>
                <a:spcPts val="0"/>
              </a:spcBef>
              <a:spcAft>
                <a:spcPts val="0"/>
              </a:spcAft>
              <a:buNone/>
            </a:pPr>
            <a:r>
              <a:t/>
            </a:r>
            <a:endParaRPr/>
          </a:p>
        </p:txBody>
      </p:sp>
      <p:sp>
        <p:nvSpPr>
          <p:cNvPr id="93" name="Google Shape;93;p18"/>
          <p:cNvSpPr txBox="1"/>
          <p:nvPr>
            <p:ph idx="1" type="body"/>
          </p:nvPr>
        </p:nvSpPr>
        <p:spPr>
          <a:xfrm>
            <a:off x="311700" y="899225"/>
            <a:ext cx="8520600" cy="3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600">
                <a:solidFill>
                  <a:schemeClr val="dk1"/>
                </a:solidFill>
              </a:rPr>
              <a:t>Ошибки в членении фонетических слов на слова на письме:</a:t>
            </a:r>
            <a:endParaRPr b="1" sz="1600">
              <a:solidFill>
                <a:schemeClr val="dk1"/>
              </a:solidFill>
            </a:endParaRPr>
          </a:p>
          <a:p>
            <a:pPr indent="-317500" lvl="0" marL="457200" rtl="0" algn="l">
              <a:spcBef>
                <a:spcPts val="1600"/>
              </a:spcBef>
              <a:spcAft>
                <a:spcPts val="0"/>
              </a:spcAft>
              <a:buClr>
                <a:schemeClr val="dk1"/>
              </a:buClr>
              <a:buSzPts val="1400"/>
              <a:buChar char="●"/>
            </a:pPr>
            <a:r>
              <a:rPr b="1" lang="ru" sz="1400">
                <a:solidFill>
                  <a:schemeClr val="dk1"/>
                </a:solidFill>
              </a:rPr>
              <a:t>Н</a:t>
            </a:r>
            <a:r>
              <a:rPr b="1" lang="ru" sz="1400">
                <a:solidFill>
                  <a:schemeClr val="dk1"/>
                </a:solidFill>
              </a:rPr>
              <a:t>есколько слов вместо одного:</a:t>
            </a:r>
            <a:endParaRPr b="1" sz="1400">
              <a:solidFill>
                <a:schemeClr val="dk1"/>
              </a:solidFill>
            </a:endParaRPr>
          </a:p>
          <a:p>
            <a:pPr indent="0" lvl="0" marL="457200" rtl="0" algn="l">
              <a:spcBef>
                <a:spcPts val="1600"/>
              </a:spcBef>
              <a:spcAft>
                <a:spcPts val="0"/>
              </a:spcAft>
              <a:buNone/>
            </a:pPr>
            <a:r>
              <a:rPr i="1" lang="ru" sz="1400">
                <a:solidFill>
                  <a:srgbClr val="000000"/>
                </a:solidFill>
              </a:rPr>
              <a:t>слез фромм кожа (с леспромхоза), а не (они), сучка трубам (сучкорубом), </a:t>
            </a:r>
            <a:r>
              <a:rPr i="1" lang="ru" sz="1400">
                <a:solidFill>
                  <a:srgbClr val="000000"/>
                </a:solidFill>
              </a:rPr>
              <a:t> гидра геологическая (гидрогеологическая); </a:t>
            </a:r>
            <a:r>
              <a:rPr i="1" lang="ru" sz="1400">
                <a:solidFill>
                  <a:schemeClr val="dk1"/>
                </a:solidFill>
              </a:rPr>
              <a:t>дети осталась на воле (довольны); </a:t>
            </a:r>
            <a:endParaRPr i="1" sz="1400">
              <a:solidFill>
                <a:schemeClr val="dk1"/>
              </a:solidFill>
            </a:endParaRPr>
          </a:p>
          <a:p>
            <a:pPr indent="0" lvl="0" marL="457200" rtl="0" algn="l">
              <a:spcBef>
                <a:spcPts val="1600"/>
              </a:spcBef>
              <a:spcAft>
                <a:spcPts val="0"/>
              </a:spcAft>
              <a:buNone/>
            </a:pPr>
            <a:r>
              <a:rPr i="1" lang="ru" sz="1400">
                <a:solidFill>
                  <a:schemeClr val="dk1"/>
                </a:solidFill>
              </a:rPr>
              <a:t>работал прицеп щекам (прицепщиком)</a:t>
            </a:r>
            <a:endParaRPr i="1" sz="1600">
              <a:solidFill>
                <a:srgbClr val="000000"/>
              </a:solidFill>
            </a:endParaRPr>
          </a:p>
          <a:p>
            <a:pPr indent="-317500" lvl="0" marL="457200" rtl="0" algn="l">
              <a:spcBef>
                <a:spcPts val="1600"/>
              </a:spcBef>
              <a:spcAft>
                <a:spcPts val="0"/>
              </a:spcAft>
              <a:buClr>
                <a:srgbClr val="000000"/>
              </a:buClr>
              <a:buSzPts val="1400"/>
              <a:buChar char="●"/>
            </a:pPr>
            <a:r>
              <a:rPr b="1" lang="ru" sz="1400">
                <a:solidFill>
                  <a:srgbClr val="000000"/>
                </a:solidFill>
              </a:rPr>
              <a:t>Одно слово вместо нескольких: </a:t>
            </a:r>
            <a:endParaRPr b="1" sz="1400">
              <a:solidFill>
                <a:srgbClr val="000000"/>
              </a:solidFill>
            </a:endParaRPr>
          </a:p>
          <a:p>
            <a:pPr indent="0" lvl="0" marL="457200" rtl="0" algn="l">
              <a:spcBef>
                <a:spcPts val="1600"/>
              </a:spcBef>
              <a:spcAft>
                <a:spcPts val="0"/>
              </a:spcAft>
              <a:buNone/>
            </a:pPr>
            <a:r>
              <a:rPr i="1" lang="ru" sz="1400">
                <a:solidFill>
                  <a:schemeClr val="dk1"/>
                </a:solidFill>
              </a:rPr>
              <a:t>слышь (с лыж); тоесть (то есть), наложены (на лыжный), нагорных (на горных), чтобы (что бы), варт салон (в автосалон), адам (а там); задачу (на дачу); поехали загреба (за грибами)</a:t>
            </a:r>
            <a:endParaRPr i="1" sz="1400">
              <a:solidFill>
                <a:schemeClr val="dk1"/>
              </a:solidFill>
            </a:endParaRPr>
          </a:p>
          <a:p>
            <a:pPr indent="0" lvl="0" marL="0" rtl="0" algn="l">
              <a:spcBef>
                <a:spcPts val="1600"/>
              </a:spcBef>
              <a:spcAft>
                <a:spcPts val="0"/>
              </a:spcAft>
              <a:buNone/>
            </a:pPr>
            <a:r>
              <a:t/>
            </a:r>
            <a:endParaRPr sz="12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ru"/>
              <a:t> </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16500" y="27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00"/>
              <a:t>2. </a:t>
            </a:r>
            <a:r>
              <a:rPr lang="ru" sz="1700"/>
              <a:t>Краткая классификация ошибок в тестируемых транскрибациях:</a:t>
            </a:r>
            <a:endParaRPr sz="2400"/>
          </a:p>
        </p:txBody>
      </p:sp>
      <p:sp>
        <p:nvSpPr>
          <p:cNvPr id="100" name="Google Shape;100;p19"/>
          <p:cNvSpPr txBox="1"/>
          <p:nvPr>
            <p:ph idx="1" type="body"/>
          </p:nvPr>
        </p:nvSpPr>
        <p:spPr>
          <a:xfrm>
            <a:off x="268025" y="916700"/>
            <a:ext cx="8520600" cy="390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ru" sz="1400">
                <a:solidFill>
                  <a:schemeClr val="dk1"/>
                </a:solidFill>
              </a:rPr>
              <a:t>Неверно распознаны звуки в начальной позиции:</a:t>
            </a:r>
            <a:endParaRPr b="1" sz="1400">
              <a:solidFill>
                <a:schemeClr val="dk1"/>
              </a:solidFill>
            </a:endParaRPr>
          </a:p>
          <a:p>
            <a:pPr indent="0" lvl="0" marL="0" rtl="0" algn="l">
              <a:spcBef>
                <a:spcPts val="1600"/>
              </a:spcBef>
              <a:spcAft>
                <a:spcPts val="0"/>
              </a:spcAft>
              <a:buNone/>
            </a:pPr>
            <a:r>
              <a:rPr i="1" lang="ru" sz="1400">
                <a:solidFill>
                  <a:schemeClr val="dk1"/>
                </a:solidFill>
              </a:rPr>
              <a:t>пот (вот), том (потом); убил (вбил); глухой (бухой);  стал (встал)</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317500" lvl="0" marL="457200" rtl="0" algn="l">
              <a:spcBef>
                <a:spcPts val="0"/>
              </a:spcBef>
              <a:spcAft>
                <a:spcPts val="0"/>
              </a:spcAft>
              <a:buClr>
                <a:schemeClr val="dk1"/>
              </a:buClr>
              <a:buSzPts val="1400"/>
              <a:buChar char="●"/>
            </a:pPr>
            <a:r>
              <a:rPr b="1" lang="ru" sz="1400">
                <a:solidFill>
                  <a:schemeClr val="dk1"/>
                </a:solidFill>
              </a:rPr>
              <a:t>Неверно распознаны звуки в середине слова:</a:t>
            </a:r>
            <a:endParaRPr b="1" sz="1400">
              <a:solidFill>
                <a:schemeClr val="dk1"/>
              </a:solidFill>
            </a:endParaRPr>
          </a:p>
          <a:p>
            <a:pPr indent="0" lvl="0" marL="457200" rtl="0" algn="l">
              <a:spcBef>
                <a:spcPts val="1600"/>
              </a:spcBef>
              <a:spcAft>
                <a:spcPts val="0"/>
              </a:spcAft>
              <a:buNone/>
            </a:pPr>
            <a:r>
              <a:rPr i="1" lang="ru" sz="1400">
                <a:solidFill>
                  <a:schemeClr val="dk1"/>
                </a:solidFill>
              </a:rPr>
              <a:t>с выпиской (c выпивкой); немножко выбил (выпил); казаться (кататься);</a:t>
            </a:r>
            <a:endParaRPr i="1" sz="1400">
              <a:solidFill>
                <a:schemeClr val="dk1"/>
              </a:solidFill>
            </a:endParaRPr>
          </a:p>
          <a:p>
            <a:pPr indent="0" lvl="0" marL="457200" rtl="0" algn="l">
              <a:spcBef>
                <a:spcPts val="0"/>
              </a:spcBef>
              <a:spcAft>
                <a:spcPts val="0"/>
              </a:spcAft>
              <a:buNone/>
            </a:pPr>
            <a:r>
              <a:rPr i="1" lang="ru" sz="1400">
                <a:solidFill>
                  <a:schemeClr val="dk1"/>
                </a:solidFill>
              </a:rPr>
              <a:t>жил-был один молодой человек да одевайся (дядя Вася); комбайн надувался (назывался); не пети (пейте) алкоголь </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317500" lvl="0" marL="457200" rtl="0" algn="l">
              <a:spcBef>
                <a:spcPts val="0"/>
              </a:spcBef>
              <a:spcAft>
                <a:spcPts val="0"/>
              </a:spcAft>
              <a:buClr>
                <a:schemeClr val="dk1"/>
              </a:buClr>
              <a:buSzPts val="1400"/>
              <a:buChar char="●"/>
            </a:pPr>
            <a:r>
              <a:rPr b="1" lang="ru" sz="1400">
                <a:solidFill>
                  <a:schemeClr val="dk1"/>
                </a:solidFill>
              </a:rPr>
              <a:t>Неверно распознаны звуки в конечной позиции:</a:t>
            </a:r>
            <a:endParaRPr b="1" sz="1400">
              <a:solidFill>
                <a:schemeClr val="dk1"/>
              </a:solidFill>
            </a:endParaRPr>
          </a:p>
          <a:p>
            <a:pPr indent="0" lvl="0" marL="0" rtl="0" algn="l">
              <a:spcBef>
                <a:spcPts val="1600"/>
              </a:spcBef>
              <a:spcAft>
                <a:spcPts val="0"/>
              </a:spcAft>
              <a:buNone/>
            </a:pPr>
            <a:r>
              <a:rPr i="1" lang="ru" sz="1400">
                <a:solidFill>
                  <a:schemeClr val="dk1"/>
                </a:solidFill>
              </a:rPr>
              <a:t>слышь (с лыж), еле (ели); вода (вот), к (ка [пойду-ка]), но(ну), тут(то), пьяно(пьяный);  перелома (переломал); ноги (в итоге); в горе (с горы); дети осталась на воле (остались довольны)); загреба (за грибами)</a:t>
            </a:r>
            <a:endParaRPr i="1" sz="1400">
              <a:solidFill>
                <a:schemeClr val="dk1"/>
              </a:solidFill>
            </a:endParaRPr>
          </a:p>
          <a:p>
            <a:pPr indent="0" lvl="0" marL="0" rtl="0" algn="l">
              <a:spcBef>
                <a:spcPts val="1600"/>
              </a:spcBef>
              <a:spcAft>
                <a:spcPts val="1600"/>
              </a:spcAft>
              <a:buClr>
                <a:schemeClr val="dk1"/>
              </a:buClr>
              <a:buSzPts val="1100"/>
              <a:buFont typeface="Arial"/>
              <a:buNone/>
            </a:pPr>
            <a:r>
              <a:t/>
            </a:r>
            <a:endParaRPr b="1" sz="1400">
              <a:solidFill>
                <a:schemeClr val="dk1"/>
              </a:solidFill>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2100"/>
              <a:t>3</a:t>
            </a:r>
            <a:r>
              <a:rPr lang="ru" sz="2100"/>
              <a:t>. Краткая классификация ошибок в тестируемых транскрибациях:</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“И”-“Е”</a:t>
            </a:r>
            <a:endParaRPr sz="1400">
              <a:solidFill>
                <a:schemeClr val="dk1"/>
              </a:solidFill>
            </a:endParaRPr>
          </a:p>
          <a:p>
            <a:pPr indent="0" lvl="0" marL="0" rtl="0" algn="l">
              <a:spcBef>
                <a:spcPts val="1600"/>
              </a:spcBef>
              <a:spcAft>
                <a:spcPts val="0"/>
              </a:spcAft>
              <a:buClr>
                <a:schemeClr val="dk1"/>
              </a:buClr>
              <a:buSzPts val="1100"/>
              <a:buFont typeface="Arial"/>
              <a:buNone/>
            </a:pPr>
            <a:r>
              <a:rPr i="1" lang="ru" sz="1400">
                <a:solidFill>
                  <a:schemeClr val="dk1"/>
                </a:solidFill>
              </a:rPr>
              <a:t>загреба (за грибами); загребай (за грибами); пришлось коли (Коле); а не (они)</a:t>
            </a:r>
            <a:endParaRPr i="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600"/>
              </a:spcBef>
              <a:spcAft>
                <a:spcPts val="0"/>
              </a:spcAft>
              <a:buNone/>
            </a:pPr>
            <a:r>
              <a:rPr lang="ru" sz="1400">
                <a:solidFill>
                  <a:schemeClr val="dk1"/>
                </a:solidFill>
              </a:rPr>
              <a:t>“О”- “А”</a:t>
            </a:r>
            <a:endParaRPr i="1" sz="1400">
              <a:solidFill>
                <a:schemeClr val="dk1"/>
              </a:solidFill>
            </a:endParaRPr>
          </a:p>
          <a:p>
            <a:pPr indent="0" lvl="0" marL="0" rtl="0" algn="l">
              <a:spcBef>
                <a:spcPts val="1600"/>
              </a:spcBef>
              <a:spcAft>
                <a:spcPts val="0"/>
              </a:spcAft>
              <a:buNone/>
            </a:pPr>
            <a:r>
              <a:rPr i="1" lang="ru" sz="1400">
                <a:solidFill>
                  <a:schemeClr val="dk1"/>
                </a:solidFill>
              </a:rPr>
              <a:t>а не (они); нападал (наподдал); гидра геологическая (гидрогеологическая)</a:t>
            </a:r>
            <a:endParaRPr i="1" sz="1400">
              <a:solidFill>
                <a:schemeClr val="dk1"/>
              </a:solidFill>
            </a:endParaRPr>
          </a:p>
          <a:p>
            <a:pPr indent="0" lvl="0" marL="0" rtl="0" algn="l">
              <a:spcBef>
                <a:spcPts val="1600"/>
              </a:spcBef>
              <a:spcAft>
                <a:spcPts val="1600"/>
              </a:spcAft>
              <a:buNone/>
            </a:pPr>
            <a:r>
              <a:t/>
            </a:r>
            <a:endParaRPr sz="1400">
              <a:solidFill>
                <a:schemeClr val="dk1"/>
              </a:solidFill>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8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2100"/>
              <a:t>4</a:t>
            </a:r>
            <a:r>
              <a:rPr lang="ru" sz="2100"/>
              <a:t>. Краткая классификация ошибок в тестируемых транскрибациях:</a:t>
            </a:r>
            <a:endParaRPr/>
          </a:p>
        </p:txBody>
      </p:sp>
      <p:sp>
        <p:nvSpPr>
          <p:cNvPr id="114" name="Google Shape;114;p21"/>
          <p:cNvSpPr txBox="1"/>
          <p:nvPr>
            <p:ph idx="1" type="body"/>
          </p:nvPr>
        </p:nvSpPr>
        <p:spPr>
          <a:xfrm>
            <a:off x="381575" y="811900"/>
            <a:ext cx="8520600" cy="4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solidFill>
                  <a:srgbClr val="000000"/>
                </a:solidFill>
              </a:rPr>
              <a:t>Опущены слова:</a:t>
            </a:r>
            <a:endParaRPr b="1" sz="1400">
              <a:solidFill>
                <a:srgbClr val="000000"/>
              </a:solidFill>
            </a:endParaRPr>
          </a:p>
          <a:p>
            <a:pPr indent="0" lvl="0" marL="0" rtl="0" algn="l">
              <a:spcBef>
                <a:spcPts val="1600"/>
              </a:spcBef>
              <a:spcAft>
                <a:spcPts val="0"/>
              </a:spcAft>
              <a:buNone/>
            </a:pPr>
            <a:r>
              <a:rPr lang="ru" sz="1400">
                <a:solidFill>
                  <a:srgbClr val="000000"/>
                </a:solidFill>
              </a:rPr>
              <a:t>(часто опускаются короткие слова, когда один звук - это одно слово)</a:t>
            </a:r>
            <a:endParaRPr sz="1400">
              <a:solidFill>
                <a:srgbClr val="000000"/>
              </a:solidFill>
            </a:endParaRPr>
          </a:p>
          <a:p>
            <a:pPr indent="0" lvl="0" marL="0" rtl="0" algn="l">
              <a:spcBef>
                <a:spcPts val="1600"/>
              </a:spcBef>
              <a:spcAft>
                <a:spcPts val="0"/>
              </a:spcAft>
              <a:buNone/>
            </a:pPr>
            <a:r>
              <a:rPr i="1" lang="ru" sz="1400">
                <a:solidFill>
                  <a:srgbClr val="000000"/>
                </a:solidFill>
              </a:rPr>
              <a:t>он приехал (в) автосалон;  он ходит (в) гипсе;  пошел (в) детский мир; </a:t>
            </a:r>
            <a:endParaRPr i="1" sz="1400">
              <a:solidFill>
                <a:srgbClr val="000000"/>
              </a:solidFill>
            </a:endParaRPr>
          </a:p>
          <a:p>
            <a:pPr indent="0" lvl="0" marL="0" rtl="0" algn="l">
              <a:spcBef>
                <a:spcPts val="0"/>
              </a:spcBef>
              <a:spcAft>
                <a:spcPts val="0"/>
              </a:spcAft>
              <a:buNone/>
            </a:pPr>
            <a:r>
              <a:rPr i="1" lang="ru" sz="1400">
                <a:solidFill>
                  <a:srgbClr val="000000"/>
                </a:solidFill>
              </a:rPr>
              <a:t>приехала скорая помощь (и) его в гибнут кротова ; </a:t>
            </a:r>
            <a:r>
              <a:rPr i="1" lang="ru" sz="1400">
                <a:solidFill>
                  <a:srgbClr val="000000"/>
                </a:solidFill>
              </a:rPr>
              <a:t>но когда он узнал (цену) этой машиной; </a:t>
            </a:r>
            <a:endParaRPr i="1" sz="1400">
              <a:solidFill>
                <a:srgbClr val="000000"/>
              </a:solidFill>
            </a:endParaRPr>
          </a:p>
          <a:p>
            <a:pPr indent="0" lvl="0" marL="0" rtl="0" algn="l">
              <a:spcBef>
                <a:spcPts val="0"/>
              </a:spcBef>
              <a:spcAft>
                <a:spcPts val="0"/>
              </a:spcAft>
              <a:buNone/>
            </a:pPr>
            <a:r>
              <a:rPr i="1" lang="ru" sz="1400">
                <a:solidFill>
                  <a:schemeClr val="dk1"/>
                </a:solidFill>
              </a:rPr>
              <a:t>решил ещё раз покататься на лыжах (покатался) он не очень удачно</a:t>
            </a:r>
            <a:endParaRPr i="1" sz="1400">
              <a:solidFill>
                <a:srgbClr val="000000"/>
              </a:solidFill>
            </a:endParaRPr>
          </a:p>
          <a:p>
            <a:pPr indent="0" lvl="0" marL="0" rtl="0" algn="l">
              <a:spcBef>
                <a:spcPts val="0"/>
              </a:spcBef>
              <a:spcAft>
                <a:spcPts val="0"/>
              </a:spcAft>
              <a:buNone/>
            </a:pPr>
            <a:r>
              <a:t/>
            </a:r>
            <a:endParaRPr i="1" sz="1400">
              <a:solidFill>
                <a:srgbClr val="000000"/>
              </a:solidFill>
            </a:endParaRPr>
          </a:p>
          <a:p>
            <a:pPr indent="0" lvl="0" marL="0" rtl="0" algn="l">
              <a:spcBef>
                <a:spcPts val="0"/>
              </a:spcBef>
              <a:spcAft>
                <a:spcPts val="0"/>
              </a:spcAft>
              <a:buNone/>
            </a:pPr>
            <a:r>
              <a:rPr b="1" lang="ru" sz="1400">
                <a:solidFill>
                  <a:schemeClr val="dk1"/>
                </a:solidFill>
              </a:rPr>
              <a:t>Неверно распознанные предлоги:</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i="1" lang="ru" sz="1400">
                <a:solidFill>
                  <a:schemeClr val="dk1"/>
                </a:solidFill>
              </a:rPr>
              <a:t>по (у) его жены; </a:t>
            </a:r>
            <a:r>
              <a:rPr lang="ru" sz="900">
                <a:solidFill>
                  <a:schemeClr val="dk1"/>
                </a:solidFill>
              </a:rPr>
              <a:t> </a:t>
            </a:r>
            <a:r>
              <a:rPr i="1" lang="ru" sz="1400">
                <a:solidFill>
                  <a:schemeClr val="dk1"/>
                </a:solidFill>
              </a:rPr>
              <a:t>в горе (с горы); задачу (на дачу); в анкете (на банкете); мы ездили с друзьями в воскресенье погреба (за грибами)</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0" lvl="0" marL="0" rtl="0" algn="l">
              <a:spcBef>
                <a:spcPts val="0"/>
              </a:spcBef>
              <a:spcAft>
                <a:spcPts val="0"/>
              </a:spcAft>
              <a:buNone/>
            </a:pPr>
            <a:r>
              <a:rPr b="1" lang="ru" sz="1400">
                <a:solidFill>
                  <a:schemeClr val="dk1"/>
                </a:solidFill>
              </a:rPr>
              <a:t>Лишние распознанные звуки:</a:t>
            </a:r>
            <a:endParaRPr b="1" sz="1400">
              <a:solidFill>
                <a:schemeClr val="dk1"/>
              </a:solidFill>
            </a:endParaRPr>
          </a:p>
          <a:p>
            <a:pPr indent="0" lvl="0" marL="0" rtl="0" algn="l">
              <a:spcBef>
                <a:spcPts val="0"/>
              </a:spcBef>
              <a:spcAft>
                <a:spcPts val="0"/>
              </a:spcAft>
              <a:buNone/>
            </a:pPr>
            <a:r>
              <a:t/>
            </a:r>
            <a:endParaRPr i="1" sz="1400">
              <a:solidFill>
                <a:schemeClr val="dk1"/>
              </a:solidFill>
            </a:endParaRPr>
          </a:p>
          <a:p>
            <a:pPr indent="0" lvl="0" marL="0" rtl="0" algn="l">
              <a:spcBef>
                <a:spcPts val="0"/>
              </a:spcBef>
              <a:spcAft>
                <a:spcPts val="0"/>
              </a:spcAft>
              <a:buNone/>
            </a:pPr>
            <a:r>
              <a:rPr i="1" lang="ru" sz="1400">
                <a:solidFill>
                  <a:schemeClr val="dk1"/>
                </a:solidFill>
              </a:rPr>
              <a:t>пошёл кататься (с) на лыжах; он (в) упал с горы; в день рождения своей жены (и) он пошел; через час (с) у него</a:t>
            </a:r>
            <a:endParaRPr i="1" sz="1400">
              <a:solidFill>
                <a:schemeClr val="dk1"/>
              </a:solidFill>
            </a:endParaRPr>
          </a:p>
          <a:p>
            <a:pPr indent="0" lvl="0" marL="0" rtl="0" algn="l">
              <a:spcBef>
                <a:spcPts val="0"/>
              </a:spcBef>
              <a:spcAft>
                <a:spcPts val="0"/>
              </a:spcAft>
              <a:buNone/>
            </a:pPr>
            <a:r>
              <a:t/>
            </a:r>
            <a:endParaRPr i="1" sz="1400">
              <a:solidFill>
                <a:schemeClr val="dk1"/>
              </a:solidFill>
            </a:endParaRPr>
          </a:p>
          <a:p>
            <a:pPr indent="0" lvl="0" marL="0" rtl="0" algn="l">
              <a:spcBef>
                <a:spcPts val="0"/>
              </a:spcBef>
              <a:spcAft>
                <a:spcPts val="0"/>
              </a:spcAft>
              <a:buClr>
                <a:schemeClr val="dk1"/>
              </a:buClr>
              <a:buSzPts val="1100"/>
              <a:buFont typeface="Arial"/>
              <a:buNone/>
            </a:pPr>
            <a:r>
              <a:t/>
            </a:r>
            <a:endParaRPr i="1" sz="1400">
              <a:solidFill>
                <a:schemeClr val="dk1"/>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