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82" r:id="rId5"/>
    <p:sldId id="292" r:id="rId6"/>
    <p:sldId id="297" r:id="rId7"/>
    <p:sldId id="298" r:id="rId8"/>
    <p:sldId id="300" r:id="rId9"/>
    <p:sldId id="291" r:id="rId10"/>
    <p:sldId id="30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74" autoAdjust="0"/>
  </p:normalViewPr>
  <p:slideViewPr>
    <p:cSldViewPr snapToGrid="0">
      <p:cViewPr varScale="1">
        <p:scale>
          <a:sx n="86" d="100"/>
          <a:sy n="86" d="100"/>
        </p:scale>
        <p:origin x="562"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2" qsCatId="simple" csTypeId="urn:microsoft.com/office/officeart/2005/8/colors/accent0_3" csCatId="mainScheme" phldr="1"/>
      <dgm:spPr/>
      <dgm:t>
        <a:bodyPr/>
        <a:lstStyle/>
        <a:p>
          <a:endParaRPr lang="en-US"/>
        </a:p>
      </dgm:t>
    </dgm:pt>
    <dgm:pt modelId="{0D51337A-31FA-4717-B2BF-9243F96D2B9B}">
      <dgm:prSet phldrT="[Text]" custT="1"/>
      <dgm:spPr/>
      <dgm:t>
        <a:bodyPr/>
        <a:lstStyle/>
        <a:p>
          <a:r>
            <a:rPr lang="en-US" sz="1800" dirty="0">
              <a:latin typeface="+mj-lt"/>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sz="1800">
            <a:latin typeface="+mj-lt"/>
          </a:endParaRPr>
        </a:p>
      </dgm:t>
    </dgm:pt>
    <dgm:pt modelId="{6799645E-F42F-43D8-B2EA-A1377D84D0B3}" type="sibTrans" cxnId="{9E6BB655-7FE4-4F8D-B1D2-F885E60B8754}">
      <dgm:prSet/>
      <dgm:spPr/>
      <dgm:t>
        <a:bodyPr/>
        <a:lstStyle/>
        <a:p>
          <a:endParaRPr lang="en-US" sz="1800">
            <a:latin typeface="+mj-lt"/>
          </a:endParaRPr>
        </a:p>
      </dgm:t>
    </dgm:pt>
    <dgm:pt modelId="{E40970FA-9468-4353-8343-FE5E2BEBB8B0}">
      <dgm:prSet phldrT="[Text]" custT="1"/>
      <dgm:spPr/>
      <dgm:t>
        <a:bodyPr/>
        <a:lstStyle/>
        <a:p>
          <a:r>
            <a:rPr lang="en-US" altLang="zh-CN" sz="1800" dirty="0">
              <a:latin typeface="+mj-lt"/>
            </a:rPr>
            <a:t>There was an increase in the number of customers who have defaulted on loans over the past year or so.</a:t>
          </a:r>
          <a:endParaRPr lang="en-US" sz="1800" dirty="0">
            <a:latin typeface="+mj-lt"/>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sz="1800">
            <a:latin typeface="+mj-lt"/>
          </a:endParaRPr>
        </a:p>
      </dgm:t>
    </dgm:pt>
    <dgm:pt modelId="{04FF68DF-CF36-4D12-9ECE-A3519B0AC88A}" type="sibTrans" cxnId="{A316347C-9D1A-43C6-BE2B-DC184440E1C9}">
      <dgm:prSet/>
      <dgm:spPr/>
      <dgm:t>
        <a:bodyPr/>
        <a:lstStyle/>
        <a:p>
          <a:endParaRPr lang="en-US" sz="1800">
            <a:latin typeface="+mj-lt"/>
          </a:endParaRPr>
        </a:p>
      </dgm:t>
    </dgm:pt>
    <dgm:pt modelId="{A7F7584C-6CC5-40A2-9566-2842A5DEA97A}">
      <dgm:prSet phldrT="[Text]" custT="1"/>
      <dgm:spPr/>
      <dgm:t>
        <a:bodyPr/>
        <a:lstStyle/>
        <a:p>
          <a:r>
            <a:rPr lang="en-US" sz="1800" dirty="0">
              <a:latin typeface="+mj-lt"/>
              <a:ea typeface="Tahoma" panose="020B0604030504040204" pitchFamily="34" charset="0"/>
              <a:cs typeface="Tahoma" panose="020B0604030504040204" pitchFamily="34" charset="0"/>
            </a:rPr>
            <a:t>Who has this problem?</a:t>
          </a:r>
        </a:p>
      </dgm:t>
    </dgm:pt>
    <dgm:pt modelId="{581272CD-5908-4C17-8E9B-8BF6DCE43C3E}" type="parTrans" cxnId="{F68422C1-CD34-4DED-AA4B-85EFFF4FE933}">
      <dgm:prSet/>
      <dgm:spPr/>
      <dgm:t>
        <a:bodyPr/>
        <a:lstStyle/>
        <a:p>
          <a:endParaRPr lang="en-US" sz="1800">
            <a:latin typeface="+mj-lt"/>
          </a:endParaRPr>
        </a:p>
      </dgm:t>
    </dgm:pt>
    <dgm:pt modelId="{C41ED6A4-512C-48AB-901D-671B73446005}" type="sibTrans" cxnId="{F68422C1-CD34-4DED-AA4B-85EFFF4FE933}">
      <dgm:prSet/>
      <dgm:spPr/>
      <dgm:t>
        <a:bodyPr/>
        <a:lstStyle/>
        <a:p>
          <a:endParaRPr lang="en-US" sz="1800">
            <a:latin typeface="+mj-lt"/>
          </a:endParaRPr>
        </a:p>
      </dgm:t>
    </dgm:pt>
    <dgm:pt modelId="{9D8DAFB6-C744-4BD6-B757-393BF647EBB6}">
      <dgm:prSet phldrT="[Text]" custT="1"/>
      <dgm:spPr/>
      <dgm:t>
        <a:bodyPr/>
        <a:lstStyle/>
        <a:p>
          <a:r>
            <a:rPr lang="en-US" altLang="zh-CN" sz="1800" dirty="0">
              <a:latin typeface="+mj-lt"/>
            </a:rPr>
            <a:t>Credit One company </a:t>
          </a:r>
          <a:endParaRPr lang="en-US" sz="1800" dirty="0">
            <a:latin typeface="+mj-lt"/>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sz="1800">
            <a:latin typeface="+mj-lt"/>
          </a:endParaRPr>
        </a:p>
      </dgm:t>
    </dgm:pt>
    <dgm:pt modelId="{C9B44773-68B1-427B-B9CA-0AEA186B621E}" type="sibTrans" cxnId="{56052809-46E4-4445-B520-94004C28BB9D}">
      <dgm:prSet/>
      <dgm:spPr/>
      <dgm:t>
        <a:bodyPr/>
        <a:lstStyle/>
        <a:p>
          <a:endParaRPr lang="en-US" sz="1800">
            <a:latin typeface="+mj-lt"/>
          </a:endParaRPr>
        </a:p>
      </dgm:t>
    </dgm:pt>
    <dgm:pt modelId="{51A6936C-668E-4912-B1B4-BA2D45D3F624}">
      <dgm:prSet phldrT="[Text]" custT="1"/>
      <dgm:spPr/>
      <dgm:t>
        <a:bodyPr/>
        <a:lstStyle/>
        <a:p>
          <a:r>
            <a:rPr lang="en-US" sz="1800" dirty="0">
              <a:latin typeface="+mj-lt"/>
              <a:ea typeface="Tahoma" panose="020B0604030504040204" pitchFamily="34" charset="0"/>
              <a:cs typeface="Tahoma" panose="020B0604030504040204" pitchFamily="34" charset="0"/>
            </a:rPr>
            <a:t>Why should this problem be solved?</a:t>
          </a:r>
        </a:p>
      </dgm:t>
    </dgm:pt>
    <dgm:pt modelId="{8F7D40F1-9723-47F5-BFD2-340696378D49}" type="parTrans" cxnId="{000FE2BB-9FE6-4965-ADF5-E3E85B644286}">
      <dgm:prSet/>
      <dgm:spPr/>
      <dgm:t>
        <a:bodyPr/>
        <a:lstStyle/>
        <a:p>
          <a:endParaRPr lang="en-US" sz="1800">
            <a:latin typeface="+mj-lt"/>
          </a:endParaRPr>
        </a:p>
      </dgm:t>
    </dgm:pt>
    <dgm:pt modelId="{E68031D9-E3F9-439E-86FC-2A0A3A3988D0}" type="sibTrans" cxnId="{000FE2BB-9FE6-4965-ADF5-E3E85B644286}">
      <dgm:prSet/>
      <dgm:spPr/>
      <dgm:t>
        <a:bodyPr/>
        <a:lstStyle/>
        <a:p>
          <a:endParaRPr lang="en-US" sz="1800">
            <a:latin typeface="+mj-lt"/>
          </a:endParaRPr>
        </a:p>
      </dgm:t>
    </dgm:pt>
    <dgm:pt modelId="{2A9B6C90-9B70-4ED8-9084-8651413BB905}">
      <dgm:prSet phldrT="[Text]" custT="1"/>
      <dgm:spPr/>
      <dgm:t>
        <a:bodyPr/>
        <a:lstStyle/>
        <a:p>
          <a:r>
            <a:rPr lang="en-US" sz="1800" dirty="0">
              <a:latin typeface="+mj-lt"/>
              <a:ea typeface="Tahoma" panose="020B0604030504040204" pitchFamily="34" charset="0"/>
              <a:cs typeface="Tahoma" panose="020B0604030504040204" pitchFamily="34" charset="0"/>
            </a:rPr>
            <a:t>Help Credit One company to cut business losses </a:t>
          </a:r>
        </a:p>
      </dgm:t>
    </dgm:pt>
    <dgm:pt modelId="{47C005B7-F5AA-4111-A87D-782B117A0259}" type="parTrans" cxnId="{1D59D94A-4BF7-417E-B49B-225C005839A9}">
      <dgm:prSet/>
      <dgm:spPr/>
      <dgm:t>
        <a:bodyPr/>
        <a:lstStyle/>
        <a:p>
          <a:endParaRPr lang="en-US" sz="1800">
            <a:latin typeface="+mj-lt"/>
          </a:endParaRPr>
        </a:p>
      </dgm:t>
    </dgm:pt>
    <dgm:pt modelId="{54109FB3-0563-4B2C-BFF0-181E047427F8}" type="sibTrans" cxnId="{1D59D94A-4BF7-417E-B49B-225C005839A9}">
      <dgm:prSet/>
      <dgm:spPr/>
      <dgm:t>
        <a:bodyPr/>
        <a:lstStyle/>
        <a:p>
          <a:endParaRPr lang="en-US" sz="1800">
            <a:latin typeface="+mj-lt"/>
          </a:endParaRPr>
        </a:p>
      </dgm:t>
    </dgm:pt>
    <dgm:pt modelId="{928B5CB8-3545-4EE5-8BED-981D3C6157A5}">
      <dgm:prSet phldrT="[Text]" custT="1"/>
      <dgm:spPr/>
      <dgm:t>
        <a:bodyPr/>
        <a:lstStyle/>
        <a:p>
          <a:r>
            <a:rPr lang="en-US" sz="1800" dirty="0">
              <a:latin typeface="+mj-lt"/>
              <a:ea typeface="Tahoma" panose="020B0604030504040204" pitchFamily="34" charset="0"/>
              <a:cs typeface="Tahoma" panose="020B0604030504040204" pitchFamily="34" charset="0"/>
            </a:rPr>
            <a:t>How will I know this problem has been solved?</a:t>
          </a:r>
        </a:p>
      </dgm:t>
    </dgm:pt>
    <dgm:pt modelId="{8452F8D0-82FD-4609-B6BD-446E31563D8A}" type="parTrans" cxnId="{085D3777-7996-4375-B5FB-BFD96D1BF9E4}">
      <dgm:prSet/>
      <dgm:spPr/>
      <dgm:t>
        <a:bodyPr/>
        <a:lstStyle/>
        <a:p>
          <a:endParaRPr lang="en-US" sz="1800">
            <a:latin typeface="+mj-lt"/>
          </a:endParaRPr>
        </a:p>
      </dgm:t>
    </dgm:pt>
    <dgm:pt modelId="{8EF545BA-8D8A-4813-A428-2F18D76E61FA}" type="sibTrans" cxnId="{085D3777-7996-4375-B5FB-BFD96D1BF9E4}">
      <dgm:prSet/>
      <dgm:spPr/>
      <dgm:t>
        <a:bodyPr/>
        <a:lstStyle/>
        <a:p>
          <a:endParaRPr lang="en-US" sz="1800">
            <a:latin typeface="+mj-lt"/>
          </a:endParaRPr>
        </a:p>
      </dgm:t>
    </dgm:pt>
    <dgm:pt modelId="{95A524E6-8A71-49A1-AF74-29696A02028A}">
      <dgm:prSet phldrT="[Text]" custT="1"/>
      <dgm:spPr/>
      <dgm:t>
        <a:bodyPr/>
        <a:lstStyle/>
        <a:p>
          <a:r>
            <a:rPr lang="en-US" sz="1800" dirty="0">
              <a:latin typeface="+mj-lt"/>
              <a:ea typeface="Tahoma" panose="020B0604030504040204" pitchFamily="34" charset="0"/>
              <a:cs typeface="Tahoma" panose="020B0604030504040204" pitchFamily="34" charset="0"/>
            </a:rPr>
            <a:t>When the quantity of customers with defaulted loans is 30% below the current quantity of defaulted loans</a:t>
          </a:r>
        </a:p>
      </dgm:t>
    </dgm:pt>
    <dgm:pt modelId="{52C86CAF-440B-4BB7-BD46-805908EC2D17}" type="parTrans" cxnId="{764A7F40-FC93-4B5E-82E4-B29F920B2D30}">
      <dgm:prSet/>
      <dgm:spPr/>
      <dgm:t>
        <a:bodyPr/>
        <a:lstStyle/>
        <a:p>
          <a:endParaRPr lang="en-US" sz="1800">
            <a:latin typeface="+mj-lt"/>
          </a:endParaRPr>
        </a:p>
      </dgm:t>
    </dgm:pt>
    <dgm:pt modelId="{EE0C23C2-8A0C-497A-A914-ED60FDCA930F}" type="sibTrans" cxnId="{764A7F40-FC93-4B5E-82E4-B29F920B2D30}">
      <dgm:prSet/>
      <dgm:spPr/>
      <dgm:t>
        <a:bodyPr/>
        <a:lstStyle/>
        <a:p>
          <a:endParaRPr lang="en-US" sz="1800">
            <a:latin typeface="+mj-lt"/>
          </a:endParaRPr>
        </a:p>
      </dgm:t>
    </dgm:pt>
    <dgm:pt modelId="{837DFC8B-34B0-46DB-B263-8CB1FA4BC149}" type="pres">
      <dgm:prSet presAssocID="{81269538-BFC5-48BB-BEA1-D7AF1F385FD5}" presName="Name0" presStyleCnt="0">
        <dgm:presLayoutVars>
          <dgm:dir/>
          <dgm:animLvl val="lvl"/>
          <dgm:resizeHandles val="exact"/>
        </dgm:presLayoutVars>
      </dgm:prSet>
      <dgm:spPr/>
    </dgm:pt>
    <dgm:pt modelId="{8F2FA7B5-D10A-46AE-82E5-1FCC33461E1D}" type="pres">
      <dgm:prSet presAssocID="{0D51337A-31FA-4717-B2BF-9243F96D2B9B}" presName="linNode" presStyleCnt="0"/>
      <dgm:spPr/>
    </dgm:pt>
    <dgm:pt modelId="{AB7DFDC3-2D8C-4D1C-A14D-F66AA851E120}" type="pres">
      <dgm:prSet presAssocID="{0D51337A-31FA-4717-B2BF-9243F96D2B9B}" presName="parentText" presStyleLbl="node1" presStyleIdx="0" presStyleCnt="4">
        <dgm:presLayoutVars>
          <dgm:chMax val="1"/>
          <dgm:bulletEnabled val="1"/>
        </dgm:presLayoutVars>
      </dgm:prSet>
      <dgm:spPr/>
    </dgm:pt>
    <dgm:pt modelId="{B9935CB3-D4ED-49B6-907A-8CBF147294A9}" type="pres">
      <dgm:prSet presAssocID="{0D51337A-31FA-4717-B2BF-9243F96D2B9B}" presName="descendantText" presStyleLbl="alignAccFollowNode1" presStyleIdx="0" presStyleCnt="4">
        <dgm:presLayoutVars>
          <dgm:bulletEnabled val="1"/>
        </dgm:presLayoutVars>
      </dgm:prSet>
      <dgm:spPr/>
    </dgm:pt>
    <dgm:pt modelId="{C7C599A1-1F0A-457C-AC76-AF4EE93568A8}" type="pres">
      <dgm:prSet presAssocID="{6799645E-F42F-43D8-B2EA-A1377D84D0B3}" presName="sp" presStyleCnt="0"/>
      <dgm:spPr/>
    </dgm:pt>
    <dgm:pt modelId="{935E2603-2CAC-4C6A-99C3-28F27F696DAB}" type="pres">
      <dgm:prSet presAssocID="{A7F7584C-6CC5-40A2-9566-2842A5DEA97A}" presName="linNode" presStyleCnt="0"/>
      <dgm:spPr/>
    </dgm:pt>
    <dgm:pt modelId="{618AA6A9-DB6C-4B35-B4AC-37FF7B3DECEA}" type="pres">
      <dgm:prSet presAssocID="{A7F7584C-6CC5-40A2-9566-2842A5DEA97A}" presName="parentText" presStyleLbl="node1" presStyleIdx="1" presStyleCnt="4">
        <dgm:presLayoutVars>
          <dgm:chMax val="1"/>
          <dgm:bulletEnabled val="1"/>
        </dgm:presLayoutVars>
      </dgm:prSet>
      <dgm:spPr/>
    </dgm:pt>
    <dgm:pt modelId="{C984C4D0-914E-498F-A882-DD033AB567FB}" type="pres">
      <dgm:prSet presAssocID="{A7F7584C-6CC5-40A2-9566-2842A5DEA97A}" presName="descendantText" presStyleLbl="alignAccFollowNode1" presStyleIdx="1" presStyleCnt="4">
        <dgm:presLayoutVars>
          <dgm:bulletEnabled val="1"/>
        </dgm:presLayoutVars>
      </dgm:prSet>
      <dgm:spPr/>
    </dgm:pt>
    <dgm:pt modelId="{FF4CED8B-278B-4E72-B158-9BAAA7980F4A}" type="pres">
      <dgm:prSet presAssocID="{C41ED6A4-512C-48AB-901D-671B73446005}" presName="sp" presStyleCnt="0"/>
      <dgm:spPr/>
    </dgm:pt>
    <dgm:pt modelId="{9035472E-086B-40F0-8644-973CBC1F9086}" type="pres">
      <dgm:prSet presAssocID="{51A6936C-668E-4912-B1B4-BA2D45D3F624}" presName="linNode" presStyleCnt="0"/>
      <dgm:spPr/>
    </dgm:pt>
    <dgm:pt modelId="{7B828D42-1A09-44A2-BA67-8839AAA4A32E}" type="pres">
      <dgm:prSet presAssocID="{51A6936C-668E-4912-B1B4-BA2D45D3F624}" presName="parentText" presStyleLbl="node1" presStyleIdx="2" presStyleCnt="4">
        <dgm:presLayoutVars>
          <dgm:chMax val="1"/>
          <dgm:bulletEnabled val="1"/>
        </dgm:presLayoutVars>
      </dgm:prSet>
      <dgm:spPr/>
    </dgm:pt>
    <dgm:pt modelId="{ACC90DD3-AF72-474F-ACE3-0B4DA55286A9}" type="pres">
      <dgm:prSet presAssocID="{51A6936C-668E-4912-B1B4-BA2D45D3F624}" presName="descendantText" presStyleLbl="alignAccFollowNode1" presStyleIdx="2" presStyleCnt="4">
        <dgm:presLayoutVars>
          <dgm:bulletEnabled val="1"/>
        </dgm:presLayoutVars>
      </dgm:prSet>
      <dgm:spPr/>
    </dgm:pt>
    <dgm:pt modelId="{7B7C1FF1-8556-42A0-B460-3AD4BCC455C9}" type="pres">
      <dgm:prSet presAssocID="{E68031D9-E3F9-439E-86FC-2A0A3A3988D0}" presName="sp" presStyleCnt="0"/>
      <dgm:spPr/>
    </dgm:pt>
    <dgm:pt modelId="{2E6A2871-8AB2-4173-8936-5B3F59564B67}" type="pres">
      <dgm:prSet presAssocID="{928B5CB8-3545-4EE5-8BED-981D3C6157A5}" presName="linNode" presStyleCnt="0"/>
      <dgm:spPr/>
    </dgm:pt>
    <dgm:pt modelId="{645B9846-D374-4B6E-9292-CE46C854ACB5}" type="pres">
      <dgm:prSet presAssocID="{928B5CB8-3545-4EE5-8BED-981D3C6157A5}" presName="parentText" presStyleLbl="node1" presStyleIdx="3" presStyleCnt="4">
        <dgm:presLayoutVars>
          <dgm:chMax val="1"/>
          <dgm:bulletEnabled val="1"/>
        </dgm:presLayoutVars>
      </dgm:prSet>
      <dgm:spPr/>
    </dgm:pt>
    <dgm:pt modelId="{D985CE4A-8391-4371-88A6-0164876F62AC}"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C3D7026-A05B-4803-8716-EF1279215A04}" type="presOf" srcId="{81269538-BFC5-48BB-BEA1-D7AF1F385FD5}" destId="{837DFC8B-34B0-46DB-B263-8CB1FA4BC149}" srcOrd="0" destOrd="0" presId="urn:microsoft.com/office/officeart/2005/8/layout/vList5"/>
    <dgm:cxn modelId="{DD56052F-E212-4A84-AB65-0E37F3F1BD61}" type="presOf" srcId="{E40970FA-9468-4353-8343-FE5E2BEBB8B0}" destId="{B9935CB3-D4ED-49B6-907A-8CBF147294A9}"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BA972C67-B888-4CFF-A3D6-C31DB1BB6EF9}" type="presOf" srcId="{928B5CB8-3545-4EE5-8BED-981D3C6157A5}" destId="{645B9846-D374-4B6E-9292-CE46C854ACB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52FDD572-3DBA-4E56-827D-4F2BA8EFCAF5}" type="presOf" srcId="{0D51337A-31FA-4717-B2BF-9243F96D2B9B}" destId="{AB7DFDC3-2D8C-4D1C-A14D-F66AA851E120}"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F4A97E7B-BA42-46FB-84FE-636C651D53C4}" type="presOf" srcId="{9D8DAFB6-C744-4BD6-B757-393BF647EBB6}" destId="{C984C4D0-914E-498F-A882-DD033AB567FB}"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48122581-AF47-48AC-A5DD-D9388DC960F9}" type="presOf" srcId="{51A6936C-668E-4912-B1B4-BA2D45D3F624}" destId="{7B828D42-1A09-44A2-BA67-8839AAA4A32E}" srcOrd="0" destOrd="0" presId="urn:microsoft.com/office/officeart/2005/8/layout/vList5"/>
    <dgm:cxn modelId="{7F2D96A4-0F3B-49BA-9359-606491F3BB71}" type="presOf" srcId="{95A524E6-8A71-49A1-AF74-29696A02028A}" destId="{D985CE4A-8391-4371-88A6-0164876F62AC}"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5590E6D9-C42B-4847-A0EE-F122BBE2ABA4}" type="presOf" srcId="{A7F7584C-6CC5-40A2-9566-2842A5DEA97A}" destId="{618AA6A9-DB6C-4B35-B4AC-37FF7B3DECEA}" srcOrd="0" destOrd="0" presId="urn:microsoft.com/office/officeart/2005/8/layout/vList5"/>
    <dgm:cxn modelId="{233320E4-02DF-47F0-B12C-8C316750A4CF}" type="presOf" srcId="{2A9B6C90-9B70-4ED8-9084-8651413BB905}" destId="{ACC90DD3-AF72-474F-ACE3-0B4DA55286A9}" srcOrd="0" destOrd="0" presId="urn:microsoft.com/office/officeart/2005/8/layout/vList5"/>
    <dgm:cxn modelId="{B620B3B7-4CBD-4B74-8917-AB51411062C8}" type="presParOf" srcId="{837DFC8B-34B0-46DB-B263-8CB1FA4BC149}" destId="{8F2FA7B5-D10A-46AE-82E5-1FCC33461E1D}" srcOrd="0" destOrd="0" presId="urn:microsoft.com/office/officeart/2005/8/layout/vList5"/>
    <dgm:cxn modelId="{22401117-B1E1-4597-9DA3-A586EA341F20}" type="presParOf" srcId="{8F2FA7B5-D10A-46AE-82E5-1FCC33461E1D}" destId="{AB7DFDC3-2D8C-4D1C-A14D-F66AA851E120}" srcOrd="0" destOrd="0" presId="urn:microsoft.com/office/officeart/2005/8/layout/vList5"/>
    <dgm:cxn modelId="{1210808F-733B-4377-BA2A-574D08BE4E4E}" type="presParOf" srcId="{8F2FA7B5-D10A-46AE-82E5-1FCC33461E1D}" destId="{B9935CB3-D4ED-49B6-907A-8CBF147294A9}" srcOrd="1" destOrd="0" presId="urn:microsoft.com/office/officeart/2005/8/layout/vList5"/>
    <dgm:cxn modelId="{BCB4C7BC-B1B5-4B8F-B164-3DB7CD6EFB2A}" type="presParOf" srcId="{837DFC8B-34B0-46DB-B263-8CB1FA4BC149}" destId="{C7C599A1-1F0A-457C-AC76-AF4EE93568A8}" srcOrd="1" destOrd="0" presId="urn:microsoft.com/office/officeart/2005/8/layout/vList5"/>
    <dgm:cxn modelId="{E4E9C5EA-600D-4814-ABE7-F32163E2E5C8}" type="presParOf" srcId="{837DFC8B-34B0-46DB-B263-8CB1FA4BC149}" destId="{935E2603-2CAC-4C6A-99C3-28F27F696DAB}" srcOrd="2" destOrd="0" presId="urn:microsoft.com/office/officeart/2005/8/layout/vList5"/>
    <dgm:cxn modelId="{A65281AF-D5FA-425A-9758-B36FF77CDB7D}" type="presParOf" srcId="{935E2603-2CAC-4C6A-99C3-28F27F696DAB}" destId="{618AA6A9-DB6C-4B35-B4AC-37FF7B3DECEA}" srcOrd="0" destOrd="0" presId="urn:microsoft.com/office/officeart/2005/8/layout/vList5"/>
    <dgm:cxn modelId="{DAB637DC-E08E-4DD8-8E36-868F56D20B3A}" type="presParOf" srcId="{935E2603-2CAC-4C6A-99C3-28F27F696DAB}" destId="{C984C4D0-914E-498F-A882-DD033AB567FB}" srcOrd="1" destOrd="0" presId="urn:microsoft.com/office/officeart/2005/8/layout/vList5"/>
    <dgm:cxn modelId="{2B627B84-6055-4FCE-98E9-DBEC49360306}" type="presParOf" srcId="{837DFC8B-34B0-46DB-B263-8CB1FA4BC149}" destId="{FF4CED8B-278B-4E72-B158-9BAAA7980F4A}" srcOrd="3" destOrd="0" presId="urn:microsoft.com/office/officeart/2005/8/layout/vList5"/>
    <dgm:cxn modelId="{7FBDE629-D23B-46C5-BE07-5CA47EAE179C}" type="presParOf" srcId="{837DFC8B-34B0-46DB-B263-8CB1FA4BC149}" destId="{9035472E-086B-40F0-8644-973CBC1F9086}" srcOrd="4" destOrd="0" presId="urn:microsoft.com/office/officeart/2005/8/layout/vList5"/>
    <dgm:cxn modelId="{7BE97A6C-8536-45DE-B295-43BAD1DA5146}" type="presParOf" srcId="{9035472E-086B-40F0-8644-973CBC1F9086}" destId="{7B828D42-1A09-44A2-BA67-8839AAA4A32E}" srcOrd="0" destOrd="0" presId="urn:microsoft.com/office/officeart/2005/8/layout/vList5"/>
    <dgm:cxn modelId="{221E3DEA-F146-4FC7-B5D1-E9580C6E5FD7}" type="presParOf" srcId="{9035472E-086B-40F0-8644-973CBC1F9086}" destId="{ACC90DD3-AF72-474F-ACE3-0B4DA55286A9}" srcOrd="1" destOrd="0" presId="urn:microsoft.com/office/officeart/2005/8/layout/vList5"/>
    <dgm:cxn modelId="{BA1E382E-3544-4FE8-9C72-A2C9008D78D4}" type="presParOf" srcId="{837DFC8B-34B0-46DB-B263-8CB1FA4BC149}" destId="{7B7C1FF1-8556-42A0-B460-3AD4BCC455C9}" srcOrd="5" destOrd="0" presId="urn:microsoft.com/office/officeart/2005/8/layout/vList5"/>
    <dgm:cxn modelId="{D540F1CE-86B2-4EBD-A4BC-E7AA128A5AFD}" type="presParOf" srcId="{837DFC8B-34B0-46DB-B263-8CB1FA4BC149}" destId="{2E6A2871-8AB2-4173-8936-5B3F59564B67}" srcOrd="6" destOrd="0" presId="urn:microsoft.com/office/officeart/2005/8/layout/vList5"/>
    <dgm:cxn modelId="{38A47FB0-DE10-4BC0-BB68-009CB52D1CDB}" type="presParOf" srcId="{2E6A2871-8AB2-4173-8936-5B3F59564B67}" destId="{645B9846-D374-4B6E-9292-CE46C854ACB5}" srcOrd="0" destOrd="0" presId="urn:microsoft.com/office/officeart/2005/8/layout/vList5"/>
    <dgm:cxn modelId="{5FBC5C52-FBDB-46D4-98C3-0832E8136463}" type="presParOf" srcId="{2E6A2871-8AB2-4173-8936-5B3F59564B67}" destId="{D985CE4A-8391-4371-88A6-0164876F62A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35CB3-D4ED-49B6-907A-8CBF147294A9}">
      <dsp:nvSpPr>
        <dsp:cNvPr id="0" name=""/>
        <dsp:cNvSpPr/>
      </dsp:nvSpPr>
      <dsp:spPr>
        <a:xfrm rot="5400000">
          <a:off x="5556353" y="-2293122"/>
          <a:ext cx="819852" cy="5615321"/>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latin typeface="+mj-lt"/>
            </a:rPr>
            <a:t>There was an increase in the number of customers who have defaulted on loans over the past year or so.</a:t>
          </a:r>
          <a:endParaRPr lang="en-US" sz="1800" kern="1200" dirty="0">
            <a:latin typeface="+mj-lt"/>
            <a:ea typeface="Tahoma" panose="020B0604030504040204" pitchFamily="34" charset="0"/>
            <a:cs typeface="Tahoma" panose="020B0604030504040204" pitchFamily="34" charset="0"/>
          </a:endParaRPr>
        </a:p>
      </dsp:txBody>
      <dsp:txXfrm rot="-5400000">
        <a:off x="3158619" y="144634"/>
        <a:ext cx="5575299" cy="739808"/>
      </dsp:txXfrm>
    </dsp:sp>
    <dsp:sp modelId="{AB7DFDC3-2D8C-4D1C-A14D-F66AA851E120}">
      <dsp:nvSpPr>
        <dsp:cNvPr id="0" name=""/>
        <dsp:cNvSpPr/>
      </dsp:nvSpPr>
      <dsp:spPr>
        <a:xfrm>
          <a:off x="0" y="2130"/>
          <a:ext cx="3158618" cy="102481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ea typeface="Tahoma" panose="020B0604030504040204" pitchFamily="34" charset="0"/>
              <a:cs typeface="Tahoma" panose="020B0604030504040204" pitchFamily="34" charset="0"/>
            </a:rPr>
            <a:t>What is the problem?</a:t>
          </a:r>
        </a:p>
      </dsp:txBody>
      <dsp:txXfrm>
        <a:off x="50027" y="52157"/>
        <a:ext cx="3058564" cy="924761"/>
      </dsp:txXfrm>
    </dsp:sp>
    <dsp:sp modelId="{C984C4D0-914E-498F-A882-DD033AB567FB}">
      <dsp:nvSpPr>
        <dsp:cNvPr id="0" name=""/>
        <dsp:cNvSpPr/>
      </dsp:nvSpPr>
      <dsp:spPr>
        <a:xfrm rot="5400000">
          <a:off x="5556353" y="-1217066"/>
          <a:ext cx="819852" cy="5615321"/>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latin typeface="+mj-lt"/>
            </a:rPr>
            <a:t>Credit One company </a:t>
          </a:r>
          <a:endParaRPr lang="en-US" sz="1800" kern="1200" dirty="0">
            <a:latin typeface="+mj-lt"/>
            <a:ea typeface="Tahoma" panose="020B0604030504040204" pitchFamily="34" charset="0"/>
            <a:cs typeface="Tahoma" panose="020B0604030504040204" pitchFamily="34" charset="0"/>
          </a:endParaRPr>
        </a:p>
      </dsp:txBody>
      <dsp:txXfrm rot="-5400000">
        <a:off x="3158619" y="1220690"/>
        <a:ext cx="5575299" cy="739808"/>
      </dsp:txXfrm>
    </dsp:sp>
    <dsp:sp modelId="{618AA6A9-DB6C-4B35-B4AC-37FF7B3DECEA}">
      <dsp:nvSpPr>
        <dsp:cNvPr id="0" name=""/>
        <dsp:cNvSpPr/>
      </dsp:nvSpPr>
      <dsp:spPr>
        <a:xfrm>
          <a:off x="0" y="1078186"/>
          <a:ext cx="3158618" cy="102481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ea typeface="Tahoma" panose="020B0604030504040204" pitchFamily="34" charset="0"/>
              <a:cs typeface="Tahoma" panose="020B0604030504040204" pitchFamily="34" charset="0"/>
            </a:rPr>
            <a:t>Who has this problem?</a:t>
          </a:r>
        </a:p>
      </dsp:txBody>
      <dsp:txXfrm>
        <a:off x="50027" y="1128213"/>
        <a:ext cx="3058564" cy="924761"/>
      </dsp:txXfrm>
    </dsp:sp>
    <dsp:sp modelId="{ACC90DD3-AF72-474F-ACE3-0B4DA55286A9}">
      <dsp:nvSpPr>
        <dsp:cNvPr id="0" name=""/>
        <dsp:cNvSpPr/>
      </dsp:nvSpPr>
      <dsp:spPr>
        <a:xfrm rot="5400000">
          <a:off x="5556353" y="-141010"/>
          <a:ext cx="819852" cy="5615321"/>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mj-lt"/>
              <a:ea typeface="Tahoma" panose="020B0604030504040204" pitchFamily="34" charset="0"/>
              <a:cs typeface="Tahoma" panose="020B0604030504040204" pitchFamily="34" charset="0"/>
            </a:rPr>
            <a:t>Help Credit One company to cut business losses </a:t>
          </a:r>
        </a:p>
      </dsp:txBody>
      <dsp:txXfrm rot="-5400000">
        <a:off x="3158619" y="2296746"/>
        <a:ext cx="5575299" cy="739808"/>
      </dsp:txXfrm>
    </dsp:sp>
    <dsp:sp modelId="{7B828D42-1A09-44A2-BA67-8839AAA4A32E}">
      <dsp:nvSpPr>
        <dsp:cNvPr id="0" name=""/>
        <dsp:cNvSpPr/>
      </dsp:nvSpPr>
      <dsp:spPr>
        <a:xfrm>
          <a:off x="0" y="2154242"/>
          <a:ext cx="3158618" cy="102481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ea typeface="Tahoma" panose="020B0604030504040204" pitchFamily="34" charset="0"/>
              <a:cs typeface="Tahoma" panose="020B0604030504040204" pitchFamily="34" charset="0"/>
            </a:rPr>
            <a:t>Why should this problem be solved?</a:t>
          </a:r>
        </a:p>
      </dsp:txBody>
      <dsp:txXfrm>
        <a:off x="50027" y="2204269"/>
        <a:ext cx="3058564" cy="924761"/>
      </dsp:txXfrm>
    </dsp:sp>
    <dsp:sp modelId="{D985CE4A-8391-4371-88A6-0164876F62AC}">
      <dsp:nvSpPr>
        <dsp:cNvPr id="0" name=""/>
        <dsp:cNvSpPr/>
      </dsp:nvSpPr>
      <dsp:spPr>
        <a:xfrm rot="5400000">
          <a:off x="5556353" y="935045"/>
          <a:ext cx="819852" cy="5615321"/>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mj-lt"/>
              <a:ea typeface="Tahoma" panose="020B0604030504040204" pitchFamily="34" charset="0"/>
              <a:cs typeface="Tahoma" panose="020B0604030504040204" pitchFamily="34" charset="0"/>
            </a:rPr>
            <a:t>When the quantity of customers with defaulted loans is 30% below the current quantity of defaulted loans</a:t>
          </a:r>
        </a:p>
      </dsp:txBody>
      <dsp:txXfrm rot="-5400000">
        <a:off x="3158619" y="3372801"/>
        <a:ext cx="5575299" cy="739808"/>
      </dsp:txXfrm>
    </dsp:sp>
    <dsp:sp modelId="{645B9846-D374-4B6E-9292-CE46C854ACB5}">
      <dsp:nvSpPr>
        <dsp:cNvPr id="0" name=""/>
        <dsp:cNvSpPr/>
      </dsp:nvSpPr>
      <dsp:spPr>
        <a:xfrm>
          <a:off x="0" y="3230298"/>
          <a:ext cx="3158618" cy="102481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ea typeface="Tahoma" panose="020B0604030504040204" pitchFamily="34" charset="0"/>
              <a:cs typeface="Tahoma" panose="020B0604030504040204" pitchFamily="34" charset="0"/>
            </a:rPr>
            <a:t>How will I know this problem has been solved?</a:t>
          </a:r>
        </a:p>
      </dsp:txBody>
      <dsp:txXfrm>
        <a:off x="50027" y="3280325"/>
        <a:ext cx="3058564" cy="9247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2/18/2020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2/18/2020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217260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1399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2834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25328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14757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103075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CREDIT</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tx1"/>
                </a:solidFill>
                <a:latin typeface="Corbel" panose="020B0503020204020204" pitchFamily="34" charset="0"/>
              </a:rPr>
              <a:t>ONE</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72" r:id="rId13"/>
    <p:sldLayoutId id="2147483666" r:id="rId14"/>
    <p:sldLayoutId id="2147483667" r:id="rId15"/>
    <p:sldLayoutId id="2147483668" r:id="rId16"/>
    <p:sldLayoutId id="2147483673" r:id="rId17"/>
    <p:sldLayoutId id="2147483675"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2F2BFDF-E9F2-4569-A9F2-E1FFCB7FB82D}"/>
              </a:ext>
            </a:extLst>
          </p:cNvPr>
          <p:cNvSpPr txBox="1"/>
          <p:nvPr/>
        </p:nvSpPr>
        <p:spPr>
          <a:xfrm>
            <a:off x="5422694" y="3941638"/>
            <a:ext cx="1662546" cy="404658"/>
          </a:xfrm>
          <a:prstGeom prst="rect">
            <a:avLst/>
          </a:prstGeom>
          <a:noFill/>
        </p:spPr>
        <p:txBody>
          <a:bodyPr wrap="square" lIns="0" tIns="36000" rIns="0" bIns="0" rtlCol="0">
            <a:spAutoFit/>
          </a:bodyPr>
          <a:lstStyle/>
          <a:p>
            <a:pPr algn="r">
              <a:lnSpc>
                <a:spcPts val="1400"/>
              </a:lnSpc>
            </a:pPr>
            <a:r>
              <a:rPr lang="en-US" sz="1600" b="1" spc="-100" baseline="0" dirty="0">
                <a:solidFill>
                  <a:schemeClr val="tx1">
                    <a:lumMod val="50000"/>
                    <a:lumOff val="50000"/>
                  </a:schemeClr>
                </a:solidFill>
                <a:latin typeface="Corbel" panose="020B0503020204020204" pitchFamily="34" charset="0"/>
              </a:rPr>
              <a:t>By   STEVEN</a:t>
            </a:r>
            <a:br>
              <a:rPr lang="en-US" sz="1600" b="1" spc="-100" baseline="0" dirty="0">
                <a:solidFill>
                  <a:schemeClr val="tx1">
                    <a:lumMod val="50000"/>
                    <a:lumOff val="50000"/>
                  </a:schemeClr>
                </a:solidFill>
                <a:latin typeface="Corbel" panose="020B0503020204020204" pitchFamily="34" charset="0"/>
              </a:rPr>
            </a:br>
            <a:r>
              <a:rPr lang="en-US" sz="1600" b="1" spc="-100" dirty="0">
                <a:latin typeface="Corbel" panose="020B0503020204020204" pitchFamily="34" charset="0"/>
              </a:rPr>
              <a:t>MELENDEZ</a:t>
            </a:r>
            <a:endParaRPr lang="en-US" sz="1600" b="1" spc="-100" baseline="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sz="5000" dirty="0"/>
              <a:t>Data Science framework report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Module 5 – Task 1</a:t>
            </a:r>
          </a:p>
        </p:txBody>
      </p:sp>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PROBLEM</a:t>
            </a:r>
            <a:br>
              <a:rPr lang="en-US" dirty="0"/>
            </a:br>
            <a:r>
              <a:rPr lang="en-US" dirty="0"/>
              <a:t>DESCRIPTION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pPr algn="ctr"/>
            <a:r>
              <a:rPr lang="en-US" dirty="0"/>
              <a:t>.</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a:lstStyle/>
          <a:p>
            <a:fld id="{19B51A1E-902D-48AF-9020-955120F399B6}" type="slidenum">
              <a:rPr lang="en-US" smtClean="0"/>
              <a:pPr/>
              <a:t>2</a:t>
            </a:fld>
            <a:endParaRPr lang="en-US" dirty="0"/>
          </a:p>
        </p:txBody>
      </p:sp>
      <p:pic>
        <p:nvPicPr>
          <p:cNvPr id="6" name="Graphic 5" descr="Bullseye">
            <a:extLst>
              <a:ext uri="{FF2B5EF4-FFF2-40B4-BE49-F238E27FC236}">
                <a16:creationId xmlns:a16="http://schemas.microsoft.com/office/drawing/2014/main" id="{5D815876-44DC-4B53-85EC-FF4E7FAD5C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3968" y="4789358"/>
            <a:ext cx="914400" cy="914400"/>
          </a:xfrm>
          <a:prstGeom prst="rect">
            <a:avLst/>
          </a:prstGeom>
        </p:spPr>
      </p:pic>
      <p:pic>
        <p:nvPicPr>
          <p:cNvPr id="8" name="Graphic 7" descr="Target">
            <a:extLst>
              <a:ext uri="{FF2B5EF4-FFF2-40B4-BE49-F238E27FC236}">
                <a16:creationId xmlns:a16="http://schemas.microsoft.com/office/drawing/2014/main" id="{969B0DD7-69E7-4D4F-A905-DF26B021CF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9546" y="4789358"/>
            <a:ext cx="914400" cy="914400"/>
          </a:xfrm>
          <a:prstGeom prst="rect">
            <a:avLst/>
          </a:prstGeom>
        </p:spPr>
      </p:pic>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3F48D8-3B53-4435-B6DC-9373F67EDBFA}"/>
              </a:ext>
            </a:extLst>
          </p:cNvPr>
          <p:cNvSpPr>
            <a:spLocks noGrp="1"/>
          </p:cNvSpPr>
          <p:nvPr>
            <p:ph type="title"/>
          </p:nvPr>
        </p:nvSpPr>
        <p:spPr/>
        <p:txBody>
          <a:bodyPr/>
          <a:lstStyle/>
          <a:p>
            <a:r>
              <a:rPr lang="en-US" dirty="0"/>
              <a:t>1 - The problem</a:t>
            </a:r>
          </a:p>
        </p:txBody>
      </p:sp>
      <p:sp>
        <p:nvSpPr>
          <p:cNvPr id="5" name="Slide Number Placeholder 4">
            <a:extLst>
              <a:ext uri="{FF2B5EF4-FFF2-40B4-BE49-F238E27FC236}">
                <a16:creationId xmlns:a16="http://schemas.microsoft.com/office/drawing/2014/main" id="{8971B9A8-1685-4A58-9368-DBF9001A84AC}"/>
              </a:ext>
            </a:extLst>
          </p:cNvPr>
          <p:cNvSpPr>
            <a:spLocks noGrp="1"/>
          </p:cNvSpPr>
          <p:nvPr>
            <p:ph type="sldNum" sz="quarter" idx="33"/>
          </p:nvPr>
        </p:nvSpPr>
        <p:spPr/>
        <p:txBody>
          <a:bodyPr/>
          <a:lstStyle/>
          <a:p>
            <a:fld id="{19B51A1E-902D-48AF-9020-955120F399B6}" type="slidenum">
              <a:rPr lang="en-US" noProof="0" smtClean="0"/>
              <a:pPr/>
              <a:t>3</a:t>
            </a:fld>
            <a:endParaRPr lang="en-US" noProof="0" dirty="0"/>
          </a:p>
        </p:txBody>
      </p:sp>
      <p:graphicFrame>
        <p:nvGraphicFramePr>
          <p:cNvPr id="12" name="Content Placeholder 3">
            <a:extLst>
              <a:ext uri="{FF2B5EF4-FFF2-40B4-BE49-F238E27FC236}">
                <a16:creationId xmlns:a16="http://schemas.microsoft.com/office/drawing/2014/main" id="{F253CA98-8245-481E-A30E-42E4E77D4A7E}"/>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255579403"/>
              </p:ext>
            </p:extLst>
          </p:nvPr>
        </p:nvGraphicFramePr>
        <p:xfrm>
          <a:off x="856060" y="1305017"/>
          <a:ext cx="8773940" cy="4257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370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1B1C993-9C0D-4189-8434-DB459EE5F686}"/>
              </a:ext>
            </a:extLst>
          </p:cNvPr>
          <p:cNvSpPr>
            <a:spLocks noGrp="1"/>
          </p:cNvSpPr>
          <p:nvPr>
            <p:ph type="title"/>
          </p:nvPr>
        </p:nvSpPr>
        <p:spPr/>
        <p:txBody>
          <a:bodyPr/>
          <a:lstStyle/>
          <a:p>
            <a:r>
              <a:rPr lang="en-US" dirty="0"/>
              <a:t>2- Requirements / goal / Deliverables</a:t>
            </a:r>
          </a:p>
        </p:txBody>
      </p:sp>
      <p:sp>
        <p:nvSpPr>
          <p:cNvPr id="11" name="Text Placeholder 10">
            <a:extLst>
              <a:ext uri="{FF2B5EF4-FFF2-40B4-BE49-F238E27FC236}">
                <a16:creationId xmlns:a16="http://schemas.microsoft.com/office/drawing/2014/main" id="{FDA59320-0CFD-44E7-BC96-6844C054C185}"/>
              </a:ext>
            </a:extLst>
          </p:cNvPr>
          <p:cNvSpPr>
            <a:spLocks noGrp="1"/>
          </p:cNvSpPr>
          <p:nvPr>
            <p:ph type="body" idx="1"/>
          </p:nvPr>
        </p:nvSpPr>
        <p:spPr/>
        <p:txBody>
          <a:bodyPr/>
          <a:lstStyle/>
          <a:p>
            <a:r>
              <a:rPr lang="en-US" dirty="0"/>
              <a:t>Requirements</a:t>
            </a:r>
          </a:p>
        </p:txBody>
      </p:sp>
      <p:sp>
        <p:nvSpPr>
          <p:cNvPr id="12" name="Content Placeholder 11">
            <a:extLst>
              <a:ext uri="{FF2B5EF4-FFF2-40B4-BE49-F238E27FC236}">
                <a16:creationId xmlns:a16="http://schemas.microsoft.com/office/drawing/2014/main" id="{793B7688-43AD-4025-95A1-CD3D49E0B6E7}"/>
              </a:ext>
            </a:extLst>
          </p:cNvPr>
          <p:cNvSpPr>
            <a:spLocks noGrp="1"/>
          </p:cNvSpPr>
          <p:nvPr>
            <p:ph sz="half" idx="2"/>
          </p:nvPr>
        </p:nvSpPr>
        <p:spPr>
          <a:xfrm>
            <a:off x="432000" y="2023668"/>
            <a:ext cx="4500000" cy="1405332"/>
          </a:xfrm>
        </p:spPr>
        <p:txBody>
          <a:bodyPr/>
          <a:lstStyle/>
          <a:p>
            <a:r>
              <a:rPr lang="en-US" altLang="zh-CN" dirty="0"/>
              <a:t>The company would need our data scientist team</a:t>
            </a:r>
            <a:r>
              <a:rPr lang="zh-CN" altLang="en-US" dirty="0"/>
              <a:t> </a:t>
            </a:r>
            <a:r>
              <a:rPr lang="en-US" altLang="zh-CN" dirty="0"/>
              <a:t>to design and implement a creative, empirically sound solution to solve this problem right away,</a:t>
            </a:r>
            <a:r>
              <a:rPr lang="zh-CN" altLang="en-US" dirty="0"/>
              <a:t> </a:t>
            </a:r>
            <a:r>
              <a:rPr lang="en-US" altLang="zh-CN" dirty="0"/>
              <a:t>which can help them to reduce risks of losing business.</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14" name="Text Placeholder 13">
            <a:extLst>
              <a:ext uri="{FF2B5EF4-FFF2-40B4-BE49-F238E27FC236}">
                <a16:creationId xmlns:a16="http://schemas.microsoft.com/office/drawing/2014/main" id="{397830FE-A733-4C4C-8B4A-59FD1693DC7D}"/>
              </a:ext>
            </a:extLst>
          </p:cNvPr>
          <p:cNvSpPr>
            <a:spLocks noGrp="1"/>
          </p:cNvSpPr>
          <p:nvPr>
            <p:ph type="body" sz="quarter" idx="13"/>
          </p:nvPr>
        </p:nvSpPr>
        <p:spPr/>
        <p:txBody>
          <a:bodyPr/>
          <a:lstStyle/>
          <a:p>
            <a:r>
              <a:rPr lang="en-US" dirty="0"/>
              <a:t>Goal</a:t>
            </a:r>
          </a:p>
        </p:txBody>
      </p:sp>
      <p:sp>
        <p:nvSpPr>
          <p:cNvPr id="13" name="Text Placeholder 12">
            <a:extLst>
              <a:ext uri="{FF2B5EF4-FFF2-40B4-BE49-F238E27FC236}">
                <a16:creationId xmlns:a16="http://schemas.microsoft.com/office/drawing/2014/main" id="{B2C03B92-7960-4F13-A295-C0FEE9CFB772}"/>
              </a:ext>
            </a:extLst>
          </p:cNvPr>
          <p:cNvSpPr>
            <a:spLocks noGrp="1"/>
          </p:cNvSpPr>
          <p:nvPr>
            <p:ph type="body" sz="quarter" idx="12"/>
          </p:nvPr>
        </p:nvSpPr>
        <p:spPr>
          <a:xfrm>
            <a:off x="5129800" y="2020360"/>
            <a:ext cx="4500000" cy="1408640"/>
          </a:xfrm>
        </p:spPr>
        <p:txBody>
          <a:bodyPr/>
          <a:lstStyle/>
          <a:p>
            <a:r>
              <a:rPr lang="en-US" altLang="zh-CN" dirty="0"/>
              <a:t>Our goal is to build an effective and accurate model to help them to predict the customers who would default on loans by using historical data.</a:t>
            </a:r>
            <a:endParaRPr lang="en-US" dirty="0"/>
          </a:p>
        </p:txBody>
      </p:sp>
      <p:sp>
        <p:nvSpPr>
          <p:cNvPr id="3" name="Slide Number Placeholder 2">
            <a:extLst>
              <a:ext uri="{FF2B5EF4-FFF2-40B4-BE49-F238E27FC236}">
                <a16:creationId xmlns:a16="http://schemas.microsoft.com/office/drawing/2014/main" id="{591945BB-FF4D-438B-86E0-E5F2297C80DD}"/>
              </a:ext>
            </a:extLst>
          </p:cNvPr>
          <p:cNvSpPr>
            <a:spLocks noGrp="1"/>
          </p:cNvSpPr>
          <p:nvPr>
            <p:ph type="sldNum" sz="quarter" idx="33"/>
          </p:nvPr>
        </p:nvSpPr>
        <p:spPr/>
        <p:txBody>
          <a:bodyPr/>
          <a:lstStyle/>
          <a:p>
            <a:fld id="{19B51A1E-902D-48AF-9020-955120F399B6}" type="slidenum">
              <a:rPr lang="en-US" noProof="0" smtClean="0"/>
              <a:pPr/>
              <a:t>4</a:t>
            </a:fld>
            <a:endParaRPr lang="en-US" noProof="0" dirty="0"/>
          </a:p>
        </p:txBody>
      </p:sp>
      <p:sp>
        <p:nvSpPr>
          <p:cNvPr id="16" name="Text Placeholder 10">
            <a:extLst>
              <a:ext uri="{FF2B5EF4-FFF2-40B4-BE49-F238E27FC236}">
                <a16:creationId xmlns:a16="http://schemas.microsoft.com/office/drawing/2014/main" id="{2EF3420F-33CB-4AF2-9708-1AA0AA4450F0}"/>
              </a:ext>
            </a:extLst>
          </p:cNvPr>
          <p:cNvSpPr txBox="1">
            <a:spLocks/>
          </p:cNvSpPr>
          <p:nvPr/>
        </p:nvSpPr>
        <p:spPr>
          <a:xfrm>
            <a:off x="432000" y="3550474"/>
            <a:ext cx="4500000" cy="527076"/>
          </a:xfrm>
          <a:prstGeom prst="rect">
            <a:avLst/>
          </a:prstGeom>
          <a:solidFill>
            <a:schemeClr val="tx1"/>
          </a:solidFill>
        </p:spPr>
        <p:txBody>
          <a:bodyPr vert="horz" lIns="180000" tIns="3600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spc="-15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Solution</a:t>
            </a:r>
          </a:p>
        </p:txBody>
      </p:sp>
      <p:sp>
        <p:nvSpPr>
          <p:cNvPr id="17" name="Content Placeholder 11">
            <a:extLst>
              <a:ext uri="{FF2B5EF4-FFF2-40B4-BE49-F238E27FC236}">
                <a16:creationId xmlns:a16="http://schemas.microsoft.com/office/drawing/2014/main" id="{B9DD348D-BC58-41C1-856F-7D6A53FB294D}"/>
              </a:ext>
            </a:extLst>
          </p:cNvPr>
          <p:cNvSpPr txBox="1">
            <a:spLocks/>
          </p:cNvSpPr>
          <p:nvPr/>
        </p:nvSpPr>
        <p:spPr>
          <a:xfrm>
            <a:off x="432000" y="4141846"/>
            <a:ext cx="4500000" cy="190914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zh-CN" dirty="0"/>
              <a:t>Utilize Framework One - </a:t>
            </a:r>
            <a:r>
              <a:rPr lang="en-US" altLang="zh-CN" dirty="0" err="1"/>
              <a:t>Zumel</a:t>
            </a:r>
            <a:r>
              <a:rPr lang="en-US" altLang="zh-CN" dirty="0"/>
              <a:t> and Mount,</a:t>
            </a:r>
          </a:p>
          <a:p>
            <a:pPr marL="0" indent="0" algn="ctr">
              <a:buNone/>
            </a:pPr>
            <a:r>
              <a:rPr lang="en-US" altLang="zh-CN" dirty="0">
                <a:solidFill>
                  <a:schemeClr val="tx1"/>
                </a:solidFill>
              </a:rPr>
              <a:t>I choose this data science process framework because this framework can help our team build the model effectively and accurately to address the business goal and also help us to deploy, maintain and monitor model to adapt to new situations.</a:t>
            </a:r>
            <a:endParaRPr lang="zh-CN" altLang="en-US" dirty="0">
              <a:solidFill>
                <a:schemeClr val="tx1"/>
              </a:solidFill>
            </a:endParaRPr>
          </a:p>
          <a:p>
            <a:pPr marL="0" lvl="0" indent="0">
              <a:buNone/>
            </a:pP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p>
        </p:txBody>
      </p:sp>
      <p:sp>
        <p:nvSpPr>
          <p:cNvPr id="18" name="Text Placeholder 13">
            <a:extLst>
              <a:ext uri="{FF2B5EF4-FFF2-40B4-BE49-F238E27FC236}">
                <a16:creationId xmlns:a16="http://schemas.microsoft.com/office/drawing/2014/main" id="{5EC0E23F-6E23-49CA-B161-51563AAAB2C2}"/>
              </a:ext>
            </a:extLst>
          </p:cNvPr>
          <p:cNvSpPr txBox="1">
            <a:spLocks/>
          </p:cNvSpPr>
          <p:nvPr/>
        </p:nvSpPr>
        <p:spPr>
          <a:xfrm>
            <a:off x="5129800" y="3551283"/>
            <a:ext cx="4500000" cy="525283"/>
          </a:xfrm>
          <a:prstGeom prst="rect">
            <a:avLst/>
          </a:prstGeom>
          <a:solidFill>
            <a:schemeClr val="tx1"/>
          </a:solidFill>
        </p:spPr>
        <p:txBody>
          <a:bodyPr vert="horz" lIns="180000" tIns="3600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spc="-150">
                <a:solidFill>
                  <a:schemeClr val="bg1"/>
                </a:solidFill>
                <a:latin typeface="+mj-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Deliverables</a:t>
            </a:r>
          </a:p>
        </p:txBody>
      </p:sp>
      <p:sp>
        <p:nvSpPr>
          <p:cNvPr id="19" name="Text Placeholder 12">
            <a:extLst>
              <a:ext uri="{FF2B5EF4-FFF2-40B4-BE49-F238E27FC236}">
                <a16:creationId xmlns:a16="http://schemas.microsoft.com/office/drawing/2014/main" id="{681B2B15-7A57-4542-8803-DF2125080E31}"/>
              </a:ext>
            </a:extLst>
          </p:cNvPr>
          <p:cNvSpPr txBox="1">
            <a:spLocks/>
          </p:cNvSpPr>
          <p:nvPr/>
        </p:nvSpPr>
        <p:spPr>
          <a:xfrm>
            <a:off x="5129800" y="4138538"/>
            <a:ext cx="4500000" cy="190914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Font typeface="Wingdings" panose="05000000000000000000" pitchFamily="2" charset="2"/>
              <a:buChar char=""/>
            </a:pPr>
            <a:r>
              <a:rPr lang="en-US" altLang="zh-CN" dirty="0"/>
              <a:t>Define the goal</a:t>
            </a:r>
            <a:endParaRPr lang="en-US" dirty="0">
              <a:latin typeface="Tahoma" panose="020B0604030504040204" pitchFamily="34" charset="0"/>
              <a:ea typeface="Tahoma" panose="020B0604030504040204" pitchFamily="34" charset="0"/>
              <a:cs typeface="Tahoma" panose="020B0604030504040204" pitchFamily="34" charset="0"/>
            </a:endParaRPr>
          </a:p>
          <a:p>
            <a:pPr lvl="0">
              <a:buFont typeface="Wingdings" panose="05000000000000000000" pitchFamily="2" charset="2"/>
              <a:buChar char=""/>
            </a:pPr>
            <a:r>
              <a:rPr lang="en-US" altLang="zh-CN" dirty="0"/>
              <a:t>Collect and manage data</a:t>
            </a:r>
          </a:p>
          <a:p>
            <a:pPr lvl="0">
              <a:buFont typeface="Wingdings" panose="05000000000000000000" pitchFamily="2" charset="2"/>
              <a:buChar char=""/>
            </a:pPr>
            <a:r>
              <a:rPr lang="en-US" altLang="zh-CN" dirty="0"/>
              <a:t>Build the model</a:t>
            </a:r>
          </a:p>
          <a:p>
            <a:pPr lvl="0">
              <a:buFont typeface="Wingdings" panose="05000000000000000000" pitchFamily="2" charset="2"/>
              <a:buChar char=""/>
            </a:pPr>
            <a:r>
              <a:rPr lang="en-US" altLang="zh-CN" dirty="0"/>
              <a:t>Evaluate and critique the model </a:t>
            </a:r>
          </a:p>
          <a:p>
            <a:pPr lvl="0">
              <a:buFont typeface="Wingdings" panose="05000000000000000000" pitchFamily="2" charset="2"/>
              <a:buChar char=""/>
            </a:pPr>
            <a:r>
              <a:rPr lang="en-US" altLang="zh-CN" dirty="0"/>
              <a:t>Present results and document</a:t>
            </a:r>
          </a:p>
          <a:p>
            <a:pPr lvl="0">
              <a:buFont typeface="Wingdings" panose="05000000000000000000" pitchFamily="2" charset="2"/>
              <a:buChar char=""/>
            </a:pPr>
            <a:r>
              <a:rPr lang="en-US" altLang="zh-CN" dirty="0"/>
              <a:t>Deploy and maintain the model</a:t>
            </a:r>
            <a:endParaRPr lang="zh-CN" altLang="en-US" dirty="0"/>
          </a:p>
          <a:p>
            <a:endParaRPr lang="en-US" dirty="0"/>
          </a:p>
        </p:txBody>
      </p:sp>
    </p:spTree>
    <p:extLst>
      <p:ext uri="{BB962C8B-B14F-4D97-AF65-F5344CB8AC3E}">
        <p14:creationId xmlns:p14="http://schemas.microsoft.com/office/powerpoint/2010/main" val="389237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1B1C993-9C0D-4189-8434-DB459EE5F686}"/>
              </a:ext>
            </a:extLst>
          </p:cNvPr>
          <p:cNvSpPr>
            <a:spLocks noGrp="1"/>
          </p:cNvSpPr>
          <p:nvPr>
            <p:ph type="title"/>
          </p:nvPr>
        </p:nvSpPr>
        <p:spPr/>
        <p:txBody>
          <a:bodyPr/>
          <a:lstStyle/>
          <a:p>
            <a:r>
              <a:rPr lang="en-US" dirty="0"/>
              <a:t>3 - Data sources / Insights</a:t>
            </a:r>
          </a:p>
        </p:txBody>
      </p:sp>
      <p:sp>
        <p:nvSpPr>
          <p:cNvPr id="11" name="Text Placeholder 10">
            <a:extLst>
              <a:ext uri="{FF2B5EF4-FFF2-40B4-BE49-F238E27FC236}">
                <a16:creationId xmlns:a16="http://schemas.microsoft.com/office/drawing/2014/main" id="{FDA59320-0CFD-44E7-BC96-6844C054C185}"/>
              </a:ext>
            </a:extLst>
          </p:cNvPr>
          <p:cNvSpPr>
            <a:spLocks noGrp="1"/>
          </p:cNvSpPr>
          <p:nvPr>
            <p:ph type="body" idx="1"/>
          </p:nvPr>
        </p:nvSpPr>
        <p:spPr/>
        <p:txBody>
          <a:bodyPr/>
          <a:lstStyle/>
          <a:p>
            <a:r>
              <a:rPr lang="en-US" dirty="0"/>
              <a:t>Data Observations</a:t>
            </a:r>
          </a:p>
        </p:txBody>
      </p:sp>
      <p:sp>
        <p:nvSpPr>
          <p:cNvPr id="12" name="Content Placeholder 11">
            <a:extLst>
              <a:ext uri="{FF2B5EF4-FFF2-40B4-BE49-F238E27FC236}">
                <a16:creationId xmlns:a16="http://schemas.microsoft.com/office/drawing/2014/main" id="{793B7688-43AD-4025-95A1-CD3D49E0B6E7}"/>
              </a:ext>
            </a:extLst>
          </p:cNvPr>
          <p:cNvSpPr>
            <a:spLocks noGrp="1"/>
          </p:cNvSpPr>
          <p:nvPr>
            <p:ph sz="half" idx="2"/>
          </p:nvPr>
        </p:nvSpPr>
        <p:spPr>
          <a:xfrm>
            <a:off x="432000" y="2023667"/>
            <a:ext cx="4500000" cy="4252845"/>
          </a:xfrm>
        </p:spPr>
        <p:txBody>
          <a:bodyPr/>
          <a:lstStyle/>
          <a:p>
            <a:pPr lvl="0">
              <a:buFont typeface="Wingdings" panose="05000000000000000000" pitchFamily="2" charset="2"/>
              <a:buChar char=""/>
            </a:pPr>
            <a:r>
              <a:rPr lang="en-US" altLang="zh-CN" dirty="0"/>
              <a:t>There are the total 30,000 observations in our credit  card dataset.</a:t>
            </a:r>
            <a:endParaRPr lang="en-US" dirty="0">
              <a:latin typeface="Tahoma" panose="020B0604030504040204" pitchFamily="34" charset="0"/>
              <a:ea typeface="Tahoma" panose="020B0604030504040204" pitchFamily="34" charset="0"/>
              <a:cs typeface="Tahoma" panose="020B0604030504040204" pitchFamily="34" charset="0"/>
            </a:endParaRPr>
          </a:p>
          <a:p>
            <a:pPr lvl="0">
              <a:buFont typeface="Wingdings" panose="05000000000000000000" pitchFamily="2" charset="2"/>
              <a:buChar char=""/>
            </a:pPr>
            <a:r>
              <a:rPr lang="en-US" altLang="zh-CN" dirty="0"/>
              <a:t>The dataset used binary variable – default payment next month (Yes = 1, No = 0), as the response variable. There are 6636 observations (22.12%) are customers with default payment.</a:t>
            </a:r>
          </a:p>
          <a:p>
            <a:pPr lvl="0">
              <a:buFont typeface="Wingdings" panose="05000000000000000000" pitchFamily="2" charset="2"/>
              <a:buChar char=""/>
            </a:pPr>
            <a:r>
              <a:rPr lang="en-US" altLang="zh-CN" dirty="0"/>
              <a:t>This dataset used 23 variables as explanatory variables.</a:t>
            </a:r>
          </a:p>
          <a:p>
            <a:pPr lvl="0"/>
            <a:r>
              <a:rPr lang="en-US" altLang="zh-CN" dirty="0"/>
              <a:t>The dataset contains no missing values in all attributes. </a:t>
            </a:r>
          </a:p>
          <a:p>
            <a:pPr lvl="0">
              <a:buFont typeface="Wingdings" panose="05000000000000000000" pitchFamily="2" charset="2"/>
              <a:buChar char=""/>
            </a:pPr>
            <a:r>
              <a:rPr lang="en-US" altLang="zh-CN" dirty="0"/>
              <a:t>The formats of data are all correct.</a:t>
            </a:r>
          </a:p>
          <a:p>
            <a:pPr lvl="0">
              <a:buFont typeface="Wingdings" panose="05000000000000000000" pitchFamily="2" charset="2"/>
              <a:buChar char=""/>
            </a:pPr>
            <a:r>
              <a:rPr lang="en-US" altLang="zh-CN" dirty="0"/>
              <a:t>The data of this project is clean.</a:t>
            </a:r>
          </a:p>
        </p:txBody>
      </p:sp>
      <p:sp>
        <p:nvSpPr>
          <p:cNvPr id="14" name="Text Placeholder 13">
            <a:extLst>
              <a:ext uri="{FF2B5EF4-FFF2-40B4-BE49-F238E27FC236}">
                <a16:creationId xmlns:a16="http://schemas.microsoft.com/office/drawing/2014/main" id="{397830FE-A733-4C4C-8B4A-59FD1693DC7D}"/>
              </a:ext>
            </a:extLst>
          </p:cNvPr>
          <p:cNvSpPr>
            <a:spLocks noGrp="1"/>
          </p:cNvSpPr>
          <p:nvPr>
            <p:ph type="body" sz="quarter" idx="13"/>
          </p:nvPr>
        </p:nvSpPr>
        <p:spPr/>
        <p:txBody>
          <a:bodyPr/>
          <a:lstStyle/>
          <a:p>
            <a:r>
              <a:rPr lang="en-US" dirty="0"/>
              <a:t>Foreseeable Issues</a:t>
            </a:r>
          </a:p>
        </p:txBody>
      </p:sp>
      <p:sp>
        <p:nvSpPr>
          <p:cNvPr id="13" name="Text Placeholder 12">
            <a:extLst>
              <a:ext uri="{FF2B5EF4-FFF2-40B4-BE49-F238E27FC236}">
                <a16:creationId xmlns:a16="http://schemas.microsoft.com/office/drawing/2014/main" id="{B2C03B92-7960-4F13-A295-C0FEE9CFB772}"/>
              </a:ext>
            </a:extLst>
          </p:cNvPr>
          <p:cNvSpPr>
            <a:spLocks noGrp="1"/>
          </p:cNvSpPr>
          <p:nvPr>
            <p:ph type="body" sz="quarter" idx="12"/>
          </p:nvPr>
        </p:nvSpPr>
        <p:spPr>
          <a:xfrm>
            <a:off x="5129800" y="2020360"/>
            <a:ext cx="4500000" cy="1726018"/>
          </a:xfrm>
        </p:spPr>
        <p:txBody>
          <a:bodyPr/>
          <a:lstStyle/>
          <a:p>
            <a:pPr lvl="0">
              <a:buFont typeface="Wingdings" panose="05000000000000000000" pitchFamily="2" charset="2"/>
              <a:buChar char=""/>
            </a:pPr>
            <a:r>
              <a:rPr lang="en-US" altLang="zh-CN" b="1" dirty="0"/>
              <a:t>Data Management: </a:t>
            </a:r>
            <a:r>
              <a:rPr lang="en-US" altLang="zh-CN" dirty="0"/>
              <a:t>We  would collect more new data to meet ongoing information lifecycle needs. Once we deploy our model, we would continue to track the performance of the model, and use the newly collecting data to make adjustments if needed.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a:extLst>
              <a:ext uri="{FF2B5EF4-FFF2-40B4-BE49-F238E27FC236}">
                <a16:creationId xmlns:a16="http://schemas.microsoft.com/office/drawing/2014/main" id="{591945BB-FF4D-438B-86E0-E5F2297C80DD}"/>
              </a:ext>
            </a:extLst>
          </p:cNvPr>
          <p:cNvSpPr>
            <a:spLocks noGrp="1"/>
          </p:cNvSpPr>
          <p:nvPr>
            <p:ph type="sldNum" sz="quarter" idx="33"/>
          </p:nvPr>
        </p:nvSpPr>
        <p:spPr/>
        <p:txBody>
          <a:bodyPr/>
          <a:lstStyle/>
          <a:p>
            <a:fld id="{19B51A1E-902D-48AF-9020-955120F399B6}" type="slidenum">
              <a:rPr lang="en-US" noProof="0" smtClean="0"/>
              <a:pPr/>
              <a:t>5</a:t>
            </a:fld>
            <a:endParaRPr lang="en-US" noProof="0" dirty="0"/>
          </a:p>
        </p:txBody>
      </p:sp>
      <p:sp>
        <p:nvSpPr>
          <p:cNvPr id="15" name="Text Placeholder 13">
            <a:extLst>
              <a:ext uri="{FF2B5EF4-FFF2-40B4-BE49-F238E27FC236}">
                <a16:creationId xmlns:a16="http://schemas.microsoft.com/office/drawing/2014/main" id="{75A6BC97-477B-4B1C-9436-020F8ABD7F83}"/>
              </a:ext>
            </a:extLst>
          </p:cNvPr>
          <p:cNvSpPr txBox="1">
            <a:spLocks/>
          </p:cNvSpPr>
          <p:nvPr/>
        </p:nvSpPr>
        <p:spPr>
          <a:xfrm>
            <a:off x="5193423" y="3684058"/>
            <a:ext cx="4500000" cy="525283"/>
          </a:xfrm>
          <a:prstGeom prst="rect">
            <a:avLst/>
          </a:prstGeom>
          <a:solidFill>
            <a:schemeClr val="tx1"/>
          </a:solidFill>
        </p:spPr>
        <p:txBody>
          <a:bodyPr vert="horz" lIns="180000" tIns="3600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spc="-150">
                <a:solidFill>
                  <a:schemeClr val="bg1"/>
                </a:solidFill>
                <a:latin typeface="+mj-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Insights</a:t>
            </a:r>
          </a:p>
        </p:txBody>
      </p:sp>
      <p:sp>
        <p:nvSpPr>
          <p:cNvPr id="20" name="Text Placeholder 12">
            <a:extLst>
              <a:ext uri="{FF2B5EF4-FFF2-40B4-BE49-F238E27FC236}">
                <a16:creationId xmlns:a16="http://schemas.microsoft.com/office/drawing/2014/main" id="{87722781-BF01-4768-ADB0-5507D54E1281}"/>
              </a:ext>
            </a:extLst>
          </p:cNvPr>
          <p:cNvSpPr txBox="1">
            <a:spLocks/>
          </p:cNvSpPr>
          <p:nvPr/>
        </p:nvSpPr>
        <p:spPr>
          <a:xfrm>
            <a:off x="5193423" y="4395605"/>
            <a:ext cx="4500000" cy="1726018"/>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There are plenty of observations to build up an effective model.</a:t>
            </a:r>
          </a:p>
          <a:p>
            <a:r>
              <a:rPr lang="en-US" altLang="zh-CN" dirty="0"/>
              <a:t>The data in this project is clean, which can help us to build up an accurate model.</a:t>
            </a:r>
          </a:p>
          <a:p>
            <a:r>
              <a:rPr lang="en-US" altLang="zh-CN" dirty="0"/>
              <a:t>There are also 23 exploratory variables to provide enough and valuable information to build the model.</a:t>
            </a:r>
          </a:p>
        </p:txBody>
      </p:sp>
    </p:spTree>
    <p:extLst>
      <p:ext uri="{BB962C8B-B14F-4D97-AF65-F5344CB8AC3E}">
        <p14:creationId xmlns:p14="http://schemas.microsoft.com/office/powerpoint/2010/main" val="70371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4 - Data science framework - Overview</a:t>
            </a:r>
          </a:p>
        </p:txBody>
      </p:sp>
      <p:sp>
        <p:nvSpPr>
          <p:cNvPr id="4" name="Content Placeholder 3">
            <a:extLst>
              <a:ext uri="{FF2B5EF4-FFF2-40B4-BE49-F238E27FC236}">
                <a16:creationId xmlns:a16="http://schemas.microsoft.com/office/drawing/2014/main" id="{125E40B9-054F-4D79-BD17-68E71C740D01}"/>
              </a:ext>
            </a:extLst>
          </p:cNvPr>
          <p:cNvSpPr>
            <a:spLocks noGrp="1"/>
          </p:cNvSpPr>
          <p:nvPr>
            <p:ph sz="half" idx="1"/>
          </p:nvPr>
        </p:nvSpPr>
        <p:spPr>
          <a:xfrm>
            <a:off x="306490" y="5370568"/>
            <a:ext cx="8237015" cy="773131"/>
          </a:xfrm>
        </p:spPr>
        <p:txBody>
          <a:bodyPr/>
          <a:lstStyle/>
          <a:p>
            <a:r>
              <a:rPr lang="en-US" dirty="0"/>
              <a:t>The </a:t>
            </a:r>
            <a:r>
              <a:rPr lang="en-US" dirty="0" err="1"/>
              <a:t>Zumel</a:t>
            </a:r>
            <a:r>
              <a:rPr lang="en-US" dirty="0"/>
              <a:t> and Mount data science framework was selected for this project.</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a:lstStyle/>
          <a:p>
            <a:fld id="{19B51A1E-902D-48AF-9020-955120F399B6}" type="slidenum">
              <a:rPr lang="en-US" smtClean="0"/>
              <a:pPr/>
              <a:t>6</a:t>
            </a:fld>
            <a:endParaRPr lang="en-US" dirty="0"/>
          </a:p>
        </p:txBody>
      </p:sp>
      <p:grpSp>
        <p:nvGrpSpPr>
          <p:cNvPr id="39" name="Group 38">
            <a:extLst>
              <a:ext uri="{FF2B5EF4-FFF2-40B4-BE49-F238E27FC236}">
                <a16:creationId xmlns:a16="http://schemas.microsoft.com/office/drawing/2014/main" id="{6F73D0CE-E5B8-4AE2-BA93-3D54F188CD89}"/>
              </a:ext>
            </a:extLst>
          </p:cNvPr>
          <p:cNvGrpSpPr/>
          <p:nvPr/>
        </p:nvGrpSpPr>
        <p:grpSpPr>
          <a:xfrm>
            <a:off x="1632209" y="1749428"/>
            <a:ext cx="6366571" cy="2609508"/>
            <a:chOff x="1632209" y="1749428"/>
            <a:chExt cx="6366571" cy="2609508"/>
          </a:xfrm>
        </p:grpSpPr>
        <p:sp>
          <p:nvSpPr>
            <p:cNvPr id="7" name="Rounded Rectangle 8">
              <a:extLst>
                <a:ext uri="{FF2B5EF4-FFF2-40B4-BE49-F238E27FC236}">
                  <a16:creationId xmlns:a16="http://schemas.microsoft.com/office/drawing/2014/main" id="{D5078B24-02D6-4764-8EAB-6AB90BDAF4AF}"/>
                </a:ext>
              </a:extLst>
            </p:cNvPr>
            <p:cNvSpPr/>
            <p:nvPr/>
          </p:nvSpPr>
          <p:spPr>
            <a:xfrm>
              <a:off x="1632209" y="1751618"/>
              <a:ext cx="1759400" cy="9011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350" dirty="0"/>
                <a:t>Define the goal</a:t>
              </a:r>
              <a:endParaRPr lang="zh-CN" altLang="en-US" sz="1350" dirty="0"/>
            </a:p>
          </p:txBody>
        </p:sp>
        <p:sp>
          <p:nvSpPr>
            <p:cNvPr id="10" name="Rounded Rectangle 12">
              <a:extLst>
                <a:ext uri="{FF2B5EF4-FFF2-40B4-BE49-F238E27FC236}">
                  <a16:creationId xmlns:a16="http://schemas.microsoft.com/office/drawing/2014/main" id="{91A5B164-9402-48B2-9D98-8216248E2D25}"/>
                </a:ext>
              </a:extLst>
            </p:cNvPr>
            <p:cNvSpPr/>
            <p:nvPr/>
          </p:nvSpPr>
          <p:spPr>
            <a:xfrm>
              <a:off x="4055357" y="1749428"/>
              <a:ext cx="1591938" cy="9011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350" dirty="0">
                  <a:solidFill>
                    <a:schemeClr val="bg1"/>
                  </a:solidFill>
                </a:rPr>
                <a:t>Collect and manage data</a:t>
              </a:r>
              <a:endParaRPr lang="zh-CN" altLang="en-US" sz="1350" dirty="0">
                <a:solidFill>
                  <a:schemeClr val="bg1"/>
                </a:solidFill>
              </a:endParaRPr>
            </a:p>
          </p:txBody>
        </p:sp>
        <p:sp>
          <p:nvSpPr>
            <p:cNvPr id="12" name="Rounded Rectangle 14">
              <a:extLst>
                <a:ext uri="{FF2B5EF4-FFF2-40B4-BE49-F238E27FC236}">
                  <a16:creationId xmlns:a16="http://schemas.microsoft.com/office/drawing/2014/main" id="{4B65C019-3DCD-4BAE-B40D-A54E29F7B691}"/>
                </a:ext>
              </a:extLst>
            </p:cNvPr>
            <p:cNvSpPr/>
            <p:nvPr/>
          </p:nvSpPr>
          <p:spPr>
            <a:xfrm>
              <a:off x="6344560" y="1749759"/>
              <a:ext cx="1591938" cy="9011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350" dirty="0">
                  <a:solidFill>
                    <a:schemeClr val="bg1"/>
                  </a:solidFill>
                </a:rPr>
                <a:t>Build the model</a:t>
              </a:r>
              <a:endParaRPr lang="zh-CN" altLang="en-US" sz="1350" dirty="0">
                <a:solidFill>
                  <a:schemeClr val="bg1"/>
                </a:solidFill>
              </a:endParaRPr>
            </a:p>
          </p:txBody>
        </p:sp>
        <p:sp>
          <p:nvSpPr>
            <p:cNvPr id="14" name="Rounded Rectangle 16">
              <a:extLst>
                <a:ext uri="{FF2B5EF4-FFF2-40B4-BE49-F238E27FC236}">
                  <a16:creationId xmlns:a16="http://schemas.microsoft.com/office/drawing/2014/main" id="{1AC91567-E6A1-47AB-ABA4-3F4BAF20F85E}"/>
                </a:ext>
              </a:extLst>
            </p:cNvPr>
            <p:cNvSpPr/>
            <p:nvPr/>
          </p:nvSpPr>
          <p:spPr>
            <a:xfrm>
              <a:off x="6279977" y="3478875"/>
              <a:ext cx="1718803" cy="83170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350" dirty="0">
                  <a:solidFill>
                    <a:schemeClr val="bg1"/>
                  </a:solidFill>
                </a:rPr>
                <a:t>Evaluate and critique the model</a:t>
              </a:r>
              <a:endParaRPr lang="zh-CN" altLang="en-US" sz="1350" dirty="0">
                <a:solidFill>
                  <a:schemeClr val="bg1"/>
                </a:solidFill>
              </a:endParaRPr>
            </a:p>
          </p:txBody>
        </p:sp>
        <p:sp>
          <p:nvSpPr>
            <p:cNvPr id="16" name="Rounded Rectangle 18">
              <a:extLst>
                <a:ext uri="{FF2B5EF4-FFF2-40B4-BE49-F238E27FC236}">
                  <a16:creationId xmlns:a16="http://schemas.microsoft.com/office/drawing/2014/main" id="{07D47CCC-A9C0-45AE-BD88-CFED1ED83246}"/>
                </a:ext>
              </a:extLst>
            </p:cNvPr>
            <p:cNvSpPr/>
            <p:nvPr/>
          </p:nvSpPr>
          <p:spPr>
            <a:xfrm>
              <a:off x="4005430" y="3451835"/>
              <a:ext cx="1591938" cy="9011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350" dirty="0">
                  <a:solidFill>
                    <a:schemeClr val="bg1"/>
                  </a:solidFill>
                </a:rPr>
                <a:t>Present results and document</a:t>
              </a:r>
              <a:endParaRPr lang="zh-CN" altLang="en-US" sz="1350" dirty="0">
                <a:solidFill>
                  <a:schemeClr val="bg1"/>
                </a:solidFill>
              </a:endParaRPr>
            </a:p>
          </p:txBody>
        </p:sp>
        <p:sp>
          <p:nvSpPr>
            <p:cNvPr id="17" name="Rounded Rectangle 19">
              <a:extLst>
                <a:ext uri="{FF2B5EF4-FFF2-40B4-BE49-F238E27FC236}">
                  <a16:creationId xmlns:a16="http://schemas.microsoft.com/office/drawing/2014/main" id="{E5B9D2A8-312D-4514-9A5F-D9A1EF5626DF}"/>
                </a:ext>
              </a:extLst>
            </p:cNvPr>
            <p:cNvSpPr/>
            <p:nvPr/>
          </p:nvSpPr>
          <p:spPr>
            <a:xfrm>
              <a:off x="1649311" y="3457812"/>
              <a:ext cx="1716796" cy="9011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350" dirty="0">
                  <a:solidFill>
                    <a:schemeClr val="bg1"/>
                  </a:solidFill>
                </a:rPr>
                <a:t>Deploy and maintain the model</a:t>
              </a:r>
              <a:endParaRPr lang="zh-CN" altLang="en-US" sz="1350" dirty="0">
                <a:solidFill>
                  <a:schemeClr val="bg1"/>
                </a:solidFill>
              </a:endParaRPr>
            </a:p>
          </p:txBody>
        </p:sp>
        <p:cxnSp>
          <p:nvCxnSpPr>
            <p:cNvPr id="5" name="Straight Arrow Connector 4">
              <a:extLst>
                <a:ext uri="{FF2B5EF4-FFF2-40B4-BE49-F238E27FC236}">
                  <a16:creationId xmlns:a16="http://schemas.microsoft.com/office/drawing/2014/main" id="{350E8B63-8A9E-4E71-A9E3-2DED51F8038D}"/>
                </a:ext>
              </a:extLst>
            </p:cNvPr>
            <p:cNvCxnSpPr>
              <a:stCxn id="12" idx="2"/>
              <a:endCxn id="14" idx="0"/>
            </p:cNvCxnSpPr>
            <p:nvPr/>
          </p:nvCxnSpPr>
          <p:spPr>
            <a:xfrm flipH="1">
              <a:off x="7139379" y="2650883"/>
              <a:ext cx="1151" cy="82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5F28F1FF-3EC8-4869-AF56-995C2DCE2323}"/>
                </a:ext>
              </a:extLst>
            </p:cNvPr>
            <p:cNvCxnSpPr>
              <a:cxnSpLocks/>
              <a:stCxn id="14" idx="1"/>
              <a:endCxn id="16" idx="3"/>
            </p:cNvCxnSpPr>
            <p:nvPr/>
          </p:nvCxnSpPr>
          <p:spPr>
            <a:xfrm flipH="1">
              <a:off x="5597368" y="3894728"/>
              <a:ext cx="682609" cy="7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2E1D151E-2AE1-4603-9A83-3EDB25E5D68D}"/>
                </a:ext>
              </a:extLst>
            </p:cNvPr>
            <p:cNvCxnSpPr>
              <a:cxnSpLocks/>
              <a:stCxn id="16" idx="1"/>
              <a:endCxn id="17" idx="3"/>
            </p:cNvCxnSpPr>
            <p:nvPr/>
          </p:nvCxnSpPr>
          <p:spPr>
            <a:xfrm flipH="1">
              <a:off x="3366107" y="3902397"/>
              <a:ext cx="639323" cy="59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377DBD17-D3BC-4971-B0EB-20C8D31C8430}"/>
                </a:ext>
              </a:extLst>
            </p:cNvPr>
            <p:cNvCxnSpPr>
              <a:cxnSpLocks/>
              <a:stCxn id="7" idx="3"/>
              <a:endCxn id="10" idx="1"/>
            </p:cNvCxnSpPr>
            <p:nvPr/>
          </p:nvCxnSpPr>
          <p:spPr>
            <a:xfrm flipV="1">
              <a:off x="3391609" y="2199990"/>
              <a:ext cx="663748" cy="2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802FB8D8-4D65-42E2-B547-37A7360FB54D}"/>
                </a:ext>
              </a:extLst>
            </p:cNvPr>
            <p:cNvCxnSpPr>
              <a:cxnSpLocks/>
              <a:stCxn id="10" idx="3"/>
              <a:endCxn id="12" idx="1"/>
            </p:cNvCxnSpPr>
            <p:nvPr/>
          </p:nvCxnSpPr>
          <p:spPr>
            <a:xfrm>
              <a:off x="5647295" y="2199991"/>
              <a:ext cx="697265" cy="3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4070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5 - Data science framework - details</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7</a:t>
            </a:fld>
            <a:endParaRPr lang="en-US" dirty="0"/>
          </a:p>
        </p:txBody>
      </p:sp>
      <p:graphicFrame>
        <p:nvGraphicFramePr>
          <p:cNvPr id="3" name="Table 3">
            <a:extLst>
              <a:ext uri="{FF2B5EF4-FFF2-40B4-BE49-F238E27FC236}">
                <a16:creationId xmlns:a16="http://schemas.microsoft.com/office/drawing/2014/main" id="{84A18C4D-07E4-4D23-93ED-FAA628444A11}"/>
              </a:ext>
            </a:extLst>
          </p:cNvPr>
          <p:cNvGraphicFramePr>
            <a:graphicFrameLocks noGrp="1"/>
          </p:cNvGraphicFramePr>
          <p:nvPr>
            <p:extLst>
              <p:ext uri="{D42A27DB-BD31-4B8C-83A1-F6EECF244321}">
                <p14:modId xmlns:p14="http://schemas.microsoft.com/office/powerpoint/2010/main" val="1884449958"/>
              </p:ext>
            </p:extLst>
          </p:nvPr>
        </p:nvGraphicFramePr>
        <p:xfrm>
          <a:off x="201179" y="1053040"/>
          <a:ext cx="9670788" cy="3749040"/>
        </p:xfrm>
        <a:graphic>
          <a:graphicData uri="http://schemas.openxmlformats.org/drawingml/2006/table">
            <a:tbl>
              <a:tblPr firstRow="1" bandRow="1">
                <a:tableStyleId>{073A0DAA-6AF3-43AB-8588-CEC1D06C72B9}</a:tableStyleId>
              </a:tblPr>
              <a:tblGrid>
                <a:gridCol w="1476701">
                  <a:extLst>
                    <a:ext uri="{9D8B030D-6E8A-4147-A177-3AD203B41FA5}">
                      <a16:colId xmlns:a16="http://schemas.microsoft.com/office/drawing/2014/main" val="1506143159"/>
                    </a:ext>
                  </a:extLst>
                </a:gridCol>
                <a:gridCol w="1746895">
                  <a:extLst>
                    <a:ext uri="{9D8B030D-6E8A-4147-A177-3AD203B41FA5}">
                      <a16:colId xmlns:a16="http://schemas.microsoft.com/office/drawing/2014/main" val="4068965786"/>
                    </a:ext>
                  </a:extLst>
                </a:gridCol>
                <a:gridCol w="1611798">
                  <a:extLst>
                    <a:ext uri="{9D8B030D-6E8A-4147-A177-3AD203B41FA5}">
                      <a16:colId xmlns:a16="http://schemas.microsoft.com/office/drawing/2014/main" val="2916712696"/>
                    </a:ext>
                  </a:extLst>
                </a:gridCol>
                <a:gridCol w="1611798">
                  <a:extLst>
                    <a:ext uri="{9D8B030D-6E8A-4147-A177-3AD203B41FA5}">
                      <a16:colId xmlns:a16="http://schemas.microsoft.com/office/drawing/2014/main" val="2816423274"/>
                    </a:ext>
                  </a:extLst>
                </a:gridCol>
                <a:gridCol w="1474697">
                  <a:extLst>
                    <a:ext uri="{9D8B030D-6E8A-4147-A177-3AD203B41FA5}">
                      <a16:colId xmlns:a16="http://schemas.microsoft.com/office/drawing/2014/main" val="751716176"/>
                    </a:ext>
                  </a:extLst>
                </a:gridCol>
                <a:gridCol w="1748899">
                  <a:extLst>
                    <a:ext uri="{9D8B030D-6E8A-4147-A177-3AD203B41FA5}">
                      <a16:colId xmlns:a16="http://schemas.microsoft.com/office/drawing/2014/main" val="2775825912"/>
                    </a:ext>
                  </a:extLst>
                </a:gridCol>
              </a:tblGrid>
              <a:tr h="370840">
                <a:tc>
                  <a:txBody>
                    <a:bodyPr/>
                    <a:lstStyle/>
                    <a:p>
                      <a:pPr algn="ctr"/>
                      <a:r>
                        <a:rPr lang="en-US" dirty="0"/>
                        <a:t>Define the Problem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bg1"/>
                          </a:solidFill>
                        </a:rPr>
                        <a:t>Collect and manage data</a:t>
                      </a:r>
                      <a:endParaRPr lang="zh-CN" altLang="en-US" sz="1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bg1"/>
                          </a:solidFill>
                        </a:rPr>
                        <a:t>Build the model</a:t>
                      </a:r>
                      <a:endParaRPr lang="zh-CN" altLang="en-US" sz="1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bg1"/>
                          </a:solidFill>
                        </a:rPr>
                        <a:t>Evaluate and critique the model</a:t>
                      </a:r>
                      <a:endParaRPr lang="zh-CN" altLang="en-US" sz="1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bg1"/>
                          </a:solidFill>
                        </a:rPr>
                        <a:t>Present results and document</a:t>
                      </a:r>
                      <a:endParaRPr lang="zh-CN" altLang="en-US" sz="1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bg1"/>
                          </a:solidFill>
                        </a:rPr>
                        <a:t>Deploy and maintain the model</a:t>
                      </a:r>
                      <a:endParaRPr lang="zh-CN" altLang="en-US" sz="1800" dirty="0">
                        <a:solidFill>
                          <a:schemeClr val="bg1"/>
                        </a:solidFill>
                      </a:endParaRPr>
                    </a:p>
                  </a:txBody>
                  <a:tcPr/>
                </a:tc>
                <a:extLst>
                  <a:ext uri="{0D108BD9-81ED-4DB2-BD59-A6C34878D82A}">
                    <a16:rowId xmlns:a16="http://schemas.microsoft.com/office/drawing/2014/main" val="2368534158"/>
                  </a:ext>
                </a:extLst>
              </a:tr>
              <a:tr h="370840">
                <a:tc rowSpan="3">
                  <a:txBody>
                    <a:bodyPr/>
                    <a:lstStyle/>
                    <a:p>
                      <a:pPr algn="ctr"/>
                      <a:r>
                        <a:rPr lang="en-US" sz="1400" dirty="0"/>
                        <a:t>Listed in Section 1 – The Problem</a:t>
                      </a:r>
                    </a:p>
                  </a:txBody>
                  <a:tcPr anchor="ctr"/>
                </a:tc>
                <a:tc>
                  <a:txBody>
                    <a:bodyPr/>
                    <a:lstStyle/>
                    <a:p>
                      <a:pPr algn="ctr"/>
                      <a:r>
                        <a:rPr lang="en-US" sz="1400" dirty="0"/>
                        <a:t>File named “default of credit card clients.csv”</a:t>
                      </a:r>
                    </a:p>
                  </a:txBody>
                  <a:tcPr anchor="ctr"/>
                </a:tc>
                <a:tc>
                  <a:txBody>
                    <a:bodyPr/>
                    <a:lstStyle/>
                    <a:p>
                      <a:pPr algn="ctr"/>
                      <a:r>
                        <a:rPr lang="en-US" sz="1400" dirty="0"/>
                        <a:t>Techniques : Classification algorithms such as: </a:t>
                      </a:r>
                    </a:p>
                  </a:txBody>
                  <a:tcPr anchor="ctr"/>
                </a:tc>
                <a:tc>
                  <a:txBody>
                    <a:bodyPr/>
                    <a:lstStyle/>
                    <a:p>
                      <a:pPr algn="ctr"/>
                      <a:r>
                        <a:rPr lang="en-US" sz="1400" dirty="0"/>
                        <a:t>Ensemble methods such as:</a:t>
                      </a:r>
                    </a:p>
                  </a:txBody>
                  <a:tcPr anchor="ctr"/>
                </a:tc>
                <a:tc>
                  <a:txBody>
                    <a:bodyPr/>
                    <a:lstStyle/>
                    <a:p>
                      <a:pPr algn="ctr"/>
                      <a:r>
                        <a:rPr lang="en-US" sz="1400" dirty="0"/>
                        <a:t>Engineering report in word format</a:t>
                      </a:r>
                    </a:p>
                  </a:txBody>
                  <a:tcPr anchor="ctr"/>
                </a:tc>
                <a:tc>
                  <a:txBody>
                    <a:bodyPr/>
                    <a:lstStyle/>
                    <a:p>
                      <a:pPr algn="ctr"/>
                      <a:r>
                        <a:rPr lang="en-US" sz="1400" dirty="0"/>
                        <a:t>Deploy as scalable REST APIs</a:t>
                      </a:r>
                    </a:p>
                  </a:txBody>
                  <a:tcPr anchor="ctr"/>
                </a:tc>
                <a:extLst>
                  <a:ext uri="{0D108BD9-81ED-4DB2-BD59-A6C34878D82A}">
                    <a16:rowId xmlns:a16="http://schemas.microsoft.com/office/drawing/2014/main" val="1940412041"/>
                  </a:ext>
                </a:extLst>
              </a:tr>
              <a:tr h="370840">
                <a:tc vMerge="1">
                  <a:txBody>
                    <a:bodyPr/>
                    <a:lstStyle/>
                    <a:p>
                      <a:endParaRPr lang="en-US"/>
                    </a:p>
                  </a:txBody>
                  <a:tcPr/>
                </a:tc>
                <a:tc>
                  <a:txBody>
                    <a:bodyPr/>
                    <a:lstStyle/>
                    <a:p>
                      <a:pPr algn="ctr"/>
                      <a:r>
                        <a:rPr lang="en-US" sz="1400" dirty="0"/>
                        <a:t>N/A</a:t>
                      </a:r>
                    </a:p>
                  </a:txBody>
                  <a:tcPr anchor="ctr"/>
                </a:tc>
                <a:tc>
                  <a:txBody>
                    <a:bodyPr/>
                    <a:lstStyle/>
                    <a:p>
                      <a:pPr algn="ctr"/>
                      <a:r>
                        <a:rPr lang="en-US" sz="1400" dirty="0"/>
                        <a:t>Logistics regression, KNN, CART, NB, SVM</a:t>
                      </a:r>
                    </a:p>
                  </a:txBody>
                  <a:tcPr anchor="ctr"/>
                </a:tc>
                <a:tc>
                  <a:txBody>
                    <a:bodyPr/>
                    <a:lstStyle/>
                    <a:p>
                      <a:pPr algn="ctr"/>
                      <a:r>
                        <a:rPr lang="en-US" sz="1400" dirty="0"/>
                        <a:t>GBM, Random Forest, Extra Trees, Bagged Decision trees</a:t>
                      </a:r>
                    </a:p>
                  </a:txBody>
                  <a:tcPr anchor="ctr"/>
                </a:tc>
                <a:tc>
                  <a:txBody>
                    <a:bodyPr/>
                    <a:lstStyle/>
                    <a:p>
                      <a:pPr algn="ctr"/>
                      <a:r>
                        <a:rPr lang="en-US" sz="1400" dirty="0" err="1"/>
                        <a:t>Jupyter</a:t>
                      </a:r>
                      <a:r>
                        <a:rPr lang="en-US" sz="1400" dirty="0"/>
                        <a:t> Notebook</a:t>
                      </a:r>
                    </a:p>
                  </a:txBody>
                  <a:tcPr anchor="ctr"/>
                </a:tc>
                <a:tc>
                  <a:txBody>
                    <a:bodyPr/>
                    <a:lstStyle/>
                    <a:p>
                      <a:pPr algn="ctr"/>
                      <a:r>
                        <a:rPr lang="en-US" sz="1400" dirty="0"/>
                        <a:t>Test and Monitor: </a:t>
                      </a:r>
                    </a:p>
                    <a:p>
                      <a:pPr marL="0" indent="0" algn="ctr">
                        <a:buFontTx/>
                        <a:buNone/>
                      </a:pPr>
                      <a:r>
                        <a:rPr lang="en-US" sz="1400" dirty="0"/>
                        <a:t>Log &amp; Track behavior</a:t>
                      </a:r>
                    </a:p>
                    <a:p>
                      <a:pPr marL="0" indent="0" algn="ctr">
                        <a:buFontTx/>
                        <a:buNone/>
                      </a:pPr>
                      <a:r>
                        <a:rPr lang="en-US" sz="1400" dirty="0"/>
                        <a:t>Evaluate</a:t>
                      </a:r>
                    </a:p>
                    <a:p>
                      <a:pPr marL="0" indent="0" algn="ctr">
                        <a:buFontTx/>
                        <a:buNone/>
                      </a:pPr>
                      <a:r>
                        <a:rPr lang="en-US" sz="1400" dirty="0"/>
                        <a:t>Conduct A/B Testing</a:t>
                      </a:r>
                    </a:p>
                  </a:txBody>
                  <a:tcPr anchor="ctr"/>
                </a:tc>
                <a:extLst>
                  <a:ext uri="{0D108BD9-81ED-4DB2-BD59-A6C34878D82A}">
                    <a16:rowId xmlns:a16="http://schemas.microsoft.com/office/drawing/2014/main" val="3739934587"/>
                  </a:ext>
                </a:extLst>
              </a:tr>
              <a:tr h="370840">
                <a:tc vMerge="1">
                  <a:txBody>
                    <a:bodyPr/>
                    <a:lstStyle/>
                    <a:p>
                      <a:endParaRPr lang="en-US"/>
                    </a:p>
                  </a:txBody>
                  <a:tcPr/>
                </a:tc>
                <a:tc>
                  <a:txBody>
                    <a:bodyPr/>
                    <a:lstStyle/>
                    <a:p>
                      <a:pPr algn="ctr"/>
                      <a:r>
                        <a:rPr lang="en-US" sz="1400" dirty="0"/>
                        <a:t>N/A</a:t>
                      </a:r>
                    </a:p>
                  </a:txBody>
                  <a:tcPr anchor="ctr"/>
                </a:tc>
                <a:tc>
                  <a:txBody>
                    <a:bodyPr/>
                    <a:lstStyle/>
                    <a:p>
                      <a:pPr algn="ctr"/>
                      <a:r>
                        <a:rPr lang="en-US" sz="1400" dirty="0"/>
                        <a:t>Minimum of 1 technique with 5 different algorithms </a:t>
                      </a:r>
                    </a:p>
                  </a:txBody>
                  <a:tcPr anchor="ctr"/>
                </a:tc>
                <a:tc>
                  <a:txBody>
                    <a:bodyPr/>
                    <a:lstStyle/>
                    <a:p>
                      <a:pPr algn="ctr"/>
                      <a:r>
                        <a:rPr lang="en-US" sz="1400" dirty="0"/>
                        <a:t>Quality Metrics: Accuracy, Precision, Recall, F1-Score</a:t>
                      </a:r>
                    </a:p>
                  </a:txBody>
                  <a:tcPr anchor="ctr"/>
                </a:tc>
                <a:tc>
                  <a:txBody>
                    <a:bodyPr/>
                    <a:lstStyle/>
                    <a:p>
                      <a:pPr algn="ctr"/>
                      <a:r>
                        <a:rPr lang="en-US" sz="1400" dirty="0"/>
                        <a:t>PPT Slides </a:t>
                      </a:r>
                    </a:p>
                  </a:txBody>
                  <a:tcPr anchor="ctr"/>
                </a:tc>
                <a:tc>
                  <a:txBody>
                    <a:bodyPr/>
                    <a:lstStyle/>
                    <a:p>
                      <a:pPr algn="ctr"/>
                      <a:r>
                        <a:rPr lang="en-US" sz="1400" dirty="0"/>
                        <a:t>N/A</a:t>
                      </a:r>
                    </a:p>
                  </a:txBody>
                  <a:tcPr anchor="ctr"/>
                </a:tc>
                <a:extLst>
                  <a:ext uri="{0D108BD9-81ED-4DB2-BD59-A6C34878D82A}">
                    <a16:rowId xmlns:a16="http://schemas.microsoft.com/office/drawing/2014/main" val="2851042249"/>
                  </a:ext>
                </a:extLst>
              </a:tr>
            </a:tbl>
          </a:graphicData>
        </a:graphic>
      </p:graphicFrame>
    </p:spTree>
    <p:extLst>
      <p:ext uri="{BB962C8B-B14F-4D97-AF65-F5344CB8AC3E}">
        <p14:creationId xmlns:p14="http://schemas.microsoft.com/office/powerpoint/2010/main" val="2031941241"/>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19935D-ADE6-42ED-B568-839405AD6AB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E1D8AE1-AF50-4238-9545-788684540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0</TotalTime>
  <Words>622</Words>
  <Application>Microsoft Office PowerPoint</Application>
  <PresentationFormat>Widescreen</PresentationFormat>
  <Paragraphs>83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Corbel</vt:lpstr>
      <vt:lpstr>Tahoma</vt:lpstr>
      <vt:lpstr>Times New Roman</vt:lpstr>
      <vt:lpstr>Wingdings</vt:lpstr>
      <vt:lpstr>Office Theme</vt:lpstr>
      <vt:lpstr>Data Science framework report</vt:lpstr>
      <vt:lpstr>PROBLEM DESCRIPTION</vt:lpstr>
      <vt:lpstr>1 - The problem</vt:lpstr>
      <vt:lpstr>2- Requirements / goal / Deliverables</vt:lpstr>
      <vt:lpstr>3 - Data sources / Insights</vt:lpstr>
      <vt:lpstr>4 - Data science framework - Overview</vt:lpstr>
      <vt:lpstr>5 - Data science framework -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2020-02-15T04:03:32Z</dcterms:created>
  <dcterms:modified xsi:type="dcterms:W3CDTF">2020-02-19T03:55:59Z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