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74" r:id="rId3"/>
    <p:sldId id="275" r:id="rId4"/>
    <p:sldId id="272" r:id="rId5"/>
    <p:sldId id="273" r:id="rId6"/>
    <p:sldId id="263" r:id="rId7"/>
    <p:sldId id="259" r:id="rId8"/>
    <p:sldId id="27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250" y="30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01/10/2019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ofthingsagenda.techtarget.com/definition/unique-identifier-U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blog.agro-know.com/?p=4002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hyperlink" Target="https://pixabay.com/en/smart-home-home-technology-200599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5241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2360" y="3444079"/>
            <a:ext cx="388728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IoT ANALYTICS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5579" y="4150067"/>
            <a:ext cx="21608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Power Management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289BF-F97A-4E9A-8808-34A94E3B59D3}"/>
              </a:ext>
            </a:extLst>
          </p:cNvPr>
          <p:cNvSpPr txBox="1"/>
          <p:nvPr/>
        </p:nvSpPr>
        <p:spPr>
          <a:xfrm>
            <a:off x="5061193" y="4686300"/>
            <a:ext cx="21736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By Steven Melendez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A97F-D747-473C-BFAE-B30E4163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F9DB1-4A48-4863-BD89-0E151470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86706"/>
            <a:ext cx="9841548" cy="36845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Internet of Things (IoT)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Sub-Metering &amp; Power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/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Level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845B8589-147B-49B7-A71A-6CAA1696E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03D49-6317-4F32-A0A2-BAE9B948E0A9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56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FAFC3-349A-463C-BDBB-4BFF00A02D4B}"/>
              </a:ext>
            </a:extLst>
          </p:cNvPr>
          <p:cNvSpPr/>
          <p:nvPr/>
        </p:nvSpPr>
        <p:spPr>
          <a:xfrm>
            <a:off x="3017520" y="599440"/>
            <a:ext cx="609600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B469D4-3A5C-4185-8605-D3E5A0D9B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3920" y="1788160"/>
            <a:ext cx="4796634" cy="5000427"/>
            <a:chOff x="223691" y="1455469"/>
            <a:chExt cx="5660167" cy="4679192"/>
          </a:xfrm>
        </p:grpSpPr>
        <p:pic>
          <p:nvPicPr>
            <p:cNvPr id="8" name="Picture 7" descr="This is a computer monitor.">
              <a:extLst>
                <a:ext uri="{FF2B5EF4-FFF2-40B4-BE49-F238E27FC236}">
                  <a16:creationId xmlns:a16="http://schemas.microsoft.com/office/drawing/2014/main" id="{0AD751D8-BF40-47B1-B082-CFF5EB04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5DFA6-81B9-49D8-B262-89359E9AC421}"/>
                </a:ext>
              </a:extLst>
            </p:cNvPr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6543CC-37A2-41A8-975D-C886EDD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A84A-9C58-4E51-ABE1-20744E13FE7F}"/>
              </a:ext>
            </a:extLst>
          </p:cNvPr>
          <p:cNvSpPr txBox="1">
            <a:spLocks/>
          </p:cNvSpPr>
          <p:nvPr/>
        </p:nvSpPr>
        <p:spPr>
          <a:xfrm>
            <a:off x="177800" y="1690688"/>
            <a:ext cx="6791960" cy="4009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 internet of things, or IoT, is a system of interrelated computing devices, mechanical and digital machines, objects, animals or people that are provided with unique identifiers (</a:t>
            </a:r>
            <a:r>
              <a:rPr lang="en-US" u="sng" dirty="0">
                <a:hlinkClick r:id="rId3"/>
              </a:rPr>
              <a:t>UIDs</a:t>
            </a:r>
            <a:r>
              <a:rPr lang="en-US" dirty="0"/>
              <a:t>) and the ability to transfer data over a network without requiring human-to-human or human-to-computer interaction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5BFBB-0C0D-4B35-AAE4-B4726FC0A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08240" y="1971040"/>
            <a:ext cx="4277360" cy="3200399"/>
          </a:xfrm>
          <a:prstGeom prst="rect">
            <a:avLst/>
          </a:prstGeom>
        </p:spPr>
      </p:pic>
      <p:sp>
        <p:nvSpPr>
          <p:cNvPr id="11" name="Freeform 37">
            <a:extLst>
              <a:ext uri="{FF2B5EF4-FFF2-40B4-BE49-F238E27FC236}">
                <a16:creationId xmlns:a16="http://schemas.microsoft.com/office/drawing/2014/main" id="{4026CF63-F0FF-41B9-B674-2468D48BC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CC92D-1D5A-4120-9F4D-E435D960133C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84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4C1FCD-5866-4E4F-A614-1DA199BB6889}"/>
              </a:ext>
            </a:extLst>
          </p:cNvPr>
          <p:cNvSpPr/>
          <p:nvPr/>
        </p:nvSpPr>
        <p:spPr>
          <a:xfrm>
            <a:off x="838200" y="476602"/>
            <a:ext cx="1051560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CA28-C58A-44A9-98BD-98FA1BAC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Sub-metering &amp; Power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ADD1ED-C8F4-4200-8799-C40D3C772A25}"/>
              </a:ext>
            </a:extLst>
          </p:cNvPr>
          <p:cNvSpPr txBox="1">
            <a:spLocks/>
          </p:cNvSpPr>
          <p:nvPr/>
        </p:nvSpPr>
        <p:spPr>
          <a:xfrm>
            <a:off x="0" y="2231187"/>
            <a:ext cx="8073709" cy="36038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600" dirty="0"/>
              <a:t>           Utility sub-metering is a system that allows the landlord or the property management firm bill the tenants individually since the utility usage is also measured separately.</a:t>
            </a:r>
          </a:p>
          <a:p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	Utility sub-metering also requires monitoring of the consumption of the electricity of each piece of equipment within a building including the refrigerator, HVAC, outdoor/indoor lighting, kitchen equipment and more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CD675389-524F-404F-849C-5045F917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9" y="1752992"/>
            <a:ext cx="914400" cy="914400"/>
          </a:xfrm>
          <a:prstGeom prst="rect">
            <a:avLst/>
          </a:prstGeom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AC011EE8-C921-41F4-A354-D0FEB78AB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799992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C6C57-5C19-47FD-92D1-B18181FA1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61008" y="2739187"/>
            <a:ext cx="3948703" cy="2788771"/>
          </a:xfrm>
          <a:prstGeom prst="rect">
            <a:avLst/>
          </a:prstGeom>
        </p:spPr>
      </p:pic>
      <p:sp>
        <p:nvSpPr>
          <p:cNvPr id="13" name="Freeform 37">
            <a:extLst>
              <a:ext uri="{FF2B5EF4-FFF2-40B4-BE49-F238E27FC236}">
                <a16:creationId xmlns:a16="http://schemas.microsoft.com/office/drawing/2014/main" id="{6AA6EA2B-A15F-4983-9865-8DE8EA7C7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34EDD-EFFD-4CAB-98B1-53030826A1F3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519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4B2EA-BD7B-4EED-958F-13CEBFFB1AFE}"/>
              </a:ext>
            </a:extLst>
          </p:cNvPr>
          <p:cNvSpPr/>
          <p:nvPr/>
        </p:nvSpPr>
        <p:spPr>
          <a:xfrm>
            <a:off x="703580" y="601186"/>
            <a:ext cx="369316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2AD31-0125-455B-845F-2AB09E57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828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FFF0C-0598-420C-A770-D1F2CBF4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77" y="3778566"/>
            <a:ext cx="4454904" cy="30178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13173-54BC-4D89-819F-8972FC266986}"/>
              </a:ext>
            </a:extLst>
          </p:cNvPr>
          <p:cNvSpPr txBox="1">
            <a:spLocks/>
          </p:cNvSpPr>
          <p:nvPr/>
        </p:nvSpPr>
        <p:spPr>
          <a:xfrm>
            <a:off x="365304" y="2007807"/>
            <a:ext cx="6791960" cy="4009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Use of time series analysis to  extract meaningful statistics and characteristics about the energy consumption data.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dirty="0"/>
              <a:t>Time series Analysis helps us understand what are the underlying forces leading to a particular trend in the time series data points and helps us in forecasting and monitoring the data points by fitting appropriate models to it</a:t>
            </a: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CF97-7810-4991-93E6-BA23D8EC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60" y="281815"/>
            <a:ext cx="4071938" cy="253758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904018-299C-44FE-931B-7AFD23739F46}"/>
              </a:ext>
            </a:extLst>
          </p:cNvPr>
          <p:cNvSpPr/>
          <p:nvPr/>
        </p:nvSpPr>
        <p:spPr>
          <a:xfrm rot="16200000">
            <a:off x="9076735" y="3085146"/>
            <a:ext cx="883920" cy="502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6CCDADD5-3DA5-4543-96C5-30A856E6D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304" y="1569436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63762D2-A598-49DF-A4BD-EB0B340E2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281" y="2864166"/>
            <a:ext cx="914400" cy="9144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52F5C4C6-7FD0-49C1-BC2E-5FB31A001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0264" y="2877343"/>
            <a:ext cx="914400" cy="914400"/>
          </a:xfrm>
          <a:prstGeom prst="rect">
            <a:avLst/>
          </a:prstGeom>
        </p:spPr>
      </p:pic>
      <p:sp>
        <p:nvSpPr>
          <p:cNvPr id="17" name="Freeform 37">
            <a:extLst>
              <a:ext uri="{FF2B5EF4-FFF2-40B4-BE49-F238E27FC236}">
                <a16:creationId xmlns:a16="http://schemas.microsoft.com/office/drawing/2014/main" id="{AEFEC8A2-BFD7-431B-8B4C-820D6BAFA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936E-BDDF-4DB5-B367-936317950607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118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672980" y="3238384"/>
            <a:ext cx="448869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Extract and organize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Conduct an 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Prepare recommendations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Rectangle 33" descr="Database">
            <a:extLst>
              <a:ext uri="{FF2B5EF4-FFF2-40B4-BE49-F238E27FC236}">
                <a16:creationId xmlns:a16="http://schemas.microsoft.com/office/drawing/2014/main" id="{E9A1F68C-2985-45A9-9023-57D1D53D074E}"/>
              </a:ext>
            </a:extLst>
          </p:cNvPr>
          <p:cNvSpPr/>
          <p:nvPr/>
        </p:nvSpPr>
        <p:spPr>
          <a:xfrm>
            <a:off x="1034011" y="1083428"/>
            <a:ext cx="409752" cy="409752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 descr="Lightbulb">
            <a:extLst>
              <a:ext uri="{FF2B5EF4-FFF2-40B4-BE49-F238E27FC236}">
                <a16:creationId xmlns:a16="http://schemas.microsoft.com/office/drawing/2014/main" id="{19A65007-AF0F-46AB-8C42-E67627E9C190}"/>
              </a:ext>
            </a:extLst>
          </p:cNvPr>
          <p:cNvSpPr/>
          <p:nvPr/>
        </p:nvSpPr>
        <p:spPr>
          <a:xfrm>
            <a:off x="1015953" y="3249872"/>
            <a:ext cx="409752" cy="4097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Rectangle 38" descr="Bar graph with upward trend">
            <a:extLst>
              <a:ext uri="{FF2B5EF4-FFF2-40B4-BE49-F238E27FC236}">
                <a16:creationId xmlns:a16="http://schemas.microsoft.com/office/drawing/2014/main" id="{196D2EA3-55C9-4D0D-8E23-D267D9FD8DC0}"/>
              </a:ext>
            </a:extLst>
          </p:cNvPr>
          <p:cNvSpPr/>
          <p:nvPr/>
        </p:nvSpPr>
        <p:spPr>
          <a:xfrm>
            <a:off x="1001725" y="2167787"/>
            <a:ext cx="409752" cy="40975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Graphic 4" descr="Boardroom">
            <a:extLst>
              <a:ext uri="{FF2B5EF4-FFF2-40B4-BE49-F238E27FC236}">
                <a16:creationId xmlns:a16="http://schemas.microsoft.com/office/drawing/2014/main" id="{CEB2F860-4E56-4445-924A-EE4A082BFD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9782" y="1189770"/>
            <a:ext cx="1826675" cy="18266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398CC9-6043-4E77-AFCC-90F9FB9FF0CA}"/>
              </a:ext>
            </a:extLst>
          </p:cNvPr>
          <p:cNvSpPr txBox="1"/>
          <p:nvPr/>
        </p:nvSpPr>
        <p:spPr>
          <a:xfrm>
            <a:off x="7672980" y="689968"/>
            <a:ext cx="38862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Goals and 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DA418-A004-4A0A-B7DA-DB01940E0DE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5557"/>
          <a:stretch/>
        </p:blipFill>
        <p:spPr>
          <a:xfrm>
            <a:off x="1967210" y="689968"/>
            <a:ext cx="5197301" cy="35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223518"/>
            <a:chOff x="551523" y="1883938"/>
            <a:chExt cx="3259338" cy="4223518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Kitchen, containing mainly a dishwasher, an oven and a microwave</a:t>
              </a:r>
              <a:endParaRPr lang="en-US" sz="1400" dirty="0"/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7726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13%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Metering 1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195593" cy="4223518"/>
            <a:chOff x="4498204" y="1883938"/>
            <a:chExt cx="3195593" cy="4223518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Laundry room, containing a washing-machine, a tumble-drier, a refrigerator and a light</a:t>
              </a:r>
              <a:endParaRPr lang="en-US" sz="1400" dirty="0"/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7726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15%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56053" y="110009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Metering 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81364" y="5276457"/>
            <a:ext cx="3043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Electric water-heater and an air-conditioner</a:t>
            </a:r>
            <a:endParaRPr lang="en-US" sz="1400" dirty="0"/>
          </a:p>
        </p:txBody>
      </p: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7726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71%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Metering 3.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562890" y="166080"/>
            <a:ext cx="57158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Exploratory Data Analysis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5A961-4E4E-478D-8E68-7A2BBD97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9" y="2027629"/>
            <a:ext cx="3089251" cy="297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5D712-4E3C-464C-8142-A049C5CD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88" y="2027629"/>
            <a:ext cx="2980623" cy="300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286D9-70FF-42DA-9052-7267946C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660" y="1996261"/>
            <a:ext cx="3028032" cy="29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05FFF-80AF-4EBA-882B-70AAE5AA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0" y="658523"/>
            <a:ext cx="4992479" cy="3029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8599A-B9F9-4C26-B495-0764D6177C7E}"/>
              </a:ext>
            </a:extLst>
          </p:cNvPr>
          <p:cNvSpPr txBox="1"/>
          <p:nvPr/>
        </p:nvSpPr>
        <p:spPr>
          <a:xfrm>
            <a:off x="3562890" y="166080"/>
            <a:ext cx="57158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295E9-E084-4EE6-A6F4-1CBB2ADF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77" y="658523"/>
            <a:ext cx="4685983" cy="3212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279D-7400-4CF2-8797-AC72FD56C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6" y="3871118"/>
            <a:ext cx="3927261" cy="2896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9C70E-6068-4EE7-AD45-1A00BA5C6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1118"/>
            <a:ext cx="5870574" cy="26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96525"/>
            <a:ext cx="5310652" cy="3315324"/>
            <a:chOff x="825793" y="2068093"/>
            <a:chExt cx="5310652" cy="3315324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Identify financial benefits of energy management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1702101" y="2296524"/>
              <a:ext cx="867237" cy="219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FINANCING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Identify additional opportunities for IoT Analytics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702101" y="4159850"/>
              <a:ext cx="14411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30353F"/>
                  </a:solidFill>
                </a:rPr>
                <a:t>OPPORTUNITIES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Define a project plan with the customer.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4569834" y="4196429"/>
              <a:ext cx="1031540" cy="219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SCHEDULING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Identify market opportunities for IoT Analytics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611267" y="2322994"/>
              <a:ext cx="948674" cy="219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MARKETING</a:t>
              </a:r>
            </a:p>
          </p:txBody>
        </p: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34457" y="165381"/>
            <a:ext cx="59230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High Level Recommendations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91115-0840-4FF9-B70C-84CABBAE9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5721" r="772" b="852"/>
          <a:stretch/>
        </p:blipFill>
        <p:spPr>
          <a:xfrm>
            <a:off x="5985620" y="2137294"/>
            <a:ext cx="5963920" cy="41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239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Slide 1</vt:lpstr>
      <vt:lpstr>Agenda</vt:lpstr>
      <vt:lpstr>Internet of Things (IoT)</vt:lpstr>
      <vt:lpstr>Sub-metering &amp; Power Management</vt:lpstr>
      <vt:lpstr>Background</vt:lpstr>
      <vt:lpstr>Slide 7</vt:lpstr>
      <vt:lpstr>Slide 4</vt:lpstr>
      <vt:lpstr>PowerPoint Presentation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2019-10-02T01:46:11Z</dcterms:created>
  <dcterms:modified xsi:type="dcterms:W3CDTF">2019-10-02T04:31:11Z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