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82" r:id="rId5"/>
    <p:sldId id="292" r:id="rId6"/>
    <p:sldId id="273" r:id="rId7"/>
    <p:sldId id="300" r:id="rId8"/>
    <p:sldId id="297" r:id="rId9"/>
    <p:sldId id="301" r:id="rId10"/>
    <p:sldId id="302" r:id="rId11"/>
    <p:sldId id="303" r:id="rId12"/>
    <p:sldId id="304" r:id="rId13"/>
    <p:sldId id="305" r:id="rId14"/>
    <p:sldId id="306" r:id="rId15"/>
    <p:sldId id="308" r:id="rId16"/>
    <p:sldId id="299" r:id="rId17"/>
    <p:sldId id="30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1" autoAdjust="0"/>
  </p:normalViewPr>
  <p:slideViewPr>
    <p:cSldViewPr snapToGrid="0">
      <p:cViewPr varScale="1">
        <p:scale>
          <a:sx n="86" d="100"/>
          <a:sy n="86" d="100"/>
        </p:scale>
        <p:origin x="562" y="19"/>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242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10/22/2019</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10/22/2019</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a:p>
        </p:txBody>
      </p:sp>
    </p:spTree>
    <p:extLst>
      <p:ext uri="{BB962C8B-B14F-4D97-AF65-F5344CB8AC3E}">
        <p14:creationId xmlns:p14="http://schemas.microsoft.com/office/powerpoint/2010/main" val="386151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a:p>
        </p:txBody>
      </p:sp>
    </p:spTree>
    <p:extLst>
      <p:ext uri="{BB962C8B-B14F-4D97-AF65-F5344CB8AC3E}">
        <p14:creationId xmlns:p14="http://schemas.microsoft.com/office/powerpoint/2010/main" val="2457486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837F9836-5B23-424D-8C60-AC02A8512A4B}"/>
              </a:ext>
            </a:extLst>
          </p:cNvPr>
          <p:cNvSpPr>
            <a:spLocks noGrp="1"/>
          </p:cNvSpPr>
          <p:nvPr>
            <p:ph type="pic" sz="quarter" idx="13" hasCustomPrompt="1"/>
          </p:nvPr>
        </p:nvSpPr>
        <p:spPr>
          <a:xfrm>
            <a:off x="9980476" y="0"/>
            <a:ext cx="2211524" cy="6858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tx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916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572900" y="1511476"/>
            <a:ext cx="2916000" cy="467924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6713800" y="1511475"/>
            <a:ext cx="2916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1764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29045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148900" y="1512000"/>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007350" y="1507535"/>
            <a:ext cx="1764000" cy="467925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7865800" y="1507535"/>
            <a:ext cx="1764000" cy="468371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a:lstStyle>
            <a:lvl1pPr>
              <a:defRPr sz="5400" cap="none">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1227779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hasCustomPrompt="1"/>
          </p:nvPr>
        </p:nvSpPr>
        <p:spPr>
          <a:xfrm>
            <a:off x="432000" y="1046375"/>
            <a:ext cx="9198000"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008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hasCustomPrompt="1"/>
          </p:nvPr>
        </p:nvSpPr>
        <p:spPr>
          <a:xfrm>
            <a:off x="432000"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hasCustomPrompt="1"/>
          </p:nvPr>
        </p:nvSpPr>
        <p:spPr>
          <a:xfrm>
            <a:off x="5194169" y="1046376"/>
            <a:ext cx="4435831" cy="5130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7439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hasCustomPrompt="1"/>
          </p:nvPr>
        </p:nvSpPr>
        <p:spPr>
          <a:xfrm>
            <a:off x="43200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hasCustomPrompt="1"/>
          </p:nvPr>
        </p:nvSpPr>
        <p:spPr>
          <a:xfrm>
            <a:off x="5195160" y="1068420"/>
            <a:ext cx="4434840" cy="823912"/>
          </a:xfrm>
          <a:solidFill>
            <a:schemeClr val="tx1"/>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hasCustomPrompt="1"/>
          </p:nvPr>
        </p:nvSpPr>
        <p:spPr>
          <a:xfrm>
            <a:off x="432001"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hasCustomPrompt="1"/>
          </p:nvPr>
        </p:nvSpPr>
        <p:spPr>
          <a:xfrm>
            <a:off x="5195160" y="2096752"/>
            <a:ext cx="4434840" cy="409291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6346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hasCustomPrompt="1"/>
          </p:nvPr>
        </p:nvSpPr>
        <p:spPr>
          <a:xfrm>
            <a:off x="3770722" y="457201"/>
            <a:ext cx="6023727" cy="5726784"/>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720005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anchor="b"/>
          <a:lstStyle>
            <a:lvl1pPr>
              <a:defRPr sz="2800"/>
            </a:lvl1pPr>
          </a:lstStyle>
          <a:p>
            <a:r>
              <a:rPr lang="en-US" noProof="0"/>
              <a:t>Click to edit Master title style</a:t>
            </a:r>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02147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37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auto">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181155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2310D190-B83D-438A-91BC-470C41B22A29}"/>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Large Image">
    <p:bg>
      <p:bgPr>
        <a:solidFill>
          <a:schemeClr val="bg1"/>
        </a:solidFill>
        <a:effectLst/>
      </p:bgPr>
    </p:bg>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anchor="b"/>
          <a:lstStyle>
            <a:lvl1pPr algn="r">
              <a:lnSpc>
                <a:spcPts val="5000"/>
              </a:lnSpc>
              <a:defRPr sz="6000" b="1" cap="all" spc="-300" baseline="0">
                <a:solidFill>
                  <a:schemeClr val="bg1"/>
                </a:solidFill>
                <a:latin typeface="+mj-lt"/>
              </a:defRPr>
            </a:lvl1pPr>
          </a:lstStyle>
          <a:p>
            <a:r>
              <a:rPr lang="en-US"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09473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a:lstStyle>
            <a:lvl1pPr algn="r">
              <a:defRPr>
                <a:solidFill>
                  <a:schemeClr val="tx1"/>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445000" y="2908300"/>
            <a:ext cx="5184800" cy="3283700"/>
          </a:xfrm>
          <a:solidFill>
            <a:schemeClr val="bg1"/>
          </a:solidFill>
        </p:spPr>
        <p:txBody>
          <a:bodyPr lIns="180000" tIns="252000" rIns="25200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23393" y="1343906"/>
            <a:ext cx="3736800" cy="3933645"/>
          </a:xfrm>
          <a:solidFill>
            <a:schemeClr val="bg1"/>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a:lstStyle/>
          <a:p>
            <a:fld id="{19B51A1E-902D-48AF-9020-955120F399B6}" type="slidenum">
              <a:rPr lang="en-US" noProof="0" smtClean="0"/>
              <a:pPr/>
              <a:t>‹#›</a:t>
            </a:fld>
            <a:endParaRPr lang="en-US" noProof="0" dirty="0"/>
          </a:p>
        </p:txBody>
      </p:sp>
      <p:sp>
        <p:nvSpPr>
          <p:cNvPr id="9" name="Picture Placeholder 6">
            <a:extLst>
              <a:ext uri="{FF2B5EF4-FFF2-40B4-BE49-F238E27FC236}">
                <a16:creationId xmlns:a16="http://schemas.microsoft.com/office/drawing/2014/main" id="{492C2A1D-F7BD-46B6-BC01-15D365ACD50B}"/>
              </a:ext>
            </a:extLst>
          </p:cNvPr>
          <p:cNvSpPr>
            <a:spLocks noGrp="1"/>
          </p:cNvSpPr>
          <p:nvPr>
            <p:ph type="pic" sz="quarter" idx="14" hasCustomPrompt="1"/>
          </p:nvPr>
        </p:nvSpPr>
        <p:spPr>
          <a:xfrm>
            <a:off x="7560193" y="1344803"/>
            <a:ext cx="3737526" cy="3933645"/>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6" name="Title 5">
            <a:extLst>
              <a:ext uri="{FF2B5EF4-FFF2-40B4-BE49-F238E27FC236}">
                <a16:creationId xmlns:a16="http://schemas.microsoft.com/office/drawing/2014/main" id="{7F4F1543-153D-4F77-A4A9-C9BBA1C2052E}"/>
              </a:ext>
            </a:extLst>
          </p:cNvPr>
          <p:cNvSpPr>
            <a:spLocks noGrp="1"/>
          </p:cNvSpPr>
          <p:nvPr>
            <p:ph type="title"/>
          </p:nvPr>
        </p:nvSpPr>
        <p:spPr>
          <a:xfrm>
            <a:off x="432000" y="432000"/>
            <a:ext cx="9131100" cy="432000"/>
          </a:xfrm>
        </p:spPr>
        <p:txBody>
          <a:bodyPr/>
          <a:lstStyle/>
          <a:p>
            <a:r>
              <a:rPr lang="en-US" noProof="0"/>
              <a:t>Click to edit Master title style</a:t>
            </a:r>
          </a:p>
        </p:txBody>
      </p:sp>
      <p:sp>
        <p:nvSpPr>
          <p:cNvPr id="11" name="Subtitle 2">
            <a:extLst>
              <a:ext uri="{FF2B5EF4-FFF2-40B4-BE49-F238E27FC236}">
                <a16:creationId xmlns:a16="http://schemas.microsoft.com/office/drawing/2014/main" id="{9FAA210E-391A-499A-89D5-F222045FD1A4}"/>
              </a:ext>
            </a:extLst>
          </p:cNvPr>
          <p:cNvSpPr>
            <a:spLocks noGrp="1"/>
          </p:cNvSpPr>
          <p:nvPr>
            <p:ph type="body" sz="quarter" idx="32" hasCustomPrompt="1"/>
          </p:nvPr>
        </p:nvSpPr>
        <p:spPr>
          <a:xfrm>
            <a:off x="431800" y="1008000"/>
            <a:ext cx="68959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234719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a:lstStyle>
            <a:lvl1pPr>
              <a:defRPr>
                <a:solidFill>
                  <a:schemeClr val="tx1"/>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432296"/>
            <a:ext cx="4500000" cy="527076"/>
          </a:xfrm>
          <a:solidFill>
            <a:schemeClr val="tx1"/>
          </a:solidFill>
        </p:spPr>
        <p:txBody>
          <a:bodyPr lIns="180000" tIns="3600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4500000" cy="4168332"/>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5129800" y="1433105"/>
            <a:ext cx="4500000" cy="525283"/>
          </a:xfrm>
          <a:solidFill>
            <a:schemeClr val="tx1"/>
          </a:solidFill>
        </p:spPr>
        <p:txBody>
          <a:bodyPr lIns="180000" tIns="36000" anchor="ctr"/>
          <a:lstStyle>
            <a:lvl1pPr marL="0" indent="0">
              <a:buNone/>
              <a:defRPr sz="2400" b="1" spc="-150">
                <a:solidFill>
                  <a:schemeClr val="bg1"/>
                </a:solidFill>
                <a:latin typeface="+mj-lt"/>
              </a:defRPr>
            </a:lvl1pPr>
          </a:lstStyle>
          <a:p>
            <a:pPr lvl="0"/>
            <a:r>
              <a:rPr lang="en-US"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5129800" y="2020359"/>
            <a:ext cx="4500000" cy="417089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16EFF903-F1F3-440A-B12C-9FD51606B03D}"/>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anchor="ctr"/>
          <a:lstStyle>
            <a:lvl1pPr algn="ctr">
              <a:lnSpc>
                <a:spcPct val="100000"/>
              </a:lnSpc>
              <a:defRPr sz="6000" b="1" cap="all" spc="-300" baseline="0">
                <a:solidFill>
                  <a:schemeClr val="tx1"/>
                </a:solidFill>
                <a:latin typeface="+mj-lt"/>
              </a:defRPr>
            </a:lvl1pPr>
          </a:lstStyle>
          <a:p>
            <a:r>
              <a:rPr lang="en-US" noProof="0"/>
              <a:t>Thank you</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3189010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C8D0EF-1DB6-4ADC-8F31-5AE53BF5EAF4}"/>
              </a:ext>
            </a:extLst>
          </p:cNvPr>
          <p:cNvSpPr/>
          <p:nvPr userDrawn="1"/>
        </p:nvSpPr>
        <p:spPr>
          <a:xfrm>
            <a:off x="69274" y="66963"/>
            <a:ext cx="9911201" cy="6727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62F208ED-79A0-4B2C-A5EE-9D27466BCA3F}"/>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9198116"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9198116"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56350"/>
            <a:ext cx="4114800" cy="365125"/>
          </a:xfrm>
          <a:prstGeom prst="rect">
            <a:avLst/>
          </a:prstGeom>
        </p:spPr>
        <p:txBody>
          <a:bodyPr vert="horz" lIns="0" tIns="0" rIns="0" bIns="0" rtlCol="0" anchor="ctr"/>
          <a:lstStyle>
            <a:lvl1pPr algn="l">
              <a:defRPr sz="1200" i="1">
                <a:solidFill>
                  <a:schemeClr val="tx1">
                    <a:lumMod val="75000"/>
                    <a:lumOff val="25000"/>
                  </a:schemeClr>
                </a:solidFill>
                <a:latin typeface="Times New Roman" panose="02020603050405020304" pitchFamily="18" charset="0"/>
                <a:cs typeface="Times New Roman" panose="02020603050405020304" pitchFamily="18" charset="0"/>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47502" y="6401750"/>
            <a:ext cx="278418" cy="274324"/>
          </a:xfrm>
          <a:prstGeom prst="rect">
            <a:avLst/>
          </a:prstGeom>
        </p:spPr>
        <p:txBody>
          <a:bodyPr vert="horz" lIns="0" tIns="0" rIns="0" bIns="0" rtlCol="0" anchor="ctr"/>
          <a:lstStyle>
            <a:lvl1pPr algn="ctr">
              <a:defRPr sz="1200" i="1">
                <a:solidFill>
                  <a:schemeClr val="bg1"/>
                </a:solidFill>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a:lnSpc>
                <a:spcPts val="1400"/>
              </a:lnSpc>
            </a:pPr>
            <a:r>
              <a:rPr lang="en-US" sz="1600" b="1" spc="-100" baseline="0" noProof="0" dirty="0">
                <a:solidFill>
                  <a:schemeClr val="tx1">
                    <a:lumMod val="50000"/>
                    <a:lumOff val="50000"/>
                  </a:schemeClr>
                </a:solidFill>
                <a:latin typeface="Corbel" panose="020B0503020204020204" pitchFamily="34" charset="0"/>
              </a:rPr>
              <a:t>IOT</a:t>
            </a:r>
            <a:r>
              <a:rPr lang="en-US" sz="1600" b="1" spc="-100" baseline="0" noProof="0" dirty="0">
                <a:solidFill>
                  <a:schemeClr val="accent1"/>
                </a:solidFill>
                <a:latin typeface="Corbel" panose="020B0503020204020204" pitchFamily="34" charset="0"/>
              </a:rPr>
              <a:t> </a:t>
            </a:r>
          </a:p>
          <a:p>
            <a:pPr algn="r">
              <a:lnSpc>
                <a:spcPts val="1400"/>
              </a:lnSpc>
            </a:pPr>
            <a:r>
              <a:rPr lang="en-US" sz="1600" b="1" spc="-100" baseline="0" noProof="0" dirty="0">
                <a:solidFill>
                  <a:schemeClr val="tx1"/>
                </a:solidFill>
                <a:latin typeface="Corbel" panose="020B0503020204020204" pitchFamily="34" charset="0"/>
              </a:rPr>
              <a:t>ANALYTICS</a:t>
            </a:r>
          </a:p>
        </p:txBody>
      </p:sp>
      <p:sp>
        <p:nvSpPr>
          <p:cNvPr id="8" name="Rectangle 7">
            <a:extLst>
              <a:ext uri="{FF2B5EF4-FFF2-40B4-BE49-F238E27FC236}">
                <a16:creationId xmlns:a16="http://schemas.microsoft.com/office/drawing/2014/main" id="{6B322F68-670D-45A0-A54F-7E70BCEAED3F}"/>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E69B5F15-353A-4344-8D61-F4E25AA9FB6C}"/>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2FA0C0AA-FCE8-4A7F-928A-54C96BBA9053}"/>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5" r:id="rId5"/>
    <p:sldLayoutId id="2147483659" r:id="rId6"/>
    <p:sldLayoutId id="2147483660" r:id="rId7"/>
    <p:sldLayoutId id="2147483664" r:id="rId8"/>
    <p:sldLayoutId id="2147483650" r:id="rId9"/>
    <p:sldLayoutId id="2147483656" r:id="rId10"/>
    <p:sldLayoutId id="2147483657" r:id="rId11"/>
    <p:sldLayoutId id="2147483654" r:id="rId12"/>
    <p:sldLayoutId id="2147483666" r:id="rId13"/>
    <p:sldLayoutId id="2147483667" r:id="rId14"/>
    <p:sldLayoutId id="2147483668" r:id="rId15"/>
    <p:sldLayoutId id="2147483669" r:id="rId16"/>
    <p:sldLayoutId id="2147483670" r:id="rId17"/>
    <p:sldLayoutId id="2147483671" r:id="rId18"/>
    <p:sldLayoutId id="2147483672" r:id="rId19"/>
    <p:sldLayoutId id="2147483655" r:id="rId20"/>
  </p:sldLayoutIdLst>
  <p:hf hdr="0" ftr="0" dt="0"/>
  <p:txStyles>
    <p:titleStyle>
      <a:lvl1pPr algn="l" defTabSz="914400" rtl="0" eaLnBrk="1" latinLnBrk="0" hangingPunct="1">
        <a:lnSpc>
          <a:spcPct val="90000"/>
        </a:lnSpc>
        <a:spcBef>
          <a:spcPct val="0"/>
        </a:spcBef>
        <a:buNone/>
        <a:defRPr sz="3200" b="1" kern="1200" cap="all" spc="-150" baseline="0">
          <a:solidFill>
            <a:schemeClr val="tx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8.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E2F2BFDF-E9F2-4569-A9F2-E1FFCB7FB82D}"/>
              </a:ext>
            </a:extLst>
          </p:cNvPr>
          <p:cNvSpPr txBox="1"/>
          <p:nvPr/>
        </p:nvSpPr>
        <p:spPr>
          <a:xfrm>
            <a:off x="9012643" y="144252"/>
            <a:ext cx="1879577" cy="404658"/>
          </a:xfrm>
          <a:prstGeom prst="rect">
            <a:avLst/>
          </a:prstGeom>
          <a:noFill/>
        </p:spPr>
        <p:txBody>
          <a:bodyPr wrap="square" lIns="0" tIns="36000" rIns="0" bIns="0" rtlCol="0">
            <a:spAutoFit/>
          </a:bodyPr>
          <a:lstStyle/>
          <a:p>
            <a:pPr>
              <a:lnSpc>
                <a:spcPts val="1400"/>
              </a:lnSpc>
            </a:pPr>
            <a:r>
              <a:rPr lang="en-US" sz="1600" b="1" spc="-100" dirty="0">
                <a:solidFill>
                  <a:schemeClr val="tx1">
                    <a:lumMod val="50000"/>
                    <a:lumOff val="50000"/>
                  </a:schemeClr>
                </a:solidFill>
                <a:latin typeface="Corbel" panose="020B0503020204020204" pitchFamily="34" charset="0"/>
              </a:rPr>
              <a:t>IoT</a:t>
            </a:r>
            <a:br>
              <a:rPr lang="en-US" sz="1600" b="1" spc="-100" dirty="0">
                <a:solidFill>
                  <a:schemeClr val="accent1"/>
                </a:solidFill>
                <a:latin typeface="Corbel" panose="020B0503020204020204" pitchFamily="34" charset="0"/>
              </a:rPr>
            </a:br>
            <a:r>
              <a:rPr lang="en-US" sz="1600" b="1" spc="-100" baseline="0" dirty="0">
                <a:solidFill>
                  <a:schemeClr val="tx1"/>
                </a:solidFill>
                <a:latin typeface="Corbel" panose="020B0503020204020204" pitchFamily="34" charset="0"/>
              </a:rPr>
              <a:t>ANALYTICS</a:t>
            </a:r>
          </a:p>
        </p:txBody>
      </p:sp>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dirty="0"/>
              <a:t>Visualize </a:t>
            </a:r>
            <a:br>
              <a:rPr lang="en-US" dirty="0"/>
            </a:br>
            <a:r>
              <a:rPr lang="en-US" dirty="0"/>
              <a:t>&amp; analyze </a:t>
            </a:r>
            <a:br>
              <a:rPr lang="en-US" dirty="0"/>
            </a:br>
            <a:r>
              <a:rPr lang="en-US" dirty="0"/>
              <a:t>energy data</a:t>
            </a:r>
          </a:p>
        </p:txBody>
      </p:sp>
      <p:pic>
        <p:nvPicPr>
          <p:cNvPr id="7" name="Picture Placeholder 6" descr="Wood piece cut through the middle">
            <a:extLst>
              <a:ext uri="{FF2B5EF4-FFF2-40B4-BE49-F238E27FC236}">
                <a16:creationId xmlns:a16="http://schemas.microsoft.com/office/drawing/2014/main" id="{C0BA96B3-F713-41B0-A2E3-15E9039E474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9980476" y="0"/>
            <a:ext cx="2211524" cy="6858000"/>
          </a:xfrm>
        </p:spPr>
      </p:pic>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pPr>
              <a:spcBef>
                <a:spcPts val="600"/>
              </a:spcBef>
            </a:pPr>
            <a:r>
              <a:rPr lang="en-US" dirty="0"/>
              <a:t>Power Management in </a:t>
            </a:r>
          </a:p>
          <a:p>
            <a:pPr>
              <a:spcBef>
                <a:spcPts val="600"/>
              </a:spcBef>
            </a:pPr>
            <a:r>
              <a:rPr lang="en-US" dirty="0"/>
              <a:t>Smart Homes</a:t>
            </a:r>
          </a:p>
        </p:txBody>
      </p:sp>
      <p:sp>
        <p:nvSpPr>
          <p:cNvPr id="6" name="TextBox 5">
            <a:extLst>
              <a:ext uri="{FF2B5EF4-FFF2-40B4-BE49-F238E27FC236}">
                <a16:creationId xmlns:a16="http://schemas.microsoft.com/office/drawing/2014/main" id="{62C1E5AE-082E-4908-808E-8F652B61A709}"/>
              </a:ext>
            </a:extLst>
          </p:cNvPr>
          <p:cNvSpPr txBox="1"/>
          <p:nvPr/>
        </p:nvSpPr>
        <p:spPr>
          <a:xfrm>
            <a:off x="5713493" y="6147959"/>
            <a:ext cx="1879577" cy="404658"/>
          </a:xfrm>
          <a:prstGeom prst="rect">
            <a:avLst/>
          </a:prstGeom>
          <a:noFill/>
        </p:spPr>
        <p:txBody>
          <a:bodyPr wrap="square" lIns="0" tIns="36000" rIns="0" bIns="0" rtlCol="0">
            <a:spAutoFit/>
          </a:bodyPr>
          <a:lstStyle/>
          <a:p>
            <a:pPr>
              <a:lnSpc>
                <a:spcPts val="1400"/>
              </a:lnSpc>
            </a:pPr>
            <a:r>
              <a:rPr lang="en-US" sz="1600" b="1" spc="-100" dirty="0">
                <a:solidFill>
                  <a:schemeClr val="tx1">
                    <a:lumMod val="50000"/>
                    <a:lumOff val="50000"/>
                  </a:schemeClr>
                </a:solidFill>
                <a:latin typeface="Corbel" panose="020B0503020204020204" pitchFamily="34" charset="0"/>
              </a:rPr>
              <a:t>By</a:t>
            </a:r>
            <a:br>
              <a:rPr lang="en-US" sz="1600" b="1" spc="-100" dirty="0">
                <a:solidFill>
                  <a:schemeClr val="accent1"/>
                </a:solidFill>
                <a:latin typeface="Corbel" panose="020B0503020204020204" pitchFamily="34" charset="0"/>
              </a:rPr>
            </a:br>
            <a:r>
              <a:rPr lang="en-US" sz="1600" b="1" spc="-100" baseline="0" dirty="0">
                <a:solidFill>
                  <a:schemeClr val="tx1"/>
                </a:solidFill>
                <a:latin typeface="Corbel" panose="020B0503020204020204" pitchFamily="34" charset="0"/>
              </a:rPr>
              <a:t> STEVEN MELENDEZ</a:t>
            </a:r>
          </a:p>
        </p:txBody>
      </p:sp>
    </p:spTree>
    <p:extLst>
      <p:ext uri="{BB962C8B-B14F-4D97-AF65-F5344CB8AC3E}">
        <p14:creationId xmlns:p14="http://schemas.microsoft.com/office/powerpoint/2010/main"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07EA8D4-8031-4A27-B565-5134D1E54346}"/>
              </a:ext>
            </a:extLst>
          </p:cNvPr>
          <p:cNvSpPr txBox="1">
            <a:spLocks/>
          </p:cNvSpPr>
          <p:nvPr/>
        </p:nvSpPr>
        <p:spPr>
          <a:xfrm>
            <a:off x="1497000" y="279731"/>
            <a:ext cx="9198000" cy="432000"/>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6000" b="1" kern="1200" cap="all" spc="-300" baseline="0">
                <a:solidFill>
                  <a:schemeClr val="tx1"/>
                </a:solidFill>
                <a:latin typeface="+mj-lt"/>
                <a:ea typeface="+mj-ea"/>
                <a:cs typeface="+mj-cs"/>
              </a:defRPr>
            </a:lvl1pPr>
          </a:lstStyle>
          <a:p>
            <a:r>
              <a:rPr lang="en-US" sz="3200" dirty="0"/>
              <a:t>Holt-winters forecast </a:t>
            </a:r>
          </a:p>
        </p:txBody>
      </p:sp>
      <p:sp>
        <p:nvSpPr>
          <p:cNvPr id="15" name="Text Placeholder 28">
            <a:extLst>
              <a:ext uri="{FF2B5EF4-FFF2-40B4-BE49-F238E27FC236}">
                <a16:creationId xmlns:a16="http://schemas.microsoft.com/office/drawing/2014/main" id="{E354B31C-DADC-4B39-B5DA-98C09431A795}"/>
              </a:ext>
            </a:extLst>
          </p:cNvPr>
          <p:cNvSpPr txBox="1">
            <a:spLocks/>
          </p:cNvSpPr>
          <p:nvPr/>
        </p:nvSpPr>
        <p:spPr>
          <a:xfrm>
            <a:off x="2110665" y="5437072"/>
            <a:ext cx="8489273" cy="41331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i="1" kern="1200">
                <a:solidFill>
                  <a:schemeClr val="dk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ctr">
              <a:spcBef>
                <a:spcPts val="600"/>
              </a:spcBef>
              <a:spcAft>
                <a:spcPts val="600"/>
              </a:spcAft>
            </a:pPr>
            <a:r>
              <a:rPr lang="en-US" sz="1600" i="0" dirty="0">
                <a:solidFill>
                  <a:schemeClr val="tx1"/>
                </a:solidFill>
              </a:rPr>
              <a:t>Holt-Winters has better RMSE values, therefore the predictions with this method has a higher </a:t>
            </a:r>
            <a:r>
              <a:rPr lang="en-US" sz="1600" i="0" dirty="0" err="1">
                <a:solidFill>
                  <a:schemeClr val="tx1"/>
                </a:solidFill>
              </a:rPr>
              <a:t>accurary</a:t>
            </a:r>
            <a:r>
              <a:rPr lang="en-US" sz="1600" i="0" dirty="0">
                <a:solidFill>
                  <a:schemeClr val="tx1"/>
                </a:solidFill>
              </a:rPr>
              <a:t> compared with linear regression.</a:t>
            </a:r>
          </a:p>
        </p:txBody>
      </p:sp>
      <p:graphicFrame>
        <p:nvGraphicFramePr>
          <p:cNvPr id="17" name="Table 3">
            <a:extLst>
              <a:ext uri="{FF2B5EF4-FFF2-40B4-BE49-F238E27FC236}">
                <a16:creationId xmlns:a16="http://schemas.microsoft.com/office/drawing/2014/main" id="{ACDD008F-69EB-4618-8D42-B4BEE8F29D49}"/>
              </a:ext>
            </a:extLst>
          </p:cNvPr>
          <p:cNvGraphicFramePr>
            <a:graphicFrameLocks noGrp="1"/>
          </p:cNvGraphicFramePr>
          <p:nvPr>
            <p:extLst>
              <p:ext uri="{D42A27DB-BD31-4B8C-83A1-F6EECF244321}">
                <p14:modId xmlns:p14="http://schemas.microsoft.com/office/powerpoint/2010/main" val="1696550848"/>
              </p:ext>
            </p:extLst>
          </p:nvPr>
        </p:nvGraphicFramePr>
        <p:xfrm>
          <a:off x="4251569" y="3577229"/>
          <a:ext cx="3951399" cy="1483360"/>
        </p:xfrm>
        <a:graphic>
          <a:graphicData uri="http://schemas.openxmlformats.org/drawingml/2006/table">
            <a:tbl>
              <a:tblPr firstRow="1" bandRow="1">
                <a:tableStyleId>{073A0DAA-6AF3-43AB-8588-CEC1D06C72B9}</a:tableStyleId>
              </a:tblPr>
              <a:tblGrid>
                <a:gridCol w="1327289">
                  <a:extLst>
                    <a:ext uri="{9D8B030D-6E8A-4147-A177-3AD203B41FA5}">
                      <a16:colId xmlns:a16="http://schemas.microsoft.com/office/drawing/2014/main" val="1554904707"/>
                    </a:ext>
                  </a:extLst>
                </a:gridCol>
                <a:gridCol w="1230316">
                  <a:extLst>
                    <a:ext uri="{9D8B030D-6E8A-4147-A177-3AD203B41FA5}">
                      <a16:colId xmlns:a16="http://schemas.microsoft.com/office/drawing/2014/main" val="4203633163"/>
                    </a:ext>
                  </a:extLst>
                </a:gridCol>
                <a:gridCol w="1393794">
                  <a:extLst>
                    <a:ext uri="{9D8B030D-6E8A-4147-A177-3AD203B41FA5}">
                      <a16:colId xmlns:a16="http://schemas.microsoft.com/office/drawing/2014/main" val="3307865943"/>
                    </a:ext>
                  </a:extLst>
                </a:gridCol>
              </a:tblGrid>
              <a:tr h="370840">
                <a:tc>
                  <a:txBody>
                    <a:bodyPr/>
                    <a:lstStyle/>
                    <a:p>
                      <a:pPr algn="ctr"/>
                      <a:r>
                        <a:rPr lang="en-US" sz="1600" dirty="0"/>
                        <a:t>Sub Meter</a:t>
                      </a:r>
                    </a:p>
                  </a:txBody>
                  <a:tcPr/>
                </a:tc>
                <a:tc>
                  <a:txBody>
                    <a:bodyPr/>
                    <a:lstStyle/>
                    <a:p>
                      <a:pPr algn="ctr"/>
                      <a:r>
                        <a:rPr lang="en-US" sz="1600" dirty="0"/>
                        <a:t>RMSE LR</a:t>
                      </a:r>
                    </a:p>
                  </a:txBody>
                  <a:tcPr/>
                </a:tc>
                <a:tc>
                  <a:txBody>
                    <a:bodyPr/>
                    <a:lstStyle/>
                    <a:p>
                      <a:pPr algn="ctr"/>
                      <a:r>
                        <a:rPr lang="en-US" sz="1600" dirty="0"/>
                        <a:t>RMSE HW</a:t>
                      </a:r>
                    </a:p>
                  </a:txBody>
                  <a:tcPr/>
                </a:tc>
                <a:extLst>
                  <a:ext uri="{0D108BD9-81ED-4DB2-BD59-A6C34878D82A}">
                    <a16:rowId xmlns:a16="http://schemas.microsoft.com/office/drawing/2014/main" val="4137794266"/>
                  </a:ext>
                </a:extLst>
              </a:tr>
              <a:tr h="370840">
                <a:tc>
                  <a:txBody>
                    <a:bodyPr/>
                    <a:lstStyle/>
                    <a:p>
                      <a:pPr algn="ctr"/>
                      <a:r>
                        <a:rPr lang="en-US" sz="1600" dirty="0"/>
                        <a:t>1</a:t>
                      </a:r>
                    </a:p>
                  </a:txBody>
                  <a:tcPr/>
                </a:tc>
                <a:tc>
                  <a:txBody>
                    <a:bodyPr/>
                    <a:lstStyle/>
                    <a:p>
                      <a:pPr algn="ctr"/>
                      <a:r>
                        <a:rPr lang="en-US" sz="1600" dirty="0"/>
                        <a:t>9.43</a:t>
                      </a:r>
                    </a:p>
                  </a:txBody>
                  <a:tcPr/>
                </a:tc>
                <a:tc>
                  <a:txBody>
                    <a:bodyPr/>
                    <a:lstStyle/>
                    <a:p>
                      <a:pPr algn="ctr"/>
                      <a:r>
                        <a:rPr lang="en-US" sz="1600" dirty="0"/>
                        <a:t>15.07</a:t>
                      </a:r>
                    </a:p>
                  </a:txBody>
                  <a:tcPr/>
                </a:tc>
                <a:extLst>
                  <a:ext uri="{0D108BD9-81ED-4DB2-BD59-A6C34878D82A}">
                    <a16:rowId xmlns:a16="http://schemas.microsoft.com/office/drawing/2014/main" val="2215246597"/>
                  </a:ext>
                </a:extLst>
              </a:tr>
              <a:tr h="370840">
                <a:tc>
                  <a:txBody>
                    <a:bodyPr/>
                    <a:lstStyle/>
                    <a:p>
                      <a:pPr algn="ctr"/>
                      <a:r>
                        <a:rPr lang="en-US" sz="1600" dirty="0"/>
                        <a:t>2</a:t>
                      </a:r>
                    </a:p>
                  </a:txBody>
                  <a:tcPr/>
                </a:tc>
                <a:tc>
                  <a:txBody>
                    <a:bodyPr/>
                    <a:lstStyle/>
                    <a:p>
                      <a:pPr algn="ctr"/>
                      <a:r>
                        <a:rPr lang="en-US" sz="1600" dirty="0"/>
                        <a:t>9.96</a:t>
                      </a:r>
                    </a:p>
                  </a:txBody>
                  <a:tcPr/>
                </a:tc>
                <a:tc>
                  <a:txBody>
                    <a:bodyPr/>
                    <a:lstStyle/>
                    <a:p>
                      <a:pPr algn="ctr"/>
                      <a:r>
                        <a:rPr lang="en-US" sz="1600" dirty="0"/>
                        <a:t>15.69</a:t>
                      </a:r>
                    </a:p>
                  </a:txBody>
                  <a:tcPr/>
                </a:tc>
                <a:extLst>
                  <a:ext uri="{0D108BD9-81ED-4DB2-BD59-A6C34878D82A}">
                    <a16:rowId xmlns:a16="http://schemas.microsoft.com/office/drawing/2014/main" val="4267495099"/>
                  </a:ext>
                </a:extLst>
              </a:tr>
              <a:tr h="370840">
                <a:tc>
                  <a:txBody>
                    <a:bodyPr/>
                    <a:lstStyle/>
                    <a:p>
                      <a:pPr algn="ctr"/>
                      <a:r>
                        <a:rPr lang="en-US" sz="1600" dirty="0"/>
                        <a:t>3</a:t>
                      </a:r>
                    </a:p>
                  </a:txBody>
                  <a:tcPr/>
                </a:tc>
                <a:tc>
                  <a:txBody>
                    <a:bodyPr/>
                    <a:lstStyle/>
                    <a:p>
                      <a:pPr algn="ctr"/>
                      <a:r>
                        <a:rPr lang="en-US" sz="1600" dirty="0"/>
                        <a:t>30.04</a:t>
                      </a:r>
                    </a:p>
                  </a:txBody>
                  <a:tcPr/>
                </a:tc>
                <a:tc>
                  <a:txBody>
                    <a:bodyPr/>
                    <a:lstStyle/>
                    <a:p>
                      <a:pPr algn="ctr"/>
                      <a:r>
                        <a:rPr lang="en-US" sz="1600" dirty="0"/>
                        <a:t>59.54</a:t>
                      </a:r>
                    </a:p>
                  </a:txBody>
                  <a:tcPr/>
                </a:tc>
                <a:extLst>
                  <a:ext uri="{0D108BD9-81ED-4DB2-BD59-A6C34878D82A}">
                    <a16:rowId xmlns:a16="http://schemas.microsoft.com/office/drawing/2014/main" val="456473485"/>
                  </a:ext>
                </a:extLst>
              </a:tr>
            </a:tbl>
          </a:graphicData>
        </a:graphic>
      </p:graphicFrame>
      <p:pic>
        <p:nvPicPr>
          <p:cNvPr id="3" name="Picture 2">
            <a:extLst>
              <a:ext uri="{FF2B5EF4-FFF2-40B4-BE49-F238E27FC236}">
                <a16:creationId xmlns:a16="http://schemas.microsoft.com/office/drawing/2014/main" id="{587F328C-11B8-4D70-B96E-07F440BD20AE}"/>
              </a:ext>
            </a:extLst>
          </p:cNvPr>
          <p:cNvPicPr>
            <a:picLocks noChangeAspect="1"/>
          </p:cNvPicPr>
          <p:nvPr/>
        </p:nvPicPr>
        <p:blipFill>
          <a:blip r:embed="rId2"/>
          <a:stretch>
            <a:fillRect/>
          </a:stretch>
        </p:blipFill>
        <p:spPr>
          <a:xfrm>
            <a:off x="427541" y="723876"/>
            <a:ext cx="3588044" cy="2743200"/>
          </a:xfrm>
          <a:prstGeom prst="rect">
            <a:avLst/>
          </a:prstGeom>
        </p:spPr>
      </p:pic>
      <p:pic>
        <p:nvPicPr>
          <p:cNvPr id="6" name="Picture 5">
            <a:extLst>
              <a:ext uri="{FF2B5EF4-FFF2-40B4-BE49-F238E27FC236}">
                <a16:creationId xmlns:a16="http://schemas.microsoft.com/office/drawing/2014/main" id="{EB144C66-0688-4669-8CE2-EFAA3C10153E}"/>
              </a:ext>
            </a:extLst>
          </p:cNvPr>
          <p:cNvPicPr>
            <a:picLocks noChangeAspect="1"/>
          </p:cNvPicPr>
          <p:nvPr/>
        </p:nvPicPr>
        <p:blipFill>
          <a:blip r:embed="rId3"/>
          <a:stretch>
            <a:fillRect/>
          </a:stretch>
        </p:blipFill>
        <p:spPr>
          <a:xfrm>
            <a:off x="4360545" y="723876"/>
            <a:ext cx="3588044" cy="2743200"/>
          </a:xfrm>
          <a:prstGeom prst="rect">
            <a:avLst/>
          </a:prstGeom>
        </p:spPr>
      </p:pic>
      <p:pic>
        <p:nvPicPr>
          <p:cNvPr id="9" name="Picture 8">
            <a:extLst>
              <a:ext uri="{FF2B5EF4-FFF2-40B4-BE49-F238E27FC236}">
                <a16:creationId xmlns:a16="http://schemas.microsoft.com/office/drawing/2014/main" id="{31846E02-0D80-444F-BFF8-7591DFDA56D8}"/>
              </a:ext>
            </a:extLst>
          </p:cNvPr>
          <p:cNvPicPr>
            <a:picLocks noChangeAspect="1"/>
          </p:cNvPicPr>
          <p:nvPr/>
        </p:nvPicPr>
        <p:blipFill>
          <a:blip r:embed="rId4"/>
          <a:stretch>
            <a:fillRect/>
          </a:stretch>
        </p:blipFill>
        <p:spPr>
          <a:xfrm>
            <a:off x="8293548" y="723876"/>
            <a:ext cx="3588044" cy="2743200"/>
          </a:xfrm>
          <a:prstGeom prst="rect">
            <a:avLst/>
          </a:prstGeom>
        </p:spPr>
      </p:pic>
    </p:spTree>
    <p:extLst>
      <p:ext uri="{BB962C8B-B14F-4D97-AF65-F5344CB8AC3E}">
        <p14:creationId xmlns:p14="http://schemas.microsoft.com/office/powerpoint/2010/main" val="608784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436612F-F898-49C7-BB81-35E754BBF90A}"/>
              </a:ext>
            </a:extLst>
          </p:cNvPr>
          <p:cNvSpPr>
            <a:spLocks noGrp="1"/>
          </p:cNvSpPr>
          <p:nvPr>
            <p:ph type="title"/>
          </p:nvPr>
        </p:nvSpPr>
        <p:spPr/>
        <p:txBody>
          <a:bodyPr/>
          <a:lstStyle/>
          <a:p>
            <a:r>
              <a:rPr lang="en-US" dirty="0"/>
              <a:t>Summary / Conclusions</a:t>
            </a:r>
          </a:p>
        </p:txBody>
      </p:sp>
      <p:sp>
        <p:nvSpPr>
          <p:cNvPr id="10" name="Content Placeholder 9">
            <a:extLst>
              <a:ext uri="{FF2B5EF4-FFF2-40B4-BE49-F238E27FC236}">
                <a16:creationId xmlns:a16="http://schemas.microsoft.com/office/drawing/2014/main" id="{94B56809-5038-45BF-8301-270D29C80A3A}"/>
              </a:ext>
            </a:extLst>
          </p:cNvPr>
          <p:cNvSpPr>
            <a:spLocks noGrp="1"/>
          </p:cNvSpPr>
          <p:nvPr>
            <p:ph idx="1"/>
          </p:nvPr>
        </p:nvSpPr>
        <p:spPr>
          <a:xfrm>
            <a:off x="432000" y="1005973"/>
            <a:ext cx="9198116" cy="4679250"/>
          </a:xfrm>
        </p:spPr>
        <p:txBody>
          <a:bodyPr/>
          <a:lstStyle/>
          <a:p>
            <a:pPr algn="just"/>
            <a:r>
              <a:rPr lang="en-US" dirty="0"/>
              <a:t>All objectives defined in the objective section were successfully meet, five business recommendations were provided to insure the best use of the sub-metering technology.</a:t>
            </a:r>
          </a:p>
          <a:p>
            <a:endParaRPr lang="en-US" b="1" dirty="0"/>
          </a:p>
          <a:p>
            <a:r>
              <a:rPr lang="en-US" b="1" dirty="0"/>
              <a:t>Objective 1 - Determine if sub-metered data provides enough granularity to uncover trends in behavior or appliance performance. </a:t>
            </a:r>
          </a:p>
          <a:p>
            <a:pPr marL="0" indent="0">
              <a:buNone/>
            </a:pPr>
            <a:r>
              <a:rPr lang="en-US" dirty="0"/>
              <a:t>This was demonstrated through the analysis of several time periods. For example, looking at energy consumption on days of the week during winter months, we were able to determine that the kitchen was used the most on weekends while laundry days were most commonly Sunday and Wednesday. </a:t>
            </a:r>
          </a:p>
          <a:p>
            <a:pPr marL="0" indent="0">
              <a:buNone/>
            </a:pPr>
            <a:r>
              <a:rPr lang="en-US" dirty="0"/>
              <a:t>On a less granular level, the quarterly and monthly plots of energy usage showed a noticeable trough in the summer months. Finally, an interesting insight was uncovered with regards to trends of usage and appliance performance when comparing high energy usage on submeter 3 (air conditioner/electric water heater) during winter and summer time periods. </a:t>
            </a:r>
          </a:p>
          <a:p>
            <a:pPr marL="0" indent="0">
              <a:buNone/>
            </a:pPr>
            <a:r>
              <a:rPr lang="en-US" dirty="0"/>
              <a:t>Energy consumption was similar in winter and summer months, a higher granular level is required to uncover the appliance driving the power consumption.</a:t>
            </a:r>
          </a:p>
          <a:p>
            <a:pPr marL="0" indent="0">
              <a:buNone/>
            </a:pPr>
            <a:endParaRPr lang="en-US" dirty="0"/>
          </a:p>
        </p:txBody>
      </p:sp>
      <p:sp>
        <p:nvSpPr>
          <p:cNvPr id="8" name="Slide Number Placeholder 7">
            <a:extLst>
              <a:ext uri="{FF2B5EF4-FFF2-40B4-BE49-F238E27FC236}">
                <a16:creationId xmlns:a16="http://schemas.microsoft.com/office/drawing/2014/main" id="{B8C5E4ED-F729-46CF-8CF8-6B5400458842}"/>
              </a:ext>
            </a:extLst>
          </p:cNvPr>
          <p:cNvSpPr>
            <a:spLocks noGrp="1"/>
          </p:cNvSpPr>
          <p:nvPr>
            <p:ph type="sldNum" sz="quarter" idx="33"/>
          </p:nvPr>
        </p:nvSpPr>
        <p:spPr/>
        <p:txBody>
          <a:bodyPr/>
          <a:lstStyle/>
          <a:p>
            <a:fld id="{19B51A1E-902D-48AF-9020-955120F399B6}" type="slidenum">
              <a:rPr lang="en-US" noProof="0" smtClean="0"/>
              <a:pPr/>
              <a:t>11</a:t>
            </a:fld>
            <a:endParaRPr lang="en-US" noProof="0" dirty="0"/>
          </a:p>
        </p:txBody>
      </p:sp>
    </p:spTree>
    <p:extLst>
      <p:ext uri="{BB962C8B-B14F-4D97-AF65-F5344CB8AC3E}">
        <p14:creationId xmlns:p14="http://schemas.microsoft.com/office/powerpoint/2010/main" val="591736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436612F-F898-49C7-BB81-35E754BBF90A}"/>
              </a:ext>
            </a:extLst>
          </p:cNvPr>
          <p:cNvSpPr>
            <a:spLocks noGrp="1"/>
          </p:cNvSpPr>
          <p:nvPr>
            <p:ph type="title"/>
          </p:nvPr>
        </p:nvSpPr>
        <p:spPr/>
        <p:txBody>
          <a:bodyPr/>
          <a:lstStyle/>
          <a:p>
            <a:r>
              <a:rPr lang="en-US" dirty="0"/>
              <a:t>Summary / Conclusions</a:t>
            </a:r>
          </a:p>
        </p:txBody>
      </p:sp>
      <p:sp>
        <p:nvSpPr>
          <p:cNvPr id="10" name="Content Placeholder 9">
            <a:extLst>
              <a:ext uri="{FF2B5EF4-FFF2-40B4-BE49-F238E27FC236}">
                <a16:creationId xmlns:a16="http://schemas.microsoft.com/office/drawing/2014/main" id="{94B56809-5038-45BF-8301-270D29C80A3A}"/>
              </a:ext>
            </a:extLst>
          </p:cNvPr>
          <p:cNvSpPr>
            <a:spLocks noGrp="1"/>
          </p:cNvSpPr>
          <p:nvPr>
            <p:ph idx="1"/>
          </p:nvPr>
        </p:nvSpPr>
        <p:spPr>
          <a:xfrm>
            <a:off x="432000" y="1005973"/>
            <a:ext cx="9528746" cy="4888800"/>
          </a:xfrm>
        </p:spPr>
        <p:txBody>
          <a:bodyPr/>
          <a:lstStyle/>
          <a:p>
            <a:r>
              <a:rPr lang="en-US" b="1" dirty="0"/>
              <a:t>Objective 3 - Identify longer-term patterns of energy usage that can be used to predict future usage.</a:t>
            </a:r>
          </a:p>
          <a:p>
            <a:pPr marL="0" indent="0">
              <a:buNone/>
            </a:pPr>
            <a:r>
              <a:rPr lang="en-US" dirty="0"/>
              <a:t>While looking at historical trends in energy consumption can flag unusual behavior of an appliance, deviations from predicted energy usage would be a more proactive way to identify unusual behavior of an appliance. </a:t>
            </a:r>
          </a:p>
          <a:p>
            <a:pPr marL="0" indent="0">
              <a:buNone/>
            </a:pPr>
            <a:r>
              <a:rPr lang="en-US" dirty="0"/>
              <a:t>Regression models were fit to monthly time series data and future energy consumption was predicted. Actual energy consumption that fell outside of a predicted interval could alert the homeowner to a potential issue with an appliance.</a:t>
            </a:r>
          </a:p>
          <a:p>
            <a:r>
              <a:rPr lang="en-US" b="1" dirty="0"/>
              <a:t>Objective 2 - Identification of peak energy usage to determine the best off-peak electricity rates.</a:t>
            </a:r>
          </a:p>
          <a:p>
            <a:pPr marL="0" indent="0">
              <a:buNone/>
            </a:pPr>
            <a:r>
              <a:rPr lang="en-US" dirty="0"/>
              <a:t>Drilling down to energy consumption by hour of the day showed noticeable periods of peak and low usage. </a:t>
            </a:r>
          </a:p>
          <a:p>
            <a:pPr marL="0" indent="0">
              <a:buNone/>
            </a:pPr>
            <a:r>
              <a:rPr lang="en-US" dirty="0"/>
              <a:t>This insight provides an opportunity for cost savings if the electric company offers peak and off-peak rates. For instance, timers on the washer machine and/or the dishwasher could be used to take advantage of off-peak rates.</a:t>
            </a:r>
            <a:endParaRPr lang="en-US" b="1" i="1" dirty="0"/>
          </a:p>
          <a:p>
            <a:pPr marL="0" indent="0">
              <a:buNone/>
            </a:pPr>
            <a:endParaRPr lang="en-US" dirty="0"/>
          </a:p>
        </p:txBody>
      </p:sp>
      <p:sp>
        <p:nvSpPr>
          <p:cNvPr id="8" name="Slide Number Placeholder 7">
            <a:extLst>
              <a:ext uri="{FF2B5EF4-FFF2-40B4-BE49-F238E27FC236}">
                <a16:creationId xmlns:a16="http://schemas.microsoft.com/office/drawing/2014/main" id="{B8C5E4ED-F729-46CF-8CF8-6B5400458842}"/>
              </a:ext>
            </a:extLst>
          </p:cNvPr>
          <p:cNvSpPr>
            <a:spLocks noGrp="1"/>
          </p:cNvSpPr>
          <p:nvPr>
            <p:ph type="sldNum" sz="quarter" idx="33"/>
          </p:nvPr>
        </p:nvSpPr>
        <p:spPr/>
        <p:txBody>
          <a:bodyPr/>
          <a:lstStyle/>
          <a:p>
            <a:fld id="{19B51A1E-902D-48AF-9020-955120F399B6}" type="slidenum">
              <a:rPr lang="en-US" noProof="0" smtClean="0"/>
              <a:pPr/>
              <a:t>12</a:t>
            </a:fld>
            <a:endParaRPr lang="en-US" noProof="0" dirty="0"/>
          </a:p>
        </p:txBody>
      </p:sp>
    </p:spTree>
    <p:extLst>
      <p:ext uri="{BB962C8B-B14F-4D97-AF65-F5344CB8AC3E}">
        <p14:creationId xmlns:p14="http://schemas.microsoft.com/office/powerpoint/2010/main" val="442008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B19E5-B71F-44FA-866E-1DA2CF2E9401}"/>
              </a:ext>
            </a:extLst>
          </p:cNvPr>
          <p:cNvSpPr>
            <a:spLocks noGrp="1"/>
          </p:cNvSpPr>
          <p:nvPr>
            <p:ph type="title"/>
          </p:nvPr>
        </p:nvSpPr>
        <p:spPr/>
        <p:txBody>
          <a:bodyPr/>
          <a:lstStyle/>
          <a:p>
            <a:r>
              <a:rPr lang="en-US" dirty="0"/>
              <a:t>recommendations</a:t>
            </a:r>
          </a:p>
        </p:txBody>
      </p:sp>
      <p:sp>
        <p:nvSpPr>
          <p:cNvPr id="9" name="Slide Number Placeholder 8">
            <a:extLst>
              <a:ext uri="{FF2B5EF4-FFF2-40B4-BE49-F238E27FC236}">
                <a16:creationId xmlns:a16="http://schemas.microsoft.com/office/drawing/2014/main" id="{3D4C2007-B00D-4A85-9086-77AEFB8ADBB4}"/>
              </a:ext>
            </a:extLst>
          </p:cNvPr>
          <p:cNvSpPr>
            <a:spLocks noGrp="1"/>
          </p:cNvSpPr>
          <p:nvPr>
            <p:ph type="sldNum" sz="quarter" idx="33"/>
          </p:nvPr>
        </p:nvSpPr>
        <p:spPr/>
        <p:txBody>
          <a:bodyPr/>
          <a:lstStyle/>
          <a:p>
            <a:fld id="{19B51A1E-902D-48AF-9020-955120F399B6}" type="slidenum">
              <a:rPr lang="en-US" noProof="0" smtClean="0"/>
              <a:pPr/>
              <a:t>13</a:t>
            </a:fld>
            <a:endParaRPr lang="en-US" noProof="0" dirty="0"/>
          </a:p>
        </p:txBody>
      </p:sp>
      <p:sp>
        <p:nvSpPr>
          <p:cNvPr id="17" name="Content Placeholder 16">
            <a:extLst>
              <a:ext uri="{FF2B5EF4-FFF2-40B4-BE49-F238E27FC236}">
                <a16:creationId xmlns:a16="http://schemas.microsoft.com/office/drawing/2014/main" id="{00855CA5-1B6C-497D-9F4B-2672A2F13647}"/>
              </a:ext>
            </a:extLst>
          </p:cNvPr>
          <p:cNvSpPr>
            <a:spLocks noGrp="1"/>
          </p:cNvSpPr>
          <p:nvPr>
            <p:ph idx="1"/>
          </p:nvPr>
        </p:nvSpPr>
        <p:spPr/>
        <p:txBody>
          <a:bodyPr/>
          <a:lstStyle/>
          <a:p>
            <a:r>
              <a:rPr lang="en-US" dirty="0"/>
              <a:t>Since sub-meter 3 accounts for most of the sub-metered energy consumption, a homeowner would likely find value in knowing how the water heater and air conditioner contribute to that total. </a:t>
            </a:r>
          </a:p>
          <a:p>
            <a:r>
              <a:rPr lang="en-US" dirty="0"/>
              <a:t>If it is determined that the local electricity provider offers off-peak rates, a timer on the washer machine and/or the dishwasher could be set to run after midnight.</a:t>
            </a:r>
          </a:p>
          <a:p>
            <a:r>
              <a:rPr lang="en-US" dirty="0"/>
              <a:t>Require separate sub-meters for high energy consuming appliances, to determine the cost driver appliances.</a:t>
            </a:r>
          </a:p>
          <a:p>
            <a:r>
              <a:rPr lang="en-US" dirty="0"/>
              <a:t>Since weather conditions or sport activities can drive energy consumption, an aggregation of this data can be beneficial to determine abnormal peaks of energy consumption.</a:t>
            </a:r>
          </a:p>
          <a:p>
            <a:r>
              <a:rPr lang="en-US" dirty="0"/>
              <a:t>Create use cases to help homeowners to visualize sub-metering benefits.</a:t>
            </a:r>
          </a:p>
          <a:p>
            <a:endParaRPr lang="en-US" dirty="0"/>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737782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788C-4CB8-4E32-A66C-185369F1FAFA}"/>
              </a:ext>
            </a:extLst>
          </p:cNvPr>
          <p:cNvSpPr>
            <a:spLocks noGrp="1"/>
          </p:cNvSpPr>
          <p:nvPr>
            <p:ph type="title"/>
          </p:nvPr>
        </p:nvSpPr>
        <p:spPr/>
        <p:txBody>
          <a:bodyPr/>
          <a:lstStyle/>
          <a:p>
            <a:r>
              <a:rPr lang="en-US" dirty="0"/>
              <a:t>Lessons learned</a:t>
            </a:r>
          </a:p>
        </p:txBody>
      </p:sp>
      <p:sp>
        <p:nvSpPr>
          <p:cNvPr id="3" name="Slide Number Placeholder 2">
            <a:extLst>
              <a:ext uri="{FF2B5EF4-FFF2-40B4-BE49-F238E27FC236}">
                <a16:creationId xmlns:a16="http://schemas.microsoft.com/office/drawing/2014/main" id="{0AE8C5B9-027E-4F15-AF9A-7F66BE011F4B}"/>
              </a:ext>
            </a:extLst>
          </p:cNvPr>
          <p:cNvSpPr>
            <a:spLocks noGrp="1"/>
          </p:cNvSpPr>
          <p:nvPr>
            <p:ph type="sldNum" sz="quarter" idx="33"/>
          </p:nvPr>
        </p:nvSpPr>
        <p:spPr/>
        <p:txBody>
          <a:bodyPr/>
          <a:lstStyle/>
          <a:p>
            <a:fld id="{19B51A1E-902D-48AF-9020-955120F399B6}" type="slidenum">
              <a:rPr lang="en-US" noProof="0" smtClean="0"/>
              <a:pPr/>
              <a:t>14</a:t>
            </a:fld>
            <a:endParaRPr lang="en-US" noProof="0" dirty="0"/>
          </a:p>
        </p:txBody>
      </p:sp>
      <p:sp>
        <p:nvSpPr>
          <p:cNvPr id="4" name="Content Placeholder 3">
            <a:extLst>
              <a:ext uri="{FF2B5EF4-FFF2-40B4-BE49-F238E27FC236}">
                <a16:creationId xmlns:a16="http://schemas.microsoft.com/office/drawing/2014/main" id="{DE321B7B-CDA0-4D73-9895-61E829507EFA}"/>
              </a:ext>
            </a:extLst>
          </p:cNvPr>
          <p:cNvSpPr>
            <a:spLocks noGrp="1"/>
          </p:cNvSpPr>
          <p:nvPr>
            <p:ph idx="1"/>
          </p:nvPr>
        </p:nvSpPr>
        <p:spPr/>
        <p:txBody>
          <a:bodyPr/>
          <a:lstStyle/>
          <a:p>
            <a:r>
              <a:rPr lang="en-US" dirty="0"/>
              <a:t>Time management - In-depth analysis of time series theory was necessary to conduct this exercise (40 hours of time was required to developed this exercise)</a:t>
            </a:r>
          </a:p>
          <a:p>
            <a:r>
              <a:rPr lang="en-US" dirty="0"/>
              <a:t>Data Sets - Gather data sets with full year data, this will create a larger data set to conduct the exercise.</a:t>
            </a:r>
          </a:p>
          <a:p>
            <a:r>
              <a:rPr lang="en-US" dirty="0"/>
              <a:t>Resources – Data camp resources were used to understand the topic</a:t>
            </a:r>
          </a:p>
          <a:p>
            <a:r>
              <a:rPr lang="en-US" dirty="0"/>
              <a:t>Examples – Several examples from different authors were used to developed this analysis</a:t>
            </a:r>
          </a:p>
          <a:p>
            <a:endParaRPr lang="en-US" dirty="0"/>
          </a:p>
        </p:txBody>
      </p:sp>
    </p:spTree>
    <p:extLst>
      <p:ext uri="{BB962C8B-B14F-4D97-AF65-F5344CB8AC3E}">
        <p14:creationId xmlns:p14="http://schemas.microsoft.com/office/powerpoint/2010/main" val="1432385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dirty="0"/>
              <a:t>Project goals</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a:lstStyle/>
          <a:p>
            <a:pPr>
              <a:spcBef>
                <a:spcPts val="600"/>
              </a:spcBef>
            </a:pPr>
            <a:r>
              <a:rPr lang="en-US" dirty="0"/>
              <a:t>Power Management in </a:t>
            </a:r>
          </a:p>
          <a:p>
            <a:pPr>
              <a:spcBef>
                <a:spcPts val="600"/>
              </a:spcBef>
            </a:pPr>
            <a:r>
              <a:rPr lang="en-US" dirty="0"/>
              <a:t>Smart Homes</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1"/>
          </p:nvPr>
        </p:nvSpPr>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409167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3634B2EA-BD7B-4EED-958F-13CEBFFB1AFE}"/>
              </a:ext>
            </a:extLst>
          </p:cNvPr>
          <p:cNvSpPr/>
          <p:nvPr/>
        </p:nvSpPr>
        <p:spPr>
          <a:xfrm>
            <a:off x="436636" y="532660"/>
            <a:ext cx="3693160" cy="8534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EF32AD31-0125-455B-845F-2AB09E572576}"/>
              </a:ext>
            </a:extLst>
          </p:cNvPr>
          <p:cNvSpPr>
            <a:spLocks noGrp="1"/>
          </p:cNvSpPr>
          <p:nvPr>
            <p:ph type="title"/>
          </p:nvPr>
        </p:nvSpPr>
        <p:spPr>
          <a:xfrm>
            <a:off x="1008555" y="546045"/>
            <a:ext cx="3121241" cy="853440"/>
          </a:xfrm>
        </p:spPr>
        <p:txBody>
          <a:bodyPr/>
          <a:lstStyle/>
          <a:p>
            <a:r>
              <a:rPr lang="en-US" dirty="0"/>
              <a:t>OBJECTIVES</a:t>
            </a:r>
          </a:p>
        </p:txBody>
      </p:sp>
      <p:pic>
        <p:nvPicPr>
          <p:cNvPr id="4" name="Picture 3">
            <a:extLst>
              <a:ext uri="{FF2B5EF4-FFF2-40B4-BE49-F238E27FC236}">
                <a16:creationId xmlns:a16="http://schemas.microsoft.com/office/drawing/2014/main" id="{76EFFF0C-0598-420C-A770-D1F2CBF427D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096000" y="4299472"/>
            <a:ext cx="3934137" cy="2665060"/>
          </a:xfrm>
          <a:prstGeom prst="rect">
            <a:avLst/>
          </a:prstGeom>
        </p:spPr>
      </p:pic>
      <p:sp>
        <p:nvSpPr>
          <p:cNvPr id="7" name="Content Placeholder 2">
            <a:extLst>
              <a:ext uri="{FF2B5EF4-FFF2-40B4-BE49-F238E27FC236}">
                <a16:creationId xmlns:a16="http://schemas.microsoft.com/office/drawing/2014/main" id="{24D13173-54BC-4D89-819F-8972FC266986}"/>
              </a:ext>
            </a:extLst>
          </p:cNvPr>
          <p:cNvSpPr txBox="1">
            <a:spLocks/>
          </p:cNvSpPr>
          <p:nvPr/>
        </p:nvSpPr>
        <p:spPr>
          <a:xfrm>
            <a:off x="365304" y="2007807"/>
            <a:ext cx="6791960" cy="40090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	</a:t>
            </a:r>
            <a:r>
              <a:rPr lang="en-US" sz="2000" b="1" dirty="0"/>
              <a:t>High Level Objective: </a:t>
            </a:r>
            <a:r>
              <a:rPr lang="en-US" sz="2000" dirty="0"/>
              <a:t>Determine if the installation of sub-metering devices that measure power consumption can translate into economic incentive recommendations for homeowners.</a:t>
            </a:r>
          </a:p>
          <a:p>
            <a:pPr marL="0" indent="0" algn="just">
              <a:buNone/>
            </a:pPr>
            <a:r>
              <a:rPr lang="en-US" sz="2000" dirty="0"/>
              <a:t>A – Determine if sub-metered data provides enough granularity to uncover trends in behavior or appliance performance.</a:t>
            </a:r>
          </a:p>
          <a:p>
            <a:pPr marL="0" indent="0" algn="just">
              <a:buNone/>
            </a:pPr>
            <a:r>
              <a:rPr lang="en-US" sz="2000" dirty="0"/>
              <a:t>B - Identification of peak energy usage to determine the best off-peak electricity rates.</a:t>
            </a:r>
          </a:p>
          <a:p>
            <a:pPr marL="0" indent="0" algn="just">
              <a:buNone/>
            </a:pPr>
            <a:r>
              <a:rPr lang="en-US" sz="2000" dirty="0"/>
              <a:t>C – Identify longer-term patterns of energy usage that can be used to predict future usage.</a:t>
            </a:r>
          </a:p>
        </p:txBody>
      </p:sp>
      <p:pic>
        <p:nvPicPr>
          <p:cNvPr id="12" name="Graphic 11" descr="Bar chart">
            <a:extLst>
              <a:ext uri="{FF2B5EF4-FFF2-40B4-BE49-F238E27FC236}">
                <a16:creationId xmlns:a16="http://schemas.microsoft.com/office/drawing/2014/main" id="{6CCDADD5-3DA5-4543-96C5-30A856E6DF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5304" y="1569436"/>
            <a:ext cx="914400" cy="914400"/>
          </a:xfrm>
          <a:prstGeom prst="rect">
            <a:avLst/>
          </a:prstGeom>
        </p:spPr>
      </p:pic>
      <p:pic>
        <p:nvPicPr>
          <p:cNvPr id="16" name="Graphic 15" descr="Stopwatch">
            <a:extLst>
              <a:ext uri="{FF2B5EF4-FFF2-40B4-BE49-F238E27FC236}">
                <a16:creationId xmlns:a16="http://schemas.microsoft.com/office/drawing/2014/main" id="{52F5C4C6-7FD0-49C1-BC2E-5FB31A0011C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6551" y="5720668"/>
            <a:ext cx="914400" cy="914400"/>
          </a:xfrm>
          <a:prstGeom prst="rect">
            <a:avLst/>
          </a:prstGeom>
        </p:spPr>
      </p:pic>
      <p:sp>
        <p:nvSpPr>
          <p:cNvPr id="17" name="Freeform 37">
            <a:extLst>
              <a:ext uri="{FF2B5EF4-FFF2-40B4-BE49-F238E27FC236}">
                <a16:creationId xmlns:a16="http://schemas.microsoft.com/office/drawing/2014/main" id="{AEFEC8A2-BFD7-431B-8B4C-820D6BAFAA8B}"/>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18" name="TextBox 17">
            <a:extLst>
              <a:ext uri="{FF2B5EF4-FFF2-40B4-BE49-F238E27FC236}">
                <a16:creationId xmlns:a16="http://schemas.microsoft.com/office/drawing/2014/main" id="{EEDF936E-BDDF-4DB5-B367-936317950607}"/>
              </a:ext>
            </a:extLst>
          </p:cNvPr>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4</a:t>
            </a:r>
          </a:p>
        </p:txBody>
      </p:sp>
      <p:pic>
        <p:nvPicPr>
          <p:cNvPr id="15" name="Graphic 14" descr="Upward trend">
            <a:extLst>
              <a:ext uri="{FF2B5EF4-FFF2-40B4-BE49-F238E27FC236}">
                <a16:creationId xmlns:a16="http://schemas.microsoft.com/office/drawing/2014/main" id="{9DF25873-1089-4AEC-9914-85BF3548053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65927" y="5710800"/>
            <a:ext cx="914400" cy="914400"/>
          </a:xfrm>
          <a:prstGeom prst="rect">
            <a:avLst/>
          </a:prstGeom>
        </p:spPr>
      </p:pic>
      <p:pic>
        <p:nvPicPr>
          <p:cNvPr id="19" name="Graphic 18" descr="Bar graph with downward trend">
            <a:extLst>
              <a:ext uri="{FF2B5EF4-FFF2-40B4-BE49-F238E27FC236}">
                <a16:creationId xmlns:a16="http://schemas.microsoft.com/office/drawing/2014/main" id="{09F5EB6F-E4F0-4E74-BCD8-C37D2BE28B3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15303" y="5710800"/>
            <a:ext cx="914400" cy="914400"/>
          </a:xfrm>
          <a:prstGeom prst="rect">
            <a:avLst/>
          </a:prstGeom>
        </p:spPr>
      </p:pic>
    </p:spTree>
    <p:extLst>
      <p:ext uri="{BB962C8B-B14F-4D97-AF65-F5344CB8AC3E}">
        <p14:creationId xmlns:p14="http://schemas.microsoft.com/office/powerpoint/2010/main" val="2881181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1FF6852F-9E91-4A71-90BC-30DF34C1D6E8}"/>
              </a:ext>
            </a:extLst>
          </p:cNvPr>
          <p:cNvSpPr>
            <a:spLocks noGrp="1"/>
          </p:cNvSpPr>
          <p:nvPr>
            <p:ph type="body" sz="quarter" idx="16"/>
          </p:nvPr>
        </p:nvSpPr>
        <p:spPr>
          <a:xfrm>
            <a:off x="575867" y="3952793"/>
            <a:ext cx="2910342" cy="2590060"/>
          </a:xfr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lstStyle/>
          <a:p>
            <a:pPr algn="ctr"/>
            <a:r>
              <a:rPr lang="en-US" sz="1700" i="0" dirty="0"/>
              <a:t>There is a clear trend of increasing energy consumption on sub-meter-3 (electric water heater/ air conditioner). </a:t>
            </a:r>
          </a:p>
          <a:p>
            <a:pPr algn="ctr"/>
            <a:r>
              <a:rPr lang="en-US" sz="1700" i="0" dirty="0"/>
              <a:t>A trend such as this could indicate erosion of performance of an appliance which would have to run longer and/or more frequently to maintain a temperature set point.</a:t>
            </a:r>
            <a:endParaRPr lang="en-US" sz="1700" dirty="0"/>
          </a:p>
        </p:txBody>
      </p:sp>
      <p:sp>
        <p:nvSpPr>
          <p:cNvPr id="5" name="Slide Number Placeholder 4">
            <a:extLst>
              <a:ext uri="{FF2B5EF4-FFF2-40B4-BE49-F238E27FC236}">
                <a16:creationId xmlns:a16="http://schemas.microsoft.com/office/drawing/2014/main" id="{0C066E71-0684-4121-BE6D-16D860418DC8}"/>
              </a:ext>
            </a:extLst>
          </p:cNvPr>
          <p:cNvSpPr>
            <a:spLocks noGrp="1"/>
          </p:cNvSpPr>
          <p:nvPr>
            <p:ph type="sldNum" sz="quarter" idx="4294967295"/>
          </p:nvPr>
        </p:nvSpPr>
        <p:spPr>
          <a:xfrm>
            <a:off x="11914188" y="6402388"/>
            <a:ext cx="277812" cy="273050"/>
          </a:xfrm>
        </p:spPr>
        <p:txBody>
          <a:bodyPr/>
          <a:lstStyle/>
          <a:p>
            <a:fld id="{19B51A1E-902D-48AF-9020-955120F399B6}" type="slidenum">
              <a:rPr lang="en-US" noProof="0" smtClean="0"/>
              <a:pPr/>
              <a:t>4</a:t>
            </a:fld>
            <a:endParaRPr lang="en-US" noProof="0" dirty="0"/>
          </a:p>
        </p:txBody>
      </p:sp>
      <p:pic>
        <p:nvPicPr>
          <p:cNvPr id="20" name="Content Placeholder 19">
            <a:extLst>
              <a:ext uri="{FF2B5EF4-FFF2-40B4-BE49-F238E27FC236}">
                <a16:creationId xmlns:a16="http://schemas.microsoft.com/office/drawing/2014/main" id="{C64E521F-44E6-40E0-8D52-F431B41FE847}"/>
              </a:ext>
            </a:extLst>
          </p:cNvPr>
          <p:cNvPicPr>
            <a:picLocks noGrp="1" noChangeAspect="1"/>
          </p:cNvPicPr>
          <p:nvPr>
            <p:ph idx="4294967295"/>
          </p:nvPr>
        </p:nvPicPr>
        <p:blipFill>
          <a:blip r:embed="rId2"/>
          <a:stretch>
            <a:fillRect/>
          </a:stretch>
        </p:blipFill>
        <p:spPr>
          <a:xfrm>
            <a:off x="478906" y="1021685"/>
            <a:ext cx="3587403" cy="2743200"/>
          </a:xfrm>
        </p:spPr>
      </p:pic>
      <p:pic>
        <p:nvPicPr>
          <p:cNvPr id="14" name="Picture 13">
            <a:extLst>
              <a:ext uri="{FF2B5EF4-FFF2-40B4-BE49-F238E27FC236}">
                <a16:creationId xmlns:a16="http://schemas.microsoft.com/office/drawing/2014/main" id="{1D0A7055-A311-47E8-9B15-473E9D0C742D}"/>
              </a:ext>
            </a:extLst>
          </p:cNvPr>
          <p:cNvPicPr>
            <a:picLocks noChangeAspect="1"/>
          </p:cNvPicPr>
          <p:nvPr/>
        </p:nvPicPr>
        <p:blipFill>
          <a:blip r:embed="rId3"/>
          <a:stretch>
            <a:fillRect/>
          </a:stretch>
        </p:blipFill>
        <p:spPr>
          <a:xfrm>
            <a:off x="4322372" y="1021685"/>
            <a:ext cx="3588044" cy="2743200"/>
          </a:xfrm>
          <a:prstGeom prst="rect">
            <a:avLst/>
          </a:prstGeom>
        </p:spPr>
      </p:pic>
      <p:pic>
        <p:nvPicPr>
          <p:cNvPr id="22" name="Picture 21">
            <a:extLst>
              <a:ext uri="{FF2B5EF4-FFF2-40B4-BE49-F238E27FC236}">
                <a16:creationId xmlns:a16="http://schemas.microsoft.com/office/drawing/2014/main" id="{357BB27F-7682-410B-A621-9C6CF429B832}"/>
              </a:ext>
            </a:extLst>
          </p:cNvPr>
          <p:cNvPicPr>
            <a:picLocks noChangeAspect="1"/>
          </p:cNvPicPr>
          <p:nvPr/>
        </p:nvPicPr>
        <p:blipFill>
          <a:blip r:embed="rId4"/>
          <a:stretch>
            <a:fillRect/>
          </a:stretch>
        </p:blipFill>
        <p:spPr>
          <a:xfrm>
            <a:off x="8166479" y="1021685"/>
            <a:ext cx="3588044" cy="2743200"/>
          </a:xfrm>
          <a:prstGeom prst="rect">
            <a:avLst/>
          </a:prstGeom>
        </p:spPr>
      </p:pic>
      <p:sp>
        <p:nvSpPr>
          <p:cNvPr id="10" name="Text Placeholder 28">
            <a:extLst>
              <a:ext uri="{FF2B5EF4-FFF2-40B4-BE49-F238E27FC236}">
                <a16:creationId xmlns:a16="http://schemas.microsoft.com/office/drawing/2014/main" id="{73304471-A255-4C39-A1AA-A377613EF0DE}"/>
              </a:ext>
            </a:extLst>
          </p:cNvPr>
          <p:cNvSpPr txBox="1">
            <a:spLocks/>
          </p:cNvSpPr>
          <p:nvPr/>
        </p:nvSpPr>
        <p:spPr>
          <a:xfrm>
            <a:off x="4540599" y="3952793"/>
            <a:ext cx="2910342" cy="1533607"/>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i="1" kern="1200">
                <a:solidFill>
                  <a:schemeClr val="dk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ctr"/>
            <a:r>
              <a:rPr lang="en-US" sz="1700" i="0" dirty="0"/>
              <a:t>Looking at total energy consumption by quarter over the 2007-2009 timeframe shows a clear trend of decreasing energy usage with a trough in Q3 and rebounding in Q4</a:t>
            </a:r>
            <a:endParaRPr lang="en-US" sz="1700" dirty="0"/>
          </a:p>
        </p:txBody>
      </p:sp>
      <p:sp>
        <p:nvSpPr>
          <p:cNvPr id="11" name="Text Placeholder 28">
            <a:extLst>
              <a:ext uri="{FF2B5EF4-FFF2-40B4-BE49-F238E27FC236}">
                <a16:creationId xmlns:a16="http://schemas.microsoft.com/office/drawing/2014/main" id="{0459750E-9D0A-4BBB-BDAA-A2CEBFCB20B7}"/>
              </a:ext>
            </a:extLst>
          </p:cNvPr>
          <p:cNvSpPr txBox="1">
            <a:spLocks/>
          </p:cNvSpPr>
          <p:nvPr/>
        </p:nvSpPr>
        <p:spPr>
          <a:xfrm>
            <a:off x="8318899" y="3952793"/>
            <a:ext cx="2910342" cy="787883"/>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i="1" kern="1200">
                <a:solidFill>
                  <a:schemeClr val="dk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ctr"/>
            <a:r>
              <a:rPr lang="en-US" sz="1700" i="0" dirty="0"/>
              <a:t>The same pattern of energy consumption is observed in the quarterly data.</a:t>
            </a:r>
          </a:p>
        </p:txBody>
      </p:sp>
      <p:sp>
        <p:nvSpPr>
          <p:cNvPr id="12" name="Title 1">
            <a:extLst>
              <a:ext uri="{FF2B5EF4-FFF2-40B4-BE49-F238E27FC236}">
                <a16:creationId xmlns:a16="http://schemas.microsoft.com/office/drawing/2014/main" id="{BA536011-0BD3-4CFA-B30F-9CDE13D9489C}"/>
              </a:ext>
            </a:extLst>
          </p:cNvPr>
          <p:cNvSpPr txBox="1">
            <a:spLocks/>
          </p:cNvSpPr>
          <p:nvPr/>
        </p:nvSpPr>
        <p:spPr>
          <a:xfrm>
            <a:off x="1497000" y="279731"/>
            <a:ext cx="9198000" cy="432000"/>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6000" b="1" kern="1200" cap="all" spc="-300" baseline="0">
                <a:solidFill>
                  <a:schemeClr val="tx1"/>
                </a:solidFill>
                <a:latin typeface="+mj-lt"/>
                <a:ea typeface="+mj-ea"/>
                <a:cs typeface="+mj-cs"/>
              </a:defRPr>
            </a:lvl1pPr>
          </a:lstStyle>
          <a:p>
            <a:r>
              <a:rPr lang="en-US" sz="3200" dirty="0"/>
              <a:t>Visualizations by year, quarter and month</a:t>
            </a:r>
          </a:p>
        </p:txBody>
      </p:sp>
    </p:spTree>
    <p:extLst>
      <p:ext uri="{BB962C8B-B14F-4D97-AF65-F5344CB8AC3E}">
        <p14:creationId xmlns:p14="http://schemas.microsoft.com/office/powerpoint/2010/main" val="3235204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F100DD6-248D-4B63-A5EA-3402A3FAB22C}"/>
              </a:ext>
              <a:ext uri="{C183D7F6-B498-43B3-948B-1728B52AA6E4}">
                <adec:decorative xmlns:adec="http://schemas.microsoft.com/office/drawing/2017/decorative" val="1"/>
              </a:ext>
            </a:extLst>
          </p:cNvPr>
          <p:cNvGrpSpPr/>
          <p:nvPr/>
        </p:nvGrpSpPr>
        <p:grpSpPr>
          <a:xfrm>
            <a:off x="2464937" y="778446"/>
            <a:ext cx="7262126" cy="6003511"/>
            <a:chOff x="223691" y="1455469"/>
            <a:chExt cx="5660167" cy="4679192"/>
          </a:xfrm>
        </p:grpSpPr>
        <p:pic>
          <p:nvPicPr>
            <p:cNvPr id="15" name="Picture 14" descr="This is a computer monitor.">
              <a:extLst>
                <a:ext uri="{FF2B5EF4-FFF2-40B4-BE49-F238E27FC236}">
                  <a16:creationId xmlns:a16="http://schemas.microsoft.com/office/drawing/2014/main" id="{42D77067-67C4-44D3-A139-CA0B1518C7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691" y="1455469"/>
              <a:ext cx="5660167" cy="4679192"/>
            </a:xfrm>
            <a:prstGeom prst="rect">
              <a:avLst/>
            </a:prstGeom>
          </p:spPr>
        </p:pic>
        <p:sp>
          <p:nvSpPr>
            <p:cNvPr id="16" name="Rectangle 15">
              <a:extLst>
                <a:ext uri="{FF2B5EF4-FFF2-40B4-BE49-F238E27FC236}">
                  <a16:creationId xmlns:a16="http://schemas.microsoft.com/office/drawing/2014/main" id="{AD247B0B-6C58-4129-8E85-7CB5D7681038}"/>
                </a:ext>
              </a:extLst>
            </p:cNvPr>
            <p:cNvSpPr/>
            <p:nvPr/>
          </p:nvSpPr>
          <p:spPr>
            <a:xfrm>
              <a:off x="2779454" y="4900079"/>
              <a:ext cx="548640" cy="326575"/>
            </a:xfrm>
            <a:prstGeom prst="rect">
              <a:avLst/>
            </a:prstGeom>
            <a:gradFill flip="none" rotWithShape="1">
              <a:gsLst>
                <a:gs pos="0">
                  <a:srgbClr val="C7C8CB"/>
                </a:gs>
                <a:gs pos="100000">
                  <a:srgbClr val="BCBD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a:extLst>
              <a:ext uri="{FF2B5EF4-FFF2-40B4-BE49-F238E27FC236}">
                <a16:creationId xmlns:a16="http://schemas.microsoft.com/office/drawing/2014/main" id="{0C066E71-0684-4121-BE6D-16D860418DC8}"/>
              </a:ext>
            </a:extLst>
          </p:cNvPr>
          <p:cNvSpPr>
            <a:spLocks noGrp="1"/>
          </p:cNvSpPr>
          <p:nvPr>
            <p:ph type="sldNum" sz="quarter" idx="4294967295"/>
          </p:nvPr>
        </p:nvSpPr>
        <p:spPr>
          <a:xfrm>
            <a:off x="11914188" y="6402388"/>
            <a:ext cx="277812" cy="273050"/>
          </a:xfrm>
        </p:spPr>
        <p:txBody>
          <a:bodyPr/>
          <a:lstStyle/>
          <a:p>
            <a:fld id="{19B51A1E-902D-48AF-9020-955120F399B6}" type="slidenum">
              <a:rPr lang="en-US" noProof="0" smtClean="0"/>
              <a:pPr/>
              <a:t>5</a:t>
            </a:fld>
            <a:endParaRPr lang="en-US" noProof="0" dirty="0"/>
          </a:p>
        </p:txBody>
      </p:sp>
      <p:pic>
        <p:nvPicPr>
          <p:cNvPr id="24" name="Picture 23">
            <a:extLst>
              <a:ext uri="{FF2B5EF4-FFF2-40B4-BE49-F238E27FC236}">
                <a16:creationId xmlns:a16="http://schemas.microsoft.com/office/drawing/2014/main" id="{036B24F6-7333-4BD9-9BB3-17747379A95F}"/>
              </a:ext>
            </a:extLst>
          </p:cNvPr>
          <p:cNvPicPr>
            <a:picLocks noChangeAspect="1"/>
          </p:cNvPicPr>
          <p:nvPr/>
        </p:nvPicPr>
        <p:blipFill>
          <a:blip r:embed="rId3"/>
          <a:stretch>
            <a:fillRect/>
          </a:stretch>
        </p:blipFill>
        <p:spPr>
          <a:xfrm>
            <a:off x="2500449" y="1733217"/>
            <a:ext cx="3588044" cy="2743200"/>
          </a:xfrm>
          <a:prstGeom prst="rect">
            <a:avLst/>
          </a:prstGeom>
        </p:spPr>
      </p:pic>
      <p:pic>
        <p:nvPicPr>
          <p:cNvPr id="26" name="Picture 25">
            <a:extLst>
              <a:ext uri="{FF2B5EF4-FFF2-40B4-BE49-F238E27FC236}">
                <a16:creationId xmlns:a16="http://schemas.microsoft.com/office/drawing/2014/main" id="{5A41A8CC-5A52-4C08-BA38-8258FCBB86A3}"/>
              </a:ext>
            </a:extLst>
          </p:cNvPr>
          <p:cNvPicPr>
            <a:picLocks noChangeAspect="1"/>
          </p:cNvPicPr>
          <p:nvPr/>
        </p:nvPicPr>
        <p:blipFill>
          <a:blip r:embed="rId4"/>
          <a:stretch>
            <a:fillRect/>
          </a:stretch>
        </p:blipFill>
        <p:spPr>
          <a:xfrm>
            <a:off x="6088493" y="1733217"/>
            <a:ext cx="3588044" cy="2743200"/>
          </a:xfrm>
          <a:prstGeom prst="rect">
            <a:avLst/>
          </a:prstGeom>
        </p:spPr>
      </p:pic>
      <p:sp>
        <p:nvSpPr>
          <p:cNvPr id="32" name="Title 1">
            <a:extLst>
              <a:ext uri="{FF2B5EF4-FFF2-40B4-BE49-F238E27FC236}">
                <a16:creationId xmlns:a16="http://schemas.microsoft.com/office/drawing/2014/main" id="{F0941C5F-C624-4FDC-85E1-FDBD6DC191E3}"/>
              </a:ext>
            </a:extLst>
          </p:cNvPr>
          <p:cNvSpPr txBox="1">
            <a:spLocks/>
          </p:cNvSpPr>
          <p:nvPr/>
        </p:nvSpPr>
        <p:spPr>
          <a:xfrm>
            <a:off x="1497000" y="279731"/>
            <a:ext cx="9198000" cy="432000"/>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6000" b="1" kern="1200" cap="all" spc="-300" baseline="0">
                <a:solidFill>
                  <a:schemeClr val="tx1"/>
                </a:solidFill>
                <a:latin typeface="+mj-lt"/>
                <a:ea typeface="+mj-ea"/>
                <a:cs typeface="+mj-cs"/>
              </a:defRPr>
            </a:lvl1pPr>
          </a:lstStyle>
          <a:p>
            <a:r>
              <a:rPr lang="en-US" sz="3200" dirty="0"/>
              <a:t>Visualizations by week and hours</a:t>
            </a:r>
          </a:p>
        </p:txBody>
      </p:sp>
      <p:sp>
        <p:nvSpPr>
          <p:cNvPr id="33" name="Text Placeholder 28">
            <a:extLst>
              <a:ext uri="{FF2B5EF4-FFF2-40B4-BE49-F238E27FC236}">
                <a16:creationId xmlns:a16="http://schemas.microsoft.com/office/drawing/2014/main" id="{6A45CF2E-BA2B-42F1-8612-B3CC8A8A2D1C}"/>
              </a:ext>
            </a:extLst>
          </p:cNvPr>
          <p:cNvSpPr txBox="1">
            <a:spLocks/>
          </p:cNvSpPr>
          <p:nvPr/>
        </p:nvSpPr>
        <p:spPr>
          <a:xfrm>
            <a:off x="142044" y="976244"/>
            <a:ext cx="2242054" cy="2361639"/>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i="1" kern="1200">
                <a:solidFill>
                  <a:schemeClr val="dk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ctr">
              <a:spcBef>
                <a:spcPts val="600"/>
              </a:spcBef>
              <a:spcAft>
                <a:spcPts val="600"/>
              </a:spcAft>
            </a:pPr>
            <a:r>
              <a:rPr lang="en-US" sz="1600" i="0" dirty="0">
                <a:solidFill>
                  <a:schemeClr val="tx1"/>
                </a:solidFill>
              </a:rPr>
              <a:t>An additional patterns of energy consumption become apparent when looking at energy usage by week of the year, a recurring pattern of noticeably lower energy consumption occurs roughly every 8 or 9 weeks starting with week 1.</a:t>
            </a:r>
          </a:p>
        </p:txBody>
      </p:sp>
      <p:sp>
        <p:nvSpPr>
          <p:cNvPr id="34" name="Arrow: Right 33">
            <a:extLst>
              <a:ext uri="{FF2B5EF4-FFF2-40B4-BE49-F238E27FC236}">
                <a16:creationId xmlns:a16="http://schemas.microsoft.com/office/drawing/2014/main" id="{159DD1D8-8828-447D-B259-88959857662D}"/>
              </a:ext>
            </a:extLst>
          </p:cNvPr>
          <p:cNvSpPr/>
          <p:nvPr/>
        </p:nvSpPr>
        <p:spPr>
          <a:xfrm>
            <a:off x="2023703" y="3211497"/>
            <a:ext cx="594802" cy="43500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8">
            <a:extLst>
              <a:ext uri="{FF2B5EF4-FFF2-40B4-BE49-F238E27FC236}">
                <a16:creationId xmlns:a16="http://schemas.microsoft.com/office/drawing/2014/main" id="{1557FF91-5265-46D2-B7A2-1F01695BB969}"/>
              </a:ext>
            </a:extLst>
          </p:cNvPr>
          <p:cNvSpPr txBox="1">
            <a:spLocks/>
          </p:cNvSpPr>
          <p:nvPr/>
        </p:nvSpPr>
        <p:spPr>
          <a:xfrm>
            <a:off x="9961470" y="1544085"/>
            <a:ext cx="2224383" cy="2130701"/>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i="1" kern="1200">
                <a:solidFill>
                  <a:schemeClr val="dk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ctr">
              <a:spcBef>
                <a:spcPts val="600"/>
              </a:spcBef>
              <a:spcAft>
                <a:spcPts val="600"/>
              </a:spcAft>
            </a:pPr>
            <a:r>
              <a:rPr lang="en-US" sz="1600" i="0" dirty="0">
                <a:solidFill>
                  <a:schemeClr val="tx1"/>
                </a:solidFill>
              </a:rPr>
              <a:t>Drilling down to the hour level, another patter in found, the lowest energy usage is in the early morning hours where all sub-meters reach their minimum</a:t>
            </a:r>
          </a:p>
        </p:txBody>
      </p:sp>
      <p:sp>
        <p:nvSpPr>
          <p:cNvPr id="35" name="Arrow: Right 34">
            <a:extLst>
              <a:ext uri="{FF2B5EF4-FFF2-40B4-BE49-F238E27FC236}">
                <a16:creationId xmlns:a16="http://schemas.microsoft.com/office/drawing/2014/main" id="{0D05792D-FDCD-405E-9314-C0898B75A77E}"/>
              </a:ext>
            </a:extLst>
          </p:cNvPr>
          <p:cNvSpPr/>
          <p:nvPr/>
        </p:nvSpPr>
        <p:spPr>
          <a:xfrm rot="10800000">
            <a:off x="9807902" y="2887315"/>
            <a:ext cx="675149" cy="43500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1309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142C41C-0E59-4F77-8317-06FAC5120DF8}"/>
              </a:ext>
            </a:extLst>
          </p:cNvPr>
          <p:cNvPicPr>
            <a:picLocks noChangeAspect="1"/>
          </p:cNvPicPr>
          <p:nvPr/>
        </p:nvPicPr>
        <p:blipFill>
          <a:blip r:embed="rId2"/>
          <a:stretch>
            <a:fillRect/>
          </a:stretch>
        </p:blipFill>
        <p:spPr>
          <a:xfrm>
            <a:off x="8131813" y="882866"/>
            <a:ext cx="3588044" cy="2743200"/>
          </a:xfrm>
          <a:prstGeom prst="rect">
            <a:avLst/>
          </a:prstGeom>
        </p:spPr>
      </p:pic>
      <p:sp>
        <p:nvSpPr>
          <p:cNvPr id="8" name="Text Placeholder 28">
            <a:extLst>
              <a:ext uri="{FF2B5EF4-FFF2-40B4-BE49-F238E27FC236}">
                <a16:creationId xmlns:a16="http://schemas.microsoft.com/office/drawing/2014/main" id="{7C9465CC-C891-40FC-8F09-29B88601D52E}"/>
              </a:ext>
            </a:extLst>
          </p:cNvPr>
          <p:cNvSpPr txBox="1">
            <a:spLocks/>
          </p:cNvSpPr>
          <p:nvPr/>
        </p:nvSpPr>
        <p:spPr>
          <a:xfrm>
            <a:off x="8131813" y="3797202"/>
            <a:ext cx="3213709" cy="1290095"/>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i="1" kern="1200">
                <a:solidFill>
                  <a:schemeClr val="dk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ctr">
              <a:spcBef>
                <a:spcPts val="600"/>
              </a:spcBef>
              <a:spcAft>
                <a:spcPts val="600"/>
              </a:spcAft>
            </a:pPr>
            <a:r>
              <a:rPr lang="en-US" sz="1600" i="0" dirty="0"/>
              <a:t>Submeter 3 shows a similar pattern in terms of consumption during winter and summer days, therefore potential actionable insights can be uncovered in energy data for this submeter.</a:t>
            </a:r>
          </a:p>
        </p:txBody>
      </p:sp>
      <p:pic>
        <p:nvPicPr>
          <p:cNvPr id="9" name="Picture 8">
            <a:extLst>
              <a:ext uri="{FF2B5EF4-FFF2-40B4-BE49-F238E27FC236}">
                <a16:creationId xmlns:a16="http://schemas.microsoft.com/office/drawing/2014/main" id="{5B4FEAA2-7E1A-4D9F-A712-8247022364A6}"/>
              </a:ext>
            </a:extLst>
          </p:cNvPr>
          <p:cNvPicPr>
            <a:picLocks noChangeAspect="1"/>
          </p:cNvPicPr>
          <p:nvPr/>
        </p:nvPicPr>
        <p:blipFill>
          <a:blip r:embed="rId3"/>
          <a:stretch>
            <a:fillRect/>
          </a:stretch>
        </p:blipFill>
        <p:spPr>
          <a:xfrm>
            <a:off x="472143" y="831851"/>
            <a:ext cx="3588044" cy="2743200"/>
          </a:xfrm>
          <a:prstGeom prst="rect">
            <a:avLst/>
          </a:prstGeom>
        </p:spPr>
      </p:pic>
      <p:sp>
        <p:nvSpPr>
          <p:cNvPr id="10" name="Text Placeholder 28">
            <a:extLst>
              <a:ext uri="{FF2B5EF4-FFF2-40B4-BE49-F238E27FC236}">
                <a16:creationId xmlns:a16="http://schemas.microsoft.com/office/drawing/2014/main" id="{5F6AF120-4A5E-4905-B927-EA2E656B2ED4}"/>
              </a:ext>
            </a:extLst>
          </p:cNvPr>
          <p:cNvSpPr txBox="1">
            <a:spLocks/>
          </p:cNvSpPr>
          <p:nvPr/>
        </p:nvSpPr>
        <p:spPr>
          <a:xfrm>
            <a:off x="472143" y="3802861"/>
            <a:ext cx="3213710" cy="2133474"/>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i="1" kern="1200">
                <a:solidFill>
                  <a:schemeClr val="dk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ctr">
              <a:spcBef>
                <a:spcPts val="600"/>
              </a:spcBef>
              <a:spcAft>
                <a:spcPts val="600"/>
              </a:spcAft>
            </a:pPr>
            <a:r>
              <a:rPr lang="en-US" sz="1600" i="0" dirty="0"/>
              <a:t>Total consumption on submeter 3 is less in the summer months than in the winter months. Submeter 3 monitors AC and water heater. This suggests that the increase in consumption in the winter as measured by submeter 3 may be due to a poorly insulated water heater or a water heater in a poorly insulated space</a:t>
            </a:r>
          </a:p>
        </p:txBody>
      </p:sp>
      <p:sp>
        <p:nvSpPr>
          <p:cNvPr id="12" name="Title 1">
            <a:extLst>
              <a:ext uri="{FF2B5EF4-FFF2-40B4-BE49-F238E27FC236}">
                <a16:creationId xmlns:a16="http://schemas.microsoft.com/office/drawing/2014/main" id="{207EA8D4-8031-4A27-B565-5134D1E54346}"/>
              </a:ext>
            </a:extLst>
          </p:cNvPr>
          <p:cNvSpPr txBox="1">
            <a:spLocks/>
          </p:cNvSpPr>
          <p:nvPr/>
        </p:nvSpPr>
        <p:spPr>
          <a:xfrm>
            <a:off x="1497000" y="279731"/>
            <a:ext cx="9198000" cy="432000"/>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6000" b="1" kern="1200" cap="all" spc="-300" baseline="0">
                <a:solidFill>
                  <a:schemeClr val="tx1"/>
                </a:solidFill>
                <a:latin typeface="+mj-lt"/>
                <a:ea typeface="+mj-ea"/>
                <a:cs typeface="+mj-cs"/>
              </a:defRPr>
            </a:lvl1pPr>
          </a:lstStyle>
          <a:p>
            <a:r>
              <a:rPr lang="en-US" sz="3200" dirty="0"/>
              <a:t>Visualizations by winter &amp; summer months</a:t>
            </a:r>
          </a:p>
        </p:txBody>
      </p:sp>
      <p:pic>
        <p:nvPicPr>
          <p:cNvPr id="11" name="Picture 10">
            <a:extLst>
              <a:ext uri="{FF2B5EF4-FFF2-40B4-BE49-F238E27FC236}">
                <a16:creationId xmlns:a16="http://schemas.microsoft.com/office/drawing/2014/main" id="{B53A4E5C-DACC-4759-B0FA-4B7BE0021466}"/>
              </a:ext>
            </a:extLst>
          </p:cNvPr>
          <p:cNvPicPr>
            <a:picLocks noChangeAspect="1"/>
          </p:cNvPicPr>
          <p:nvPr/>
        </p:nvPicPr>
        <p:blipFill>
          <a:blip r:embed="rId4"/>
          <a:stretch>
            <a:fillRect/>
          </a:stretch>
        </p:blipFill>
        <p:spPr>
          <a:xfrm>
            <a:off x="4301978" y="834070"/>
            <a:ext cx="3588044" cy="2743200"/>
          </a:xfrm>
          <a:prstGeom prst="rect">
            <a:avLst/>
          </a:prstGeom>
        </p:spPr>
      </p:pic>
      <p:sp>
        <p:nvSpPr>
          <p:cNvPr id="13" name="Text Placeholder 28">
            <a:extLst>
              <a:ext uri="{FF2B5EF4-FFF2-40B4-BE49-F238E27FC236}">
                <a16:creationId xmlns:a16="http://schemas.microsoft.com/office/drawing/2014/main" id="{022689AF-A640-4FE4-B6D2-5ED407089673}"/>
              </a:ext>
            </a:extLst>
          </p:cNvPr>
          <p:cNvSpPr txBox="1">
            <a:spLocks/>
          </p:cNvSpPr>
          <p:nvPr/>
        </p:nvSpPr>
        <p:spPr>
          <a:xfrm>
            <a:off x="4301978" y="3797202"/>
            <a:ext cx="3120407" cy="2447019"/>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i="1" kern="1200">
                <a:solidFill>
                  <a:schemeClr val="dk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just">
              <a:spcBef>
                <a:spcPts val="600"/>
              </a:spcBef>
              <a:spcAft>
                <a:spcPts val="600"/>
              </a:spcAft>
            </a:pPr>
            <a:r>
              <a:rPr lang="en-US" sz="1600" i="0" dirty="0"/>
              <a:t>There is a trend of increasing energy usage on sub-meter 3 as the week progresses. Peak kitchen usage seems to happen on the weekends (sub-meter 1) while peak laundry days appears to be on Saturday, Sunday and Wednesday (sub-meter 2). It seems energy usage of submeter 3 is driven by the electric water heater and not the air conditioner, since data is from winter.</a:t>
            </a:r>
          </a:p>
        </p:txBody>
      </p:sp>
    </p:spTree>
    <p:extLst>
      <p:ext uri="{BB962C8B-B14F-4D97-AF65-F5344CB8AC3E}">
        <p14:creationId xmlns:p14="http://schemas.microsoft.com/office/powerpoint/2010/main" val="3329844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8">
            <a:extLst>
              <a:ext uri="{FF2B5EF4-FFF2-40B4-BE49-F238E27FC236}">
                <a16:creationId xmlns:a16="http://schemas.microsoft.com/office/drawing/2014/main" id="{5F6AF120-4A5E-4905-B927-EA2E656B2ED4}"/>
              </a:ext>
            </a:extLst>
          </p:cNvPr>
          <p:cNvSpPr txBox="1">
            <a:spLocks/>
          </p:cNvSpPr>
          <p:nvPr/>
        </p:nvSpPr>
        <p:spPr>
          <a:xfrm>
            <a:off x="8722153" y="890598"/>
            <a:ext cx="2565647" cy="1204532"/>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i="1" kern="1200">
                <a:solidFill>
                  <a:schemeClr val="dk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ctr">
              <a:spcBef>
                <a:spcPts val="600"/>
              </a:spcBef>
              <a:spcAft>
                <a:spcPts val="600"/>
              </a:spcAft>
            </a:pPr>
            <a:r>
              <a:rPr lang="en-US" sz="1600" i="0" dirty="0"/>
              <a:t>We can see a seasonal pattern over the years with trough of energy usage in the summer that is most-pronounced with submeter 3</a:t>
            </a:r>
          </a:p>
        </p:txBody>
      </p:sp>
      <p:sp>
        <p:nvSpPr>
          <p:cNvPr id="12" name="Title 1">
            <a:extLst>
              <a:ext uri="{FF2B5EF4-FFF2-40B4-BE49-F238E27FC236}">
                <a16:creationId xmlns:a16="http://schemas.microsoft.com/office/drawing/2014/main" id="{207EA8D4-8031-4A27-B565-5134D1E54346}"/>
              </a:ext>
            </a:extLst>
          </p:cNvPr>
          <p:cNvSpPr txBox="1">
            <a:spLocks/>
          </p:cNvSpPr>
          <p:nvPr/>
        </p:nvSpPr>
        <p:spPr>
          <a:xfrm>
            <a:off x="1497000" y="279731"/>
            <a:ext cx="9198000" cy="432000"/>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6000" b="1" kern="1200" cap="all" spc="-300" baseline="0">
                <a:solidFill>
                  <a:schemeClr val="tx1"/>
                </a:solidFill>
                <a:latin typeface="+mj-lt"/>
                <a:ea typeface="+mj-ea"/>
                <a:cs typeface="+mj-cs"/>
              </a:defRPr>
            </a:lvl1pPr>
          </a:lstStyle>
          <a:p>
            <a:r>
              <a:rPr lang="en-US" sz="3200" dirty="0"/>
              <a:t>Time series visualizations</a:t>
            </a:r>
          </a:p>
        </p:txBody>
      </p:sp>
      <p:pic>
        <p:nvPicPr>
          <p:cNvPr id="3" name="Picture 2">
            <a:extLst>
              <a:ext uri="{FF2B5EF4-FFF2-40B4-BE49-F238E27FC236}">
                <a16:creationId xmlns:a16="http://schemas.microsoft.com/office/drawing/2014/main" id="{2909737C-C79F-492E-B85B-B538D8E96ED5}"/>
              </a:ext>
            </a:extLst>
          </p:cNvPr>
          <p:cNvPicPr>
            <a:picLocks noChangeAspect="1"/>
          </p:cNvPicPr>
          <p:nvPr/>
        </p:nvPicPr>
        <p:blipFill>
          <a:blip r:embed="rId2"/>
          <a:stretch>
            <a:fillRect/>
          </a:stretch>
        </p:blipFill>
        <p:spPr>
          <a:xfrm>
            <a:off x="326364" y="3748386"/>
            <a:ext cx="3588044" cy="2743200"/>
          </a:xfrm>
          <a:prstGeom prst="rect">
            <a:avLst/>
          </a:prstGeom>
        </p:spPr>
      </p:pic>
      <p:pic>
        <p:nvPicPr>
          <p:cNvPr id="5" name="Picture 4">
            <a:extLst>
              <a:ext uri="{FF2B5EF4-FFF2-40B4-BE49-F238E27FC236}">
                <a16:creationId xmlns:a16="http://schemas.microsoft.com/office/drawing/2014/main" id="{1E6D8AA1-1AF5-4756-9872-7C99A0010718}"/>
              </a:ext>
            </a:extLst>
          </p:cNvPr>
          <p:cNvPicPr>
            <a:picLocks noChangeAspect="1"/>
          </p:cNvPicPr>
          <p:nvPr/>
        </p:nvPicPr>
        <p:blipFill>
          <a:blip r:embed="rId3"/>
          <a:stretch>
            <a:fillRect/>
          </a:stretch>
        </p:blipFill>
        <p:spPr>
          <a:xfrm>
            <a:off x="4275344" y="3748386"/>
            <a:ext cx="3588044" cy="2743200"/>
          </a:xfrm>
          <a:prstGeom prst="rect">
            <a:avLst/>
          </a:prstGeom>
        </p:spPr>
      </p:pic>
      <p:pic>
        <p:nvPicPr>
          <p:cNvPr id="11" name="Picture 10">
            <a:extLst>
              <a:ext uri="{FF2B5EF4-FFF2-40B4-BE49-F238E27FC236}">
                <a16:creationId xmlns:a16="http://schemas.microsoft.com/office/drawing/2014/main" id="{2AC1284A-D92C-4047-8D1E-C93D71203AF6}"/>
              </a:ext>
            </a:extLst>
          </p:cNvPr>
          <p:cNvPicPr>
            <a:picLocks noChangeAspect="1"/>
          </p:cNvPicPr>
          <p:nvPr/>
        </p:nvPicPr>
        <p:blipFill>
          <a:blip r:embed="rId4"/>
          <a:stretch>
            <a:fillRect/>
          </a:stretch>
        </p:blipFill>
        <p:spPr>
          <a:xfrm>
            <a:off x="8156351" y="3748386"/>
            <a:ext cx="3588044" cy="2743200"/>
          </a:xfrm>
          <a:prstGeom prst="rect">
            <a:avLst/>
          </a:prstGeom>
        </p:spPr>
      </p:pic>
      <p:pic>
        <p:nvPicPr>
          <p:cNvPr id="14" name="Picture 13">
            <a:extLst>
              <a:ext uri="{FF2B5EF4-FFF2-40B4-BE49-F238E27FC236}">
                <a16:creationId xmlns:a16="http://schemas.microsoft.com/office/drawing/2014/main" id="{ACE6F362-8B2D-451D-AD8D-D658F47D6990}"/>
              </a:ext>
            </a:extLst>
          </p:cNvPr>
          <p:cNvPicPr>
            <a:picLocks noChangeAspect="1"/>
          </p:cNvPicPr>
          <p:nvPr/>
        </p:nvPicPr>
        <p:blipFill>
          <a:blip r:embed="rId5"/>
          <a:stretch>
            <a:fillRect/>
          </a:stretch>
        </p:blipFill>
        <p:spPr>
          <a:xfrm>
            <a:off x="4499512" y="803951"/>
            <a:ext cx="3588044" cy="2743200"/>
          </a:xfrm>
          <a:prstGeom prst="rect">
            <a:avLst/>
          </a:prstGeom>
        </p:spPr>
      </p:pic>
      <p:sp>
        <p:nvSpPr>
          <p:cNvPr id="15" name="Text Placeholder 28">
            <a:extLst>
              <a:ext uri="{FF2B5EF4-FFF2-40B4-BE49-F238E27FC236}">
                <a16:creationId xmlns:a16="http://schemas.microsoft.com/office/drawing/2014/main" id="{E354B31C-DADC-4B39-B5DA-98C09431A795}"/>
              </a:ext>
            </a:extLst>
          </p:cNvPr>
          <p:cNvSpPr txBox="1">
            <a:spLocks/>
          </p:cNvSpPr>
          <p:nvPr/>
        </p:nvSpPr>
        <p:spPr>
          <a:xfrm>
            <a:off x="503086" y="681542"/>
            <a:ext cx="3814065" cy="3066844"/>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i="1" kern="1200">
                <a:solidFill>
                  <a:schemeClr val="dk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just">
              <a:spcBef>
                <a:spcPts val="600"/>
              </a:spcBef>
              <a:spcAft>
                <a:spcPts val="600"/>
              </a:spcAft>
            </a:pPr>
            <a:r>
              <a:rPr lang="en-US" sz="1600" i="0" dirty="0">
                <a:solidFill>
                  <a:schemeClr val="tx1"/>
                </a:solidFill>
              </a:rPr>
              <a:t>The distribution of the residuals is shown in the bottom right histogram. This is a nice example of a normal distribution that’s centered around zero which is what we would expect for a linear regression model that fits the data well. </a:t>
            </a:r>
          </a:p>
          <a:p>
            <a:pPr algn="just">
              <a:spcBef>
                <a:spcPts val="600"/>
              </a:spcBef>
              <a:spcAft>
                <a:spcPts val="600"/>
              </a:spcAft>
            </a:pPr>
            <a:r>
              <a:rPr lang="en-US" sz="1600" i="0" dirty="0">
                <a:solidFill>
                  <a:schemeClr val="tx1"/>
                </a:solidFill>
              </a:rPr>
              <a:t>The result of the autocorrelation test conducted with the Breusch-Godfrey test which tests for autocorrelation. The resulting </a:t>
            </a:r>
            <a:r>
              <a:rPr lang="en-US" sz="1600" dirty="0">
                <a:solidFill>
                  <a:schemeClr val="tx1"/>
                </a:solidFill>
              </a:rPr>
              <a:t>p</a:t>
            </a:r>
            <a:r>
              <a:rPr lang="en-US" sz="1600" i="0" dirty="0">
                <a:solidFill>
                  <a:schemeClr val="tx1"/>
                </a:solidFill>
              </a:rPr>
              <a:t>-value in all submeters is above the 0.05 threshold so we cannot reject the null hypothesis which states that there is no autocorrelation.</a:t>
            </a:r>
          </a:p>
        </p:txBody>
      </p:sp>
      <p:sp>
        <p:nvSpPr>
          <p:cNvPr id="9" name="Arrow: Right 8">
            <a:extLst>
              <a:ext uri="{FF2B5EF4-FFF2-40B4-BE49-F238E27FC236}">
                <a16:creationId xmlns:a16="http://schemas.microsoft.com/office/drawing/2014/main" id="{53CDD3E0-399B-47EC-969F-D4C167C11BAB}"/>
              </a:ext>
            </a:extLst>
          </p:cNvPr>
          <p:cNvSpPr/>
          <p:nvPr/>
        </p:nvSpPr>
        <p:spPr>
          <a:xfrm rot="10800000">
            <a:off x="7974149" y="1275361"/>
            <a:ext cx="675149" cy="43500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315DBA9F-A696-4EE5-9205-987D3440BAD6}"/>
              </a:ext>
            </a:extLst>
          </p:cNvPr>
          <p:cNvSpPr/>
          <p:nvPr/>
        </p:nvSpPr>
        <p:spPr>
          <a:xfrm rot="5400000">
            <a:off x="3367007" y="3642809"/>
            <a:ext cx="675149" cy="435005"/>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3">
            <a:extLst>
              <a:ext uri="{FF2B5EF4-FFF2-40B4-BE49-F238E27FC236}">
                <a16:creationId xmlns:a16="http://schemas.microsoft.com/office/drawing/2014/main" id="{0DA328D5-3F28-4597-9286-B839FD1A1DFC}"/>
              </a:ext>
            </a:extLst>
          </p:cNvPr>
          <p:cNvGraphicFramePr>
            <a:graphicFrameLocks noGrp="1"/>
          </p:cNvGraphicFramePr>
          <p:nvPr>
            <p:extLst>
              <p:ext uri="{D42A27DB-BD31-4B8C-83A1-F6EECF244321}">
                <p14:modId xmlns:p14="http://schemas.microsoft.com/office/powerpoint/2010/main" val="2020209557"/>
              </p:ext>
            </p:extLst>
          </p:nvPr>
        </p:nvGraphicFramePr>
        <p:xfrm>
          <a:off x="8269917" y="2063791"/>
          <a:ext cx="3342075" cy="1483360"/>
        </p:xfrm>
        <a:graphic>
          <a:graphicData uri="http://schemas.openxmlformats.org/drawingml/2006/table">
            <a:tbl>
              <a:tblPr firstRow="1" bandRow="1">
                <a:tableStyleId>{073A0DAA-6AF3-43AB-8588-CEC1D06C72B9}</a:tableStyleId>
              </a:tblPr>
              <a:tblGrid>
                <a:gridCol w="1239647">
                  <a:extLst>
                    <a:ext uri="{9D8B030D-6E8A-4147-A177-3AD203B41FA5}">
                      <a16:colId xmlns:a16="http://schemas.microsoft.com/office/drawing/2014/main" val="1554904707"/>
                    </a:ext>
                  </a:extLst>
                </a:gridCol>
                <a:gridCol w="988403">
                  <a:extLst>
                    <a:ext uri="{9D8B030D-6E8A-4147-A177-3AD203B41FA5}">
                      <a16:colId xmlns:a16="http://schemas.microsoft.com/office/drawing/2014/main" val="4203633163"/>
                    </a:ext>
                  </a:extLst>
                </a:gridCol>
                <a:gridCol w="1114025">
                  <a:extLst>
                    <a:ext uri="{9D8B030D-6E8A-4147-A177-3AD203B41FA5}">
                      <a16:colId xmlns:a16="http://schemas.microsoft.com/office/drawing/2014/main" val="3307865943"/>
                    </a:ext>
                  </a:extLst>
                </a:gridCol>
              </a:tblGrid>
              <a:tr h="370840">
                <a:tc>
                  <a:txBody>
                    <a:bodyPr/>
                    <a:lstStyle/>
                    <a:p>
                      <a:pPr algn="ctr"/>
                      <a:r>
                        <a:rPr lang="en-US" sz="1600" dirty="0"/>
                        <a:t>Sub Meter</a:t>
                      </a:r>
                    </a:p>
                  </a:txBody>
                  <a:tcPr/>
                </a:tc>
                <a:tc>
                  <a:txBody>
                    <a:bodyPr/>
                    <a:lstStyle/>
                    <a:p>
                      <a:pPr algn="ctr"/>
                      <a:r>
                        <a:rPr lang="en-US" sz="1600" dirty="0"/>
                        <a:t>LM Test</a:t>
                      </a:r>
                    </a:p>
                  </a:txBody>
                  <a:tcPr/>
                </a:tc>
                <a:tc>
                  <a:txBody>
                    <a:bodyPr/>
                    <a:lstStyle/>
                    <a:p>
                      <a:pPr algn="ctr"/>
                      <a:r>
                        <a:rPr lang="en-US" sz="1600" dirty="0"/>
                        <a:t>p-Value</a:t>
                      </a:r>
                    </a:p>
                  </a:txBody>
                  <a:tcPr/>
                </a:tc>
                <a:extLst>
                  <a:ext uri="{0D108BD9-81ED-4DB2-BD59-A6C34878D82A}">
                    <a16:rowId xmlns:a16="http://schemas.microsoft.com/office/drawing/2014/main" val="4137794266"/>
                  </a:ext>
                </a:extLst>
              </a:tr>
              <a:tr h="370840">
                <a:tc>
                  <a:txBody>
                    <a:bodyPr/>
                    <a:lstStyle/>
                    <a:p>
                      <a:pPr algn="ctr"/>
                      <a:r>
                        <a:rPr lang="en-US" sz="1600" dirty="0"/>
                        <a:t>1</a:t>
                      </a:r>
                    </a:p>
                  </a:txBody>
                  <a:tcPr/>
                </a:tc>
                <a:tc>
                  <a:txBody>
                    <a:bodyPr/>
                    <a:lstStyle/>
                    <a:p>
                      <a:pPr algn="ctr"/>
                      <a:r>
                        <a:rPr lang="en-US" sz="1600" dirty="0"/>
                        <a:t>24.348</a:t>
                      </a:r>
                    </a:p>
                  </a:txBody>
                  <a:tcPr/>
                </a:tc>
                <a:tc>
                  <a:txBody>
                    <a:bodyPr/>
                    <a:lstStyle/>
                    <a:p>
                      <a:pPr algn="ctr"/>
                      <a:r>
                        <a:rPr lang="en-US" sz="1600" dirty="0"/>
                        <a:t>0.082</a:t>
                      </a:r>
                    </a:p>
                  </a:txBody>
                  <a:tcPr/>
                </a:tc>
                <a:extLst>
                  <a:ext uri="{0D108BD9-81ED-4DB2-BD59-A6C34878D82A}">
                    <a16:rowId xmlns:a16="http://schemas.microsoft.com/office/drawing/2014/main" val="2215246597"/>
                  </a:ext>
                </a:extLst>
              </a:tr>
              <a:tr h="370840">
                <a:tc>
                  <a:txBody>
                    <a:bodyPr/>
                    <a:lstStyle/>
                    <a:p>
                      <a:pPr algn="ctr"/>
                      <a:r>
                        <a:rPr lang="en-US" sz="1600" dirty="0"/>
                        <a:t>2</a:t>
                      </a:r>
                    </a:p>
                  </a:txBody>
                  <a:tcPr/>
                </a:tc>
                <a:tc>
                  <a:txBody>
                    <a:bodyPr/>
                    <a:lstStyle/>
                    <a:p>
                      <a:pPr algn="ctr"/>
                      <a:r>
                        <a:rPr lang="en-US" sz="1600" dirty="0"/>
                        <a:t>19.748</a:t>
                      </a:r>
                    </a:p>
                  </a:txBody>
                  <a:tcPr/>
                </a:tc>
                <a:tc>
                  <a:txBody>
                    <a:bodyPr/>
                    <a:lstStyle/>
                    <a:p>
                      <a:pPr algn="ctr"/>
                      <a:r>
                        <a:rPr lang="en-US" sz="1600" dirty="0"/>
                        <a:t>0.231</a:t>
                      </a:r>
                    </a:p>
                  </a:txBody>
                  <a:tcPr/>
                </a:tc>
                <a:extLst>
                  <a:ext uri="{0D108BD9-81ED-4DB2-BD59-A6C34878D82A}">
                    <a16:rowId xmlns:a16="http://schemas.microsoft.com/office/drawing/2014/main" val="4267495099"/>
                  </a:ext>
                </a:extLst>
              </a:tr>
              <a:tr h="370840">
                <a:tc>
                  <a:txBody>
                    <a:bodyPr/>
                    <a:lstStyle/>
                    <a:p>
                      <a:pPr algn="ctr"/>
                      <a:r>
                        <a:rPr lang="en-US" sz="1600" dirty="0"/>
                        <a:t>3</a:t>
                      </a:r>
                    </a:p>
                  </a:txBody>
                  <a:tcPr/>
                </a:tc>
                <a:tc>
                  <a:txBody>
                    <a:bodyPr/>
                    <a:lstStyle/>
                    <a:p>
                      <a:pPr algn="ctr"/>
                      <a:r>
                        <a:rPr lang="en-US" sz="1600" dirty="0"/>
                        <a:t>19.389</a:t>
                      </a:r>
                    </a:p>
                  </a:txBody>
                  <a:tcPr/>
                </a:tc>
                <a:tc>
                  <a:txBody>
                    <a:bodyPr/>
                    <a:lstStyle/>
                    <a:p>
                      <a:pPr algn="ctr"/>
                      <a:r>
                        <a:rPr lang="en-US" sz="1600" dirty="0"/>
                        <a:t>0.249</a:t>
                      </a:r>
                    </a:p>
                  </a:txBody>
                  <a:tcPr/>
                </a:tc>
                <a:extLst>
                  <a:ext uri="{0D108BD9-81ED-4DB2-BD59-A6C34878D82A}">
                    <a16:rowId xmlns:a16="http://schemas.microsoft.com/office/drawing/2014/main" val="456473485"/>
                  </a:ext>
                </a:extLst>
              </a:tr>
            </a:tbl>
          </a:graphicData>
        </a:graphic>
      </p:graphicFrame>
    </p:spTree>
    <p:extLst>
      <p:ext uri="{BB962C8B-B14F-4D97-AF65-F5344CB8AC3E}">
        <p14:creationId xmlns:p14="http://schemas.microsoft.com/office/powerpoint/2010/main" val="323937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07EA8D4-8031-4A27-B565-5134D1E54346}"/>
              </a:ext>
            </a:extLst>
          </p:cNvPr>
          <p:cNvSpPr txBox="1">
            <a:spLocks/>
          </p:cNvSpPr>
          <p:nvPr/>
        </p:nvSpPr>
        <p:spPr>
          <a:xfrm>
            <a:off x="1497000" y="279731"/>
            <a:ext cx="9198000" cy="432000"/>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6000" b="1" kern="1200" cap="all" spc="-300" baseline="0">
                <a:solidFill>
                  <a:schemeClr val="tx1"/>
                </a:solidFill>
                <a:latin typeface="+mj-lt"/>
                <a:ea typeface="+mj-ea"/>
                <a:cs typeface="+mj-cs"/>
              </a:defRPr>
            </a:lvl1pPr>
          </a:lstStyle>
          <a:p>
            <a:r>
              <a:rPr lang="en-US" sz="3200" dirty="0"/>
              <a:t>Linear regression forecast </a:t>
            </a:r>
          </a:p>
        </p:txBody>
      </p:sp>
      <p:sp>
        <p:nvSpPr>
          <p:cNvPr id="15" name="Text Placeholder 28">
            <a:extLst>
              <a:ext uri="{FF2B5EF4-FFF2-40B4-BE49-F238E27FC236}">
                <a16:creationId xmlns:a16="http://schemas.microsoft.com/office/drawing/2014/main" id="{E354B31C-DADC-4B39-B5DA-98C09431A795}"/>
              </a:ext>
            </a:extLst>
          </p:cNvPr>
          <p:cNvSpPr txBox="1">
            <a:spLocks/>
          </p:cNvSpPr>
          <p:nvPr/>
        </p:nvSpPr>
        <p:spPr>
          <a:xfrm>
            <a:off x="2297096" y="5437072"/>
            <a:ext cx="8489273" cy="41331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i="1" kern="1200">
                <a:solidFill>
                  <a:schemeClr val="dk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just">
              <a:spcBef>
                <a:spcPts val="600"/>
              </a:spcBef>
              <a:spcAft>
                <a:spcPts val="600"/>
              </a:spcAft>
            </a:pPr>
            <a:r>
              <a:rPr lang="en-US" sz="1600" i="0" dirty="0">
                <a:solidFill>
                  <a:schemeClr val="tx1"/>
                </a:solidFill>
              </a:rPr>
              <a:t>Prediction for all sub meters were conducted within confidence intervals in the range of 80 – 95%.</a:t>
            </a:r>
          </a:p>
        </p:txBody>
      </p:sp>
      <p:pic>
        <p:nvPicPr>
          <p:cNvPr id="4" name="Picture 3">
            <a:extLst>
              <a:ext uri="{FF2B5EF4-FFF2-40B4-BE49-F238E27FC236}">
                <a16:creationId xmlns:a16="http://schemas.microsoft.com/office/drawing/2014/main" id="{3E3667CE-AF9A-4602-B511-A7534221B5D0}"/>
              </a:ext>
            </a:extLst>
          </p:cNvPr>
          <p:cNvPicPr>
            <a:picLocks noChangeAspect="1"/>
          </p:cNvPicPr>
          <p:nvPr/>
        </p:nvPicPr>
        <p:blipFill>
          <a:blip r:embed="rId2"/>
          <a:stretch>
            <a:fillRect/>
          </a:stretch>
        </p:blipFill>
        <p:spPr>
          <a:xfrm>
            <a:off x="447051" y="886072"/>
            <a:ext cx="3588044" cy="2743200"/>
          </a:xfrm>
          <a:prstGeom prst="rect">
            <a:avLst/>
          </a:prstGeom>
        </p:spPr>
      </p:pic>
      <p:pic>
        <p:nvPicPr>
          <p:cNvPr id="7" name="Picture 6">
            <a:extLst>
              <a:ext uri="{FF2B5EF4-FFF2-40B4-BE49-F238E27FC236}">
                <a16:creationId xmlns:a16="http://schemas.microsoft.com/office/drawing/2014/main" id="{C16889D4-BD13-42E8-A39D-1F2AAA3EE70E}"/>
              </a:ext>
            </a:extLst>
          </p:cNvPr>
          <p:cNvPicPr>
            <a:picLocks noChangeAspect="1"/>
          </p:cNvPicPr>
          <p:nvPr/>
        </p:nvPicPr>
        <p:blipFill>
          <a:blip r:embed="rId3"/>
          <a:stretch>
            <a:fillRect/>
          </a:stretch>
        </p:blipFill>
        <p:spPr>
          <a:xfrm>
            <a:off x="4278579" y="886072"/>
            <a:ext cx="3588044" cy="2743200"/>
          </a:xfrm>
          <a:prstGeom prst="rect">
            <a:avLst/>
          </a:prstGeom>
        </p:spPr>
      </p:pic>
      <p:pic>
        <p:nvPicPr>
          <p:cNvPr id="16" name="Picture 15">
            <a:extLst>
              <a:ext uri="{FF2B5EF4-FFF2-40B4-BE49-F238E27FC236}">
                <a16:creationId xmlns:a16="http://schemas.microsoft.com/office/drawing/2014/main" id="{4859F34E-DF61-4656-AD66-4E4B40E6E2F0}"/>
              </a:ext>
            </a:extLst>
          </p:cNvPr>
          <p:cNvPicPr>
            <a:picLocks noChangeAspect="1"/>
          </p:cNvPicPr>
          <p:nvPr/>
        </p:nvPicPr>
        <p:blipFill>
          <a:blip r:embed="rId4"/>
          <a:stretch>
            <a:fillRect/>
          </a:stretch>
        </p:blipFill>
        <p:spPr>
          <a:xfrm>
            <a:off x="8110108" y="886072"/>
            <a:ext cx="3588044" cy="2743200"/>
          </a:xfrm>
          <a:prstGeom prst="rect">
            <a:avLst/>
          </a:prstGeom>
        </p:spPr>
      </p:pic>
      <p:graphicFrame>
        <p:nvGraphicFramePr>
          <p:cNvPr id="17" name="Table 3">
            <a:extLst>
              <a:ext uri="{FF2B5EF4-FFF2-40B4-BE49-F238E27FC236}">
                <a16:creationId xmlns:a16="http://schemas.microsoft.com/office/drawing/2014/main" id="{ACDD008F-69EB-4618-8D42-B4BEE8F29D49}"/>
              </a:ext>
            </a:extLst>
          </p:cNvPr>
          <p:cNvGraphicFramePr>
            <a:graphicFrameLocks noGrp="1"/>
          </p:cNvGraphicFramePr>
          <p:nvPr>
            <p:extLst>
              <p:ext uri="{D42A27DB-BD31-4B8C-83A1-F6EECF244321}">
                <p14:modId xmlns:p14="http://schemas.microsoft.com/office/powerpoint/2010/main" val="1556818640"/>
              </p:ext>
            </p:extLst>
          </p:nvPr>
        </p:nvGraphicFramePr>
        <p:xfrm>
          <a:off x="3452578" y="3697077"/>
          <a:ext cx="5240046" cy="1483360"/>
        </p:xfrm>
        <a:graphic>
          <a:graphicData uri="http://schemas.openxmlformats.org/drawingml/2006/table">
            <a:tbl>
              <a:tblPr firstRow="1" bandRow="1">
                <a:tableStyleId>{073A0DAA-6AF3-43AB-8588-CEC1D06C72B9}</a:tableStyleId>
              </a:tblPr>
              <a:tblGrid>
                <a:gridCol w="1327289">
                  <a:extLst>
                    <a:ext uri="{9D8B030D-6E8A-4147-A177-3AD203B41FA5}">
                      <a16:colId xmlns:a16="http://schemas.microsoft.com/office/drawing/2014/main" val="1554904707"/>
                    </a:ext>
                  </a:extLst>
                </a:gridCol>
                <a:gridCol w="1094318">
                  <a:extLst>
                    <a:ext uri="{9D8B030D-6E8A-4147-A177-3AD203B41FA5}">
                      <a16:colId xmlns:a16="http://schemas.microsoft.com/office/drawing/2014/main" val="4203633163"/>
                    </a:ext>
                  </a:extLst>
                </a:gridCol>
                <a:gridCol w="1316601">
                  <a:extLst>
                    <a:ext uri="{9D8B030D-6E8A-4147-A177-3AD203B41FA5}">
                      <a16:colId xmlns:a16="http://schemas.microsoft.com/office/drawing/2014/main" val="3307865943"/>
                    </a:ext>
                  </a:extLst>
                </a:gridCol>
                <a:gridCol w="1501838">
                  <a:extLst>
                    <a:ext uri="{9D8B030D-6E8A-4147-A177-3AD203B41FA5}">
                      <a16:colId xmlns:a16="http://schemas.microsoft.com/office/drawing/2014/main" val="2420128019"/>
                    </a:ext>
                  </a:extLst>
                </a:gridCol>
              </a:tblGrid>
              <a:tr h="370840">
                <a:tc>
                  <a:txBody>
                    <a:bodyPr/>
                    <a:lstStyle/>
                    <a:p>
                      <a:pPr algn="ctr"/>
                      <a:r>
                        <a:rPr lang="en-US" sz="1600" dirty="0"/>
                        <a:t>Sub Meter</a:t>
                      </a:r>
                    </a:p>
                  </a:txBody>
                  <a:tcPr/>
                </a:tc>
                <a:tc>
                  <a:txBody>
                    <a:bodyPr/>
                    <a:lstStyle/>
                    <a:p>
                      <a:pPr algn="ctr"/>
                      <a:r>
                        <a:rPr lang="en-US" sz="1600" dirty="0"/>
                        <a:t>RMSE</a:t>
                      </a:r>
                    </a:p>
                  </a:txBody>
                  <a:tcPr/>
                </a:tc>
                <a:tc>
                  <a:txBody>
                    <a:bodyPr/>
                    <a:lstStyle/>
                    <a:p>
                      <a:pPr algn="ctr"/>
                      <a:r>
                        <a:rPr lang="en-US" sz="1600" dirty="0"/>
                        <a:t>R-squared</a:t>
                      </a:r>
                    </a:p>
                  </a:txBody>
                  <a:tcPr/>
                </a:tc>
                <a:tc>
                  <a:txBody>
                    <a:bodyPr/>
                    <a:lstStyle/>
                    <a:p>
                      <a:pPr algn="ctr"/>
                      <a:r>
                        <a:rPr lang="en-US" sz="1600" dirty="0"/>
                        <a:t>p-Value</a:t>
                      </a:r>
                    </a:p>
                  </a:txBody>
                  <a:tcPr/>
                </a:tc>
                <a:extLst>
                  <a:ext uri="{0D108BD9-81ED-4DB2-BD59-A6C34878D82A}">
                    <a16:rowId xmlns:a16="http://schemas.microsoft.com/office/drawing/2014/main" val="4137794266"/>
                  </a:ext>
                </a:extLst>
              </a:tr>
              <a:tr h="370840">
                <a:tc>
                  <a:txBody>
                    <a:bodyPr/>
                    <a:lstStyle/>
                    <a:p>
                      <a:pPr algn="ctr"/>
                      <a:r>
                        <a:rPr lang="en-US" sz="1600" dirty="0"/>
                        <a:t>1</a:t>
                      </a:r>
                    </a:p>
                  </a:txBody>
                  <a:tcPr/>
                </a:tc>
                <a:tc>
                  <a:txBody>
                    <a:bodyPr/>
                    <a:lstStyle/>
                    <a:p>
                      <a:pPr algn="ctr"/>
                      <a:r>
                        <a:rPr lang="en-US" sz="1600" dirty="0"/>
                        <a:t>9.43</a:t>
                      </a:r>
                    </a:p>
                  </a:txBody>
                  <a:tcPr/>
                </a:tc>
                <a:tc>
                  <a:txBody>
                    <a:bodyPr/>
                    <a:lstStyle/>
                    <a:p>
                      <a:pPr algn="ctr"/>
                      <a:r>
                        <a:rPr lang="en-US" sz="1600" dirty="0"/>
                        <a:t>0.36</a:t>
                      </a:r>
                    </a:p>
                  </a:txBody>
                  <a:tcPr/>
                </a:tc>
                <a:tc>
                  <a:txBody>
                    <a:bodyPr/>
                    <a:lstStyle/>
                    <a:p>
                      <a:pPr algn="ctr"/>
                      <a:r>
                        <a:rPr lang="en-US" sz="1600" dirty="0"/>
                        <a:t>0.0218</a:t>
                      </a:r>
                    </a:p>
                  </a:txBody>
                  <a:tcPr/>
                </a:tc>
                <a:extLst>
                  <a:ext uri="{0D108BD9-81ED-4DB2-BD59-A6C34878D82A}">
                    <a16:rowId xmlns:a16="http://schemas.microsoft.com/office/drawing/2014/main" val="2215246597"/>
                  </a:ext>
                </a:extLst>
              </a:tr>
              <a:tr h="370840">
                <a:tc>
                  <a:txBody>
                    <a:bodyPr/>
                    <a:lstStyle/>
                    <a:p>
                      <a:pPr algn="ctr"/>
                      <a:r>
                        <a:rPr lang="en-US" sz="1600" dirty="0"/>
                        <a:t>2</a:t>
                      </a:r>
                    </a:p>
                  </a:txBody>
                  <a:tcPr/>
                </a:tc>
                <a:tc>
                  <a:txBody>
                    <a:bodyPr/>
                    <a:lstStyle/>
                    <a:p>
                      <a:pPr algn="ctr"/>
                      <a:r>
                        <a:rPr lang="en-US" sz="1600" dirty="0"/>
                        <a:t>9.96</a:t>
                      </a:r>
                    </a:p>
                  </a:txBody>
                  <a:tcPr/>
                </a:tc>
                <a:tc>
                  <a:txBody>
                    <a:bodyPr/>
                    <a:lstStyle/>
                    <a:p>
                      <a:pPr algn="ctr"/>
                      <a:r>
                        <a:rPr lang="en-US" sz="1600" dirty="0"/>
                        <a:t>0.47</a:t>
                      </a:r>
                    </a:p>
                  </a:txBody>
                  <a:tcPr/>
                </a:tc>
                <a:tc>
                  <a:txBody>
                    <a:bodyPr/>
                    <a:lstStyle/>
                    <a:p>
                      <a:pPr algn="ctr"/>
                      <a:r>
                        <a:rPr lang="en-US" sz="1600" dirty="0"/>
                        <a:t>0.0041</a:t>
                      </a:r>
                    </a:p>
                  </a:txBody>
                  <a:tcPr/>
                </a:tc>
                <a:extLst>
                  <a:ext uri="{0D108BD9-81ED-4DB2-BD59-A6C34878D82A}">
                    <a16:rowId xmlns:a16="http://schemas.microsoft.com/office/drawing/2014/main" val="4267495099"/>
                  </a:ext>
                </a:extLst>
              </a:tr>
              <a:tr h="370840">
                <a:tc>
                  <a:txBody>
                    <a:bodyPr/>
                    <a:lstStyle/>
                    <a:p>
                      <a:pPr algn="ctr"/>
                      <a:r>
                        <a:rPr lang="en-US" sz="1600" dirty="0"/>
                        <a:t>3</a:t>
                      </a:r>
                    </a:p>
                  </a:txBody>
                  <a:tcPr/>
                </a:tc>
                <a:tc>
                  <a:txBody>
                    <a:bodyPr/>
                    <a:lstStyle/>
                    <a:p>
                      <a:pPr algn="ctr"/>
                      <a:r>
                        <a:rPr lang="en-US" sz="1600" dirty="0"/>
                        <a:t>30.04</a:t>
                      </a:r>
                    </a:p>
                  </a:txBody>
                  <a:tcPr/>
                </a:tc>
                <a:tc>
                  <a:txBody>
                    <a:bodyPr/>
                    <a:lstStyle/>
                    <a:p>
                      <a:pPr algn="ctr"/>
                      <a:r>
                        <a:rPr lang="en-US" sz="1600" dirty="0"/>
                        <a:t>0.62</a:t>
                      </a:r>
                    </a:p>
                  </a:txBody>
                  <a:tcPr/>
                </a:tc>
                <a:tc>
                  <a:txBody>
                    <a:bodyPr/>
                    <a:lstStyle/>
                    <a:p>
                      <a:pPr algn="ctr"/>
                      <a:r>
                        <a:rPr lang="en-US" sz="1600" dirty="0"/>
                        <a:t>0.0001</a:t>
                      </a:r>
                    </a:p>
                  </a:txBody>
                  <a:tcPr/>
                </a:tc>
                <a:extLst>
                  <a:ext uri="{0D108BD9-81ED-4DB2-BD59-A6C34878D82A}">
                    <a16:rowId xmlns:a16="http://schemas.microsoft.com/office/drawing/2014/main" val="456473485"/>
                  </a:ext>
                </a:extLst>
              </a:tr>
            </a:tbl>
          </a:graphicData>
        </a:graphic>
      </p:graphicFrame>
    </p:spTree>
    <p:extLst>
      <p:ext uri="{BB962C8B-B14F-4D97-AF65-F5344CB8AC3E}">
        <p14:creationId xmlns:p14="http://schemas.microsoft.com/office/powerpoint/2010/main" val="624400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07EA8D4-8031-4A27-B565-5134D1E54346}"/>
              </a:ext>
            </a:extLst>
          </p:cNvPr>
          <p:cNvSpPr txBox="1">
            <a:spLocks/>
          </p:cNvSpPr>
          <p:nvPr/>
        </p:nvSpPr>
        <p:spPr>
          <a:xfrm>
            <a:off x="1497000" y="279731"/>
            <a:ext cx="9198000" cy="432000"/>
          </a:xfrm>
          <a:prstGeom prst="rect">
            <a:avLst/>
          </a:prstGeom>
        </p:spPr>
        <p:txBody>
          <a:bodyPr vert="horz" lIns="0" tIns="0" rIns="0" bIns="0" rtlCol="0" anchor="ctr">
            <a:noAutofit/>
          </a:bodyPr>
          <a:lstStyle>
            <a:lvl1pPr algn="ctr" defTabSz="914400" rtl="0" eaLnBrk="1" latinLnBrk="0" hangingPunct="1">
              <a:lnSpc>
                <a:spcPct val="100000"/>
              </a:lnSpc>
              <a:spcBef>
                <a:spcPct val="0"/>
              </a:spcBef>
              <a:buNone/>
              <a:defRPr sz="6000" b="1" kern="1200" cap="all" spc="-300" baseline="0">
                <a:solidFill>
                  <a:schemeClr val="tx1"/>
                </a:solidFill>
                <a:latin typeface="+mj-lt"/>
                <a:ea typeface="+mj-ea"/>
                <a:cs typeface="+mj-cs"/>
              </a:defRPr>
            </a:lvl1pPr>
          </a:lstStyle>
          <a:p>
            <a:r>
              <a:rPr lang="en-US" sz="3200" dirty="0"/>
              <a:t>Decomposition visualizations</a:t>
            </a:r>
          </a:p>
        </p:txBody>
      </p:sp>
      <p:sp>
        <p:nvSpPr>
          <p:cNvPr id="15" name="Text Placeholder 28">
            <a:extLst>
              <a:ext uri="{FF2B5EF4-FFF2-40B4-BE49-F238E27FC236}">
                <a16:creationId xmlns:a16="http://schemas.microsoft.com/office/drawing/2014/main" id="{E354B31C-DADC-4B39-B5DA-98C09431A795}"/>
              </a:ext>
            </a:extLst>
          </p:cNvPr>
          <p:cNvSpPr txBox="1">
            <a:spLocks/>
          </p:cNvSpPr>
          <p:nvPr/>
        </p:nvSpPr>
        <p:spPr>
          <a:xfrm>
            <a:off x="777165" y="6205325"/>
            <a:ext cx="10808194" cy="41331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i="1" kern="1200">
                <a:solidFill>
                  <a:schemeClr val="dk1"/>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just">
              <a:spcBef>
                <a:spcPts val="600"/>
              </a:spcBef>
              <a:spcAft>
                <a:spcPts val="600"/>
              </a:spcAft>
            </a:pPr>
            <a:r>
              <a:rPr lang="en-US" sz="1600" i="0" dirty="0">
                <a:solidFill>
                  <a:schemeClr val="tx1"/>
                </a:solidFill>
              </a:rPr>
              <a:t>Time Series were decomposed to subtract the seasonality (Figures above).  The 3 figures below, shows the holt-winters filtering in red color for submeters 1, 2 and 3.  The red line are the new data sets without the seasonality effect.</a:t>
            </a:r>
          </a:p>
        </p:txBody>
      </p:sp>
      <p:pic>
        <p:nvPicPr>
          <p:cNvPr id="3" name="Picture 2">
            <a:extLst>
              <a:ext uri="{FF2B5EF4-FFF2-40B4-BE49-F238E27FC236}">
                <a16:creationId xmlns:a16="http://schemas.microsoft.com/office/drawing/2014/main" id="{46528E17-EF76-4BBE-987A-9F36B13459E5}"/>
              </a:ext>
            </a:extLst>
          </p:cNvPr>
          <p:cNvPicPr>
            <a:picLocks noChangeAspect="1"/>
          </p:cNvPicPr>
          <p:nvPr/>
        </p:nvPicPr>
        <p:blipFill>
          <a:blip r:embed="rId2"/>
          <a:stretch>
            <a:fillRect/>
          </a:stretch>
        </p:blipFill>
        <p:spPr>
          <a:xfrm>
            <a:off x="394267" y="775609"/>
            <a:ext cx="3588044" cy="2743200"/>
          </a:xfrm>
          <a:prstGeom prst="rect">
            <a:avLst/>
          </a:prstGeom>
        </p:spPr>
      </p:pic>
      <p:pic>
        <p:nvPicPr>
          <p:cNvPr id="6" name="Picture 5">
            <a:extLst>
              <a:ext uri="{FF2B5EF4-FFF2-40B4-BE49-F238E27FC236}">
                <a16:creationId xmlns:a16="http://schemas.microsoft.com/office/drawing/2014/main" id="{9A58E4E2-1905-4CE5-9C65-3F42CA3DE675}"/>
              </a:ext>
            </a:extLst>
          </p:cNvPr>
          <p:cNvPicPr>
            <a:picLocks noChangeAspect="1"/>
          </p:cNvPicPr>
          <p:nvPr/>
        </p:nvPicPr>
        <p:blipFill>
          <a:blip r:embed="rId3"/>
          <a:stretch>
            <a:fillRect/>
          </a:stretch>
        </p:blipFill>
        <p:spPr>
          <a:xfrm>
            <a:off x="4358481" y="775609"/>
            <a:ext cx="3588044" cy="2743200"/>
          </a:xfrm>
          <a:prstGeom prst="rect">
            <a:avLst/>
          </a:prstGeom>
        </p:spPr>
      </p:pic>
      <p:pic>
        <p:nvPicPr>
          <p:cNvPr id="9" name="Picture 8">
            <a:extLst>
              <a:ext uri="{FF2B5EF4-FFF2-40B4-BE49-F238E27FC236}">
                <a16:creationId xmlns:a16="http://schemas.microsoft.com/office/drawing/2014/main" id="{7F1BE841-D4C2-46DE-B206-D83A4847728A}"/>
              </a:ext>
            </a:extLst>
          </p:cNvPr>
          <p:cNvPicPr>
            <a:picLocks noChangeAspect="1"/>
          </p:cNvPicPr>
          <p:nvPr/>
        </p:nvPicPr>
        <p:blipFill>
          <a:blip r:embed="rId4"/>
          <a:stretch>
            <a:fillRect/>
          </a:stretch>
        </p:blipFill>
        <p:spPr>
          <a:xfrm>
            <a:off x="8237061" y="693975"/>
            <a:ext cx="3588044" cy="2743200"/>
          </a:xfrm>
          <a:prstGeom prst="rect">
            <a:avLst/>
          </a:prstGeom>
        </p:spPr>
      </p:pic>
      <p:pic>
        <p:nvPicPr>
          <p:cNvPr id="14" name="Picture 13">
            <a:extLst>
              <a:ext uri="{FF2B5EF4-FFF2-40B4-BE49-F238E27FC236}">
                <a16:creationId xmlns:a16="http://schemas.microsoft.com/office/drawing/2014/main" id="{9FA71A7A-3D60-41D6-9DE5-F4EA07BE2619}"/>
              </a:ext>
            </a:extLst>
          </p:cNvPr>
          <p:cNvPicPr>
            <a:picLocks noChangeAspect="1"/>
          </p:cNvPicPr>
          <p:nvPr/>
        </p:nvPicPr>
        <p:blipFill>
          <a:blip r:embed="rId2"/>
          <a:stretch>
            <a:fillRect/>
          </a:stretch>
        </p:blipFill>
        <p:spPr>
          <a:xfrm>
            <a:off x="394267" y="726170"/>
            <a:ext cx="3588044" cy="2743200"/>
          </a:xfrm>
          <a:prstGeom prst="rect">
            <a:avLst/>
          </a:prstGeom>
        </p:spPr>
      </p:pic>
      <p:pic>
        <p:nvPicPr>
          <p:cNvPr id="18" name="Picture 17">
            <a:extLst>
              <a:ext uri="{FF2B5EF4-FFF2-40B4-BE49-F238E27FC236}">
                <a16:creationId xmlns:a16="http://schemas.microsoft.com/office/drawing/2014/main" id="{16F1A966-6CA5-49C4-81F9-CADB61FD1F35}"/>
              </a:ext>
            </a:extLst>
          </p:cNvPr>
          <p:cNvPicPr>
            <a:picLocks noChangeAspect="1"/>
          </p:cNvPicPr>
          <p:nvPr/>
        </p:nvPicPr>
        <p:blipFill>
          <a:blip r:embed="rId3"/>
          <a:stretch>
            <a:fillRect/>
          </a:stretch>
        </p:blipFill>
        <p:spPr>
          <a:xfrm>
            <a:off x="4315664" y="726170"/>
            <a:ext cx="3588044" cy="2743200"/>
          </a:xfrm>
          <a:prstGeom prst="rect">
            <a:avLst/>
          </a:prstGeom>
        </p:spPr>
      </p:pic>
      <p:pic>
        <p:nvPicPr>
          <p:cNvPr id="19" name="Picture 18">
            <a:extLst>
              <a:ext uri="{FF2B5EF4-FFF2-40B4-BE49-F238E27FC236}">
                <a16:creationId xmlns:a16="http://schemas.microsoft.com/office/drawing/2014/main" id="{05518388-64D6-49A1-A7BA-6E546E0E0901}"/>
              </a:ext>
            </a:extLst>
          </p:cNvPr>
          <p:cNvPicPr>
            <a:picLocks noChangeAspect="1"/>
          </p:cNvPicPr>
          <p:nvPr/>
        </p:nvPicPr>
        <p:blipFill>
          <a:blip r:embed="rId4"/>
          <a:stretch>
            <a:fillRect/>
          </a:stretch>
        </p:blipFill>
        <p:spPr>
          <a:xfrm>
            <a:off x="8237061" y="726170"/>
            <a:ext cx="3588044" cy="2743200"/>
          </a:xfrm>
          <a:prstGeom prst="rect">
            <a:avLst/>
          </a:prstGeom>
        </p:spPr>
      </p:pic>
      <p:pic>
        <p:nvPicPr>
          <p:cNvPr id="11" name="Picture 10">
            <a:extLst>
              <a:ext uri="{FF2B5EF4-FFF2-40B4-BE49-F238E27FC236}">
                <a16:creationId xmlns:a16="http://schemas.microsoft.com/office/drawing/2014/main" id="{2A0C15BD-51E4-4F49-B01C-80042F187EA7}"/>
              </a:ext>
            </a:extLst>
          </p:cNvPr>
          <p:cNvPicPr>
            <a:picLocks noChangeAspect="1"/>
          </p:cNvPicPr>
          <p:nvPr/>
        </p:nvPicPr>
        <p:blipFill>
          <a:blip r:embed="rId5"/>
          <a:stretch>
            <a:fillRect/>
          </a:stretch>
        </p:blipFill>
        <p:spPr>
          <a:xfrm>
            <a:off x="394267" y="3412686"/>
            <a:ext cx="3588044" cy="2743200"/>
          </a:xfrm>
          <a:prstGeom prst="rect">
            <a:avLst/>
          </a:prstGeom>
        </p:spPr>
      </p:pic>
      <p:pic>
        <p:nvPicPr>
          <p:cNvPr id="20" name="Picture 19">
            <a:extLst>
              <a:ext uri="{FF2B5EF4-FFF2-40B4-BE49-F238E27FC236}">
                <a16:creationId xmlns:a16="http://schemas.microsoft.com/office/drawing/2014/main" id="{C5B60723-C136-4D85-8EB2-FB1B9E3D8758}"/>
              </a:ext>
            </a:extLst>
          </p:cNvPr>
          <p:cNvPicPr>
            <a:picLocks noChangeAspect="1"/>
          </p:cNvPicPr>
          <p:nvPr/>
        </p:nvPicPr>
        <p:blipFill>
          <a:blip r:embed="rId6"/>
          <a:stretch>
            <a:fillRect/>
          </a:stretch>
        </p:blipFill>
        <p:spPr>
          <a:xfrm>
            <a:off x="4315664" y="3412686"/>
            <a:ext cx="3588044" cy="2743200"/>
          </a:xfrm>
          <a:prstGeom prst="rect">
            <a:avLst/>
          </a:prstGeom>
        </p:spPr>
      </p:pic>
      <p:pic>
        <p:nvPicPr>
          <p:cNvPr id="22" name="Picture 21">
            <a:extLst>
              <a:ext uri="{FF2B5EF4-FFF2-40B4-BE49-F238E27FC236}">
                <a16:creationId xmlns:a16="http://schemas.microsoft.com/office/drawing/2014/main" id="{5D01CA5D-C337-4CEB-B80B-9D9DCBAC7D9E}"/>
              </a:ext>
            </a:extLst>
          </p:cNvPr>
          <p:cNvPicPr>
            <a:picLocks noChangeAspect="1"/>
          </p:cNvPicPr>
          <p:nvPr/>
        </p:nvPicPr>
        <p:blipFill>
          <a:blip r:embed="rId7"/>
          <a:stretch>
            <a:fillRect/>
          </a:stretch>
        </p:blipFill>
        <p:spPr>
          <a:xfrm>
            <a:off x="8237061" y="3412686"/>
            <a:ext cx="3588044" cy="2743200"/>
          </a:xfrm>
          <a:prstGeom prst="rect">
            <a:avLst/>
          </a:prstGeom>
        </p:spPr>
      </p:pic>
    </p:spTree>
    <p:extLst>
      <p:ext uri="{BB962C8B-B14F-4D97-AF65-F5344CB8AC3E}">
        <p14:creationId xmlns:p14="http://schemas.microsoft.com/office/powerpoint/2010/main" val="3401776101"/>
      </p:ext>
    </p:extLst>
  </p:cSld>
  <p:clrMapOvr>
    <a:masterClrMapping/>
  </p:clrMapOvr>
</p:sld>
</file>

<file path=ppt/theme/theme1.xml><?xml version="1.0" encoding="utf-8"?>
<a:theme xmlns:a="http://schemas.openxmlformats.org/drawingml/2006/main" name="Office Theme">
  <a:themeElements>
    <a:clrScheme name="Custom 134">
      <a:dk1>
        <a:srgbClr val="000000"/>
      </a:dk1>
      <a:lt1>
        <a:srgbClr val="FFFFFF"/>
      </a:lt1>
      <a:dk2>
        <a:srgbClr val="000000"/>
      </a:dk2>
      <a:lt2>
        <a:srgbClr val="FFFFFF"/>
      </a:lt2>
      <a:accent1>
        <a:srgbClr val="5CB8B3"/>
      </a:accent1>
      <a:accent2>
        <a:srgbClr val="F5D66E"/>
      </a:accent2>
      <a:accent3>
        <a:srgbClr val="D78189"/>
      </a:accent3>
      <a:accent4>
        <a:srgbClr val="7030A0"/>
      </a:accent4>
      <a:accent5>
        <a:srgbClr val="0070C0"/>
      </a:accent5>
      <a:accent6>
        <a:srgbClr val="C4D36D"/>
      </a:accent6>
      <a:hlink>
        <a:srgbClr val="54C3BD"/>
      </a:hlink>
      <a:folHlink>
        <a:srgbClr val="54C3BD"/>
      </a:folHlink>
    </a:clrScheme>
    <a:fontScheme name="Custom 154">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328976_Minimalist presentation_RVA_v4" id="{DA616D2A-CFEC-48D2-90FC-DF66CF8D2F8A}" vid="{8F2838F8-33B8-457C-9B19-1E5863B0E0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53D8350-BC36-420E-83B3-2CFFF4E97F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323504-CBC8-4A2F-BF86-8DF0D94D4A3D}">
  <ds:schemaRefs>
    <ds:schemaRef ds:uri="http://schemas.microsoft.com/sharepoint/v3/contenttype/forms"/>
  </ds:schemaRefs>
</ds:datastoreItem>
</file>

<file path=customXml/itemProps3.xml><?xml version="1.0" encoding="utf-8"?>
<ds:datastoreItem xmlns:ds="http://schemas.openxmlformats.org/officeDocument/2006/customXml" ds:itemID="{96100F67-BC3D-46B4-8D39-802DC9D7F2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Minimalist presentation</Template>
  <TotalTime>0</TotalTime>
  <Words>1137</Words>
  <Application>Microsoft Office PowerPoint</Application>
  <PresentationFormat>Widescreen</PresentationFormat>
  <Paragraphs>113</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Corbel</vt:lpstr>
      <vt:lpstr>Times New Roman</vt:lpstr>
      <vt:lpstr>Office Theme</vt:lpstr>
      <vt:lpstr>Visualize  &amp; analyze  energy data</vt:lpstr>
      <vt:lpstr>Project goals</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 Conclusions</vt:lpstr>
      <vt:lpstr>Summary / Conclusions</vt:lpstr>
      <vt:lpstr>recommendations</vt:lpstr>
      <vt:lpstr>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2019-10-22T00:35:11Z</dcterms:created>
  <dcterms:modified xsi:type="dcterms:W3CDTF">2019-10-23T04:52:35Z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