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8" r:id="rId5"/>
    <p:sldId id="300" r:id="rId6"/>
    <p:sldId id="302" r:id="rId7"/>
    <p:sldId id="294" r:id="rId8"/>
    <p:sldId id="305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712" autoAdjust="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mele\Documents\XTOL%20Big%20Data\Module%201\Task%201\Spent%20by%20reg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Calibri" panose="020F0502020204030204" pitchFamily="34" charset="0"/>
              </a:defRPr>
            </a:pPr>
            <a:r>
              <a:rPr lang="en-US" b="0">
                <a:solidFill>
                  <a:sysClr val="windowText" lastClr="000000"/>
                </a:solidFill>
                <a:latin typeface="+mn-lt"/>
                <a:cs typeface="Calibri" panose="020F0502020204030204" pitchFamily="34" charset="0"/>
              </a:rPr>
              <a:t>Spent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738150175380508"/>
          <c:y val="0.10745080081709459"/>
          <c:w val="0.7783273148675075"/>
          <c:h val="0.75103895747697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Central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Spent</c:v>
                </c:pt>
              </c:strCache>
            </c:strRef>
          </c:cat>
          <c:val>
            <c:numRef>
              <c:f>Sheet1!$B$2</c:f>
              <c:numCache>
                <c:formatCode>_("$"* #,##0_);_("$"* \(#,##0\);_("$"* "-"??_);_(@_)</c:formatCode>
                <c:ptCount val="1"/>
                <c:pt idx="0">
                  <c:v>4145945.1099999901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9F-4B71-8A7D-957A1D2D8B4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South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Spent</c:v>
                </c:pt>
              </c:strCache>
            </c:strRef>
          </c:cat>
          <c:val>
            <c:numRef>
              <c:f>Sheet1!$B$3</c:f>
              <c:numCache>
                <c:formatCode>_("$"* #,##0_);_("$"* \(#,##0\);_("$"* "-"??_);_(@_)</c:formatCode>
                <c:ptCount val="1"/>
                <c:pt idx="0">
                  <c:v>2027810.79999999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9F-4B71-8A7D-957A1D2D8B4B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Spent</c:v>
                </c:pt>
              </c:strCache>
            </c:strRef>
          </c:cat>
          <c:val>
            <c:numRef>
              <c:f>Sheet1!$B$4</c:f>
              <c:numCache>
                <c:formatCode>_("$"* #,##0_);_("$"* \(#,##0\);_("$"* "-"??_);_(@_)</c:formatCode>
                <c:ptCount val="1"/>
                <c:pt idx="0">
                  <c:v>1538888.72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9F-4B71-8A7D-957A1D2D8B4B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4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Sheet1!$B$1</c:f>
              <c:strCache>
                <c:ptCount val="1"/>
                <c:pt idx="0">
                  <c:v>Spent</c:v>
                </c:pt>
              </c:strCache>
            </c:strRef>
          </c:cat>
          <c:val>
            <c:numRef>
              <c:f>Sheet1!$B$5</c:f>
              <c:numCache>
                <c:formatCode>_("$"* #,##0_);_("$"* \(#,##0\);_("$"* "-"??_);_(@_)</c:formatCode>
                <c:ptCount val="1"/>
                <c:pt idx="0">
                  <c:v>637357.17999999796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9F-4B71-8A7D-957A1D2D8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694752032"/>
        <c:axId val="816149456"/>
      </c:barChart>
      <c:catAx>
        <c:axId val="69475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16149456"/>
        <c:crosses val="autoZero"/>
        <c:auto val="1"/>
        <c:lblAlgn val="ctr"/>
        <c:lblOffset val="100"/>
        <c:noMultiLvlLbl val="0"/>
      </c:catAx>
      <c:valAx>
        <c:axId val="816149456"/>
        <c:scaling>
          <c:orientation val="minMax"/>
        </c:scaling>
        <c:delete val="0"/>
        <c:axPos val="l"/>
        <c:numFmt formatCode="_(&quot;$&quot;* #,##0_);_(&quot;$&quot;* \(#,##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752032"/>
        <c:crosses val="autoZero"/>
        <c:crossBetween val="between"/>
        <c:dispUnits>
          <c:builtInUnit val="thousands"/>
          <c:dispUnitsLbl>
            <c:layout>
              <c:manualLayout>
                <c:xMode val="edge"/>
                <c:yMode val="edge"/>
                <c:x val="1.8105103370266738E-2"/>
                <c:y val="0.3943043185598496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975753687819243"/>
          <c:y val="0.90049094839973731"/>
          <c:w val="0.31974106684940246"/>
          <c:h val="5.109027584086049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Sheet1!$F$2:$G$5</cx:f>
        <cx:lvl ptCount="4">
          <cx:pt idx="0">68 - 85</cx:pt>
          <cx:pt idx="1">52 - 68</cx:pt>
          <cx:pt idx="2">18 - 35</cx:pt>
          <cx:pt idx="3">35 - 52</cx:pt>
        </cx:lvl>
        <cx:lvl ptCount="4">
          <cx:pt idx="0">Silent</cx:pt>
          <cx:pt idx="1">Boomer</cx:pt>
          <cx:pt idx="2">Millenial</cx:pt>
          <cx:pt idx="3">Gen X</cx:pt>
        </cx:lvl>
      </cx:strDim>
      <cx:numDim type="size">
        <cx:f>Sheet1!$H$2:$H$5</cx:f>
        <cx:lvl ptCount="4" formatCode="General">
          <cx:pt idx="0">1036</cx:pt>
          <cx:pt idx="1">2508</cx:pt>
          <cx:pt idx="2">2804</cx:pt>
          <cx:pt idx="3">3652</cx:pt>
        </cx:lvl>
      </cx:numDim>
    </cx:data>
  </cx:chartData>
  <cx:chart>
    <cx:title pos="t" align="ctr" overlay="0">
      <cx:tx>
        <cx:txData>
          <cx:v>Customers Segmentation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r>
            <a:rPr kumimoji="0" lang="en-US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</a:rPr>
            <a:t>Customers Segmentation</a:t>
          </a:r>
        </a:p>
      </cx:txPr>
    </cx:title>
    <cx:plotArea>
      <cx:plotAreaRegion>
        <cx:series layoutId="treemap" uniqueId="{18D3EBE2-1E52-4819-AE82-1A07C40B9C7F}">
          <cx:tx>
            <cx:txData>
              <cx:f>Sheet1!$H$1</cx:f>
              <cx:v>QTY</cx:v>
            </cx:txData>
          </cx:tx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ysClr val="windowText" lastClr="000000"/>
                    </a:solidFill>
                  </a:defRPr>
                </a:pPr>
                <a:endParaRPr lang="en-US" sz="900" b="1" i="0" u="none" strike="noStrike" kern="1200" baseline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cx:txPr>
          </cx:dataLabels>
          <cx:dataId val="0"/>
          <cx:layoutPr>
            <cx:parentLabelLayout val="overlapping"/>
          </cx:layoutPr>
        </cx:series>
      </cx:plotAreaRegion>
    </cx:plotArea>
  </cx:chart>
  <cx:spPr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6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1000" b="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cap="all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7/2/2019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096500" y="6425858"/>
            <a:ext cx="1581150" cy="374127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Blackwell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Electronics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5BD7141-3B1A-4079-97C4-D78ADA87F3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9571" r="9571"/>
          <a:stretch>
            <a:fillRect/>
          </a:stretch>
        </p:blipFill>
        <p:spPr>
          <a:xfrm>
            <a:off x="0" y="0"/>
            <a:ext cx="9780588" cy="68040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Use Cases of Data Mining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Applications of data mining &amp; data analytics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241800"/>
            <a:ext cx="1687337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2400" b="1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Blackwell</a:t>
            </a:r>
            <a: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electronics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8D62-5D5B-4C1E-A21D-FB2B9CAC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B84BC-061D-4634-A374-C060F79096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47CD1-DD9F-4697-8F26-0F522767E4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7" name="Content Placeholder 12">
            <a:extLst>
              <a:ext uri="{FF2B5EF4-FFF2-40B4-BE49-F238E27FC236}">
                <a16:creationId xmlns:a16="http://schemas.microsoft.com/office/drawing/2014/main" id="{A4452561-DCC3-4B4F-AF9B-CF551B78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484" y="489088"/>
            <a:ext cx="8585516" cy="4095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15DB5-C83F-4A7A-AA65-FA3BFE07FE7C}"/>
              </a:ext>
            </a:extLst>
          </p:cNvPr>
          <p:cNvSpPr txBox="1"/>
          <p:nvPr/>
        </p:nvSpPr>
        <p:spPr>
          <a:xfrm>
            <a:off x="216000" y="4852498"/>
            <a:ext cx="54832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analytics</a:t>
            </a:r>
            <a:r>
              <a:rPr lang="en-US" sz="1400" dirty="0"/>
              <a:t> is the science of analyzing raw </a:t>
            </a:r>
            <a:r>
              <a:rPr lang="en-US" sz="1400" b="1" dirty="0"/>
              <a:t>data</a:t>
            </a:r>
            <a:r>
              <a:rPr lang="en-US" sz="1400" dirty="0"/>
              <a:t> in order to make conclusions about that information. </a:t>
            </a:r>
          </a:p>
          <a:p>
            <a:endParaRPr lang="en-US" sz="1400" dirty="0"/>
          </a:p>
          <a:p>
            <a:r>
              <a:rPr lang="en-US" sz="1400" dirty="0"/>
              <a:t>Many of the techniques and processes of </a:t>
            </a:r>
            <a:r>
              <a:rPr lang="en-US" sz="1400" b="1" dirty="0"/>
              <a:t>data analytics</a:t>
            </a:r>
            <a:r>
              <a:rPr lang="en-US" sz="1400" dirty="0"/>
              <a:t> have been automated into mechanical processes and algorithms that work over raw </a:t>
            </a:r>
            <a:r>
              <a:rPr lang="en-US" sz="1400" b="1" dirty="0"/>
              <a:t>data</a:t>
            </a:r>
            <a:r>
              <a:rPr lang="en-US" sz="1400" dirty="0"/>
              <a:t> for human consumption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5FEF6-6461-44C9-82F0-F5954D56C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" y="1503862"/>
            <a:ext cx="2912475" cy="25793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4A9A5-3139-4CBA-8821-CBC608812EB5}"/>
              </a:ext>
            </a:extLst>
          </p:cNvPr>
          <p:cNvSpPr txBox="1"/>
          <p:nvPr/>
        </p:nvSpPr>
        <p:spPr>
          <a:xfrm>
            <a:off x="6492759" y="4852498"/>
            <a:ext cx="5267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mining </a:t>
            </a:r>
            <a:r>
              <a:rPr lang="en-US" sz="1400" dirty="0"/>
              <a:t>is the process of discovering patterns in large data sets involving methods at the intersection of machine learning, statistics, and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270855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50FDC-EA4C-4726-9EB6-BE6E404261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A7159-95DB-45B8-B2BA-D4B3E45BC72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1A6CC8-E5C7-4391-91A1-A79A033008E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2617" y="4098867"/>
            <a:ext cx="5064310" cy="2340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687767-7EBF-4A7A-89C8-DD1B3CCC6B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8865" y="1012970"/>
            <a:ext cx="5064311" cy="33791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A80CC7-75C7-4812-A06F-5EB7A791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44" y="3174703"/>
            <a:ext cx="4368900" cy="32651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619002-9495-48AE-871E-DEBBC915739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472" y="240835"/>
            <a:ext cx="3276600" cy="2654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2BE083-D56A-45B1-BECF-FC52B40B8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3176" y="2712615"/>
            <a:ext cx="5829795" cy="209021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1959FF5-880E-42AE-BC4E-A95B8E829F36}"/>
              </a:ext>
            </a:extLst>
          </p:cNvPr>
          <p:cNvGrpSpPr/>
          <p:nvPr/>
        </p:nvGrpSpPr>
        <p:grpSpPr>
          <a:xfrm>
            <a:off x="432000" y="320899"/>
            <a:ext cx="3276601" cy="692071"/>
            <a:chOff x="432000" y="320899"/>
            <a:chExt cx="3276601" cy="69207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D78E7E3-2192-4328-AB49-CF23BE5E9B15}"/>
                </a:ext>
              </a:extLst>
            </p:cNvPr>
            <p:cNvSpPr/>
            <p:nvPr/>
          </p:nvSpPr>
          <p:spPr>
            <a:xfrm>
              <a:off x="432000" y="320899"/>
              <a:ext cx="3276601" cy="69207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 </a:t>
              </a:r>
              <a:r>
                <a:rPr lang="en-US" sz="1400" b="1" dirty="0"/>
                <a:t>Data Mining / Machine Learning</a:t>
              </a:r>
            </a:p>
          </p:txBody>
        </p:sp>
        <p:pic>
          <p:nvPicPr>
            <p:cNvPr id="21" name="Graphic 20" descr="Target">
              <a:extLst>
                <a:ext uri="{FF2B5EF4-FFF2-40B4-BE49-F238E27FC236}">
                  <a16:creationId xmlns:a16="http://schemas.microsoft.com/office/drawing/2014/main" id="{48E58E96-DE47-42B4-AB61-9A2AB299A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4642" y="325767"/>
              <a:ext cx="687203" cy="687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909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Use Case # 1 – Investigate customer buying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74554" y="992714"/>
            <a:ext cx="6750879" cy="1377392"/>
          </a:xfrm>
        </p:spPr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 – Difference between regions spend per transaction?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 – Differences in the age of customers between regions?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 – Confirm or discard hypothesis, identify level of correlation between variables.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 – Determine factors to predict specific behaviors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546E2EC5-277D-42B7-8257-E5AABC12F5A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12615977"/>
                  </p:ext>
                </p:extLst>
              </p:nvPr>
            </p:nvGraphicFramePr>
            <p:xfrm>
              <a:off x="7364755" y="864000"/>
              <a:ext cx="4591646" cy="260187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546E2EC5-277D-42B7-8257-E5AABC12F5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64755" y="864000"/>
                <a:ext cx="4591646" cy="2601873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9FD29F-4866-4C35-83CD-AA11810868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577356"/>
              </p:ext>
            </p:extLst>
          </p:nvPr>
        </p:nvGraphicFramePr>
        <p:xfrm>
          <a:off x="7129584" y="3606941"/>
          <a:ext cx="4826817" cy="2601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D776FAB6-EDB0-4FF7-879B-552272FE8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13" y="2164936"/>
            <a:ext cx="6693910" cy="26018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B9B624-69F4-4449-8CE4-61B539278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321" y="4895361"/>
            <a:ext cx="3692326" cy="163091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4992656-99D0-4252-AADF-3C8FDF87C23D}"/>
              </a:ext>
            </a:extLst>
          </p:cNvPr>
          <p:cNvGrpSpPr/>
          <p:nvPr/>
        </p:nvGrpSpPr>
        <p:grpSpPr>
          <a:xfrm>
            <a:off x="432000" y="161911"/>
            <a:ext cx="2861842" cy="706300"/>
            <a:chOff x="432000" y="2439946"/>
            <a:chExt cx="2861842" cy="7063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4363BB-6F9D-414E-9AB2-9B917AD29015}"/>
                </a:ext>
              </a:extLst>
            </p:cNvPr>
            <p:cNvSpPr/>
            <p:nvPr/>
          </p:nvSpPr>
          <p:spPr>
            <a:xfrm>
              <a:off x="432000" y="2454175"/>
              <a:ext cx="2861842" cy="69207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 </a:t>
              </a:r>
              <a:r>
                <a:rPr lang="en-US" sz="1400" b="1" dirty="0"/>
                <a:t>Questions and Methods</a:t>
              </a:r>
            </a:p>
          </p:txBody>
        </p:sp>
        <p:pic>
          <p:nvPicPr>
            <p:cNvPr id="14" name="Graphic 13" descr="Playbook">
              <a:extLst>
                <a:ext uri="{FF2B5EF4-FFF2-40B4-BE49-F238E27FC236}">
                  <a16:creationId xmlns:a16="http://schemas.microsoft.com/office/drawing/2014/main" id="{4D29097D-5823-479E-8F0E-BA8559C75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34043" y="2439946"/>
              <a:ext cx="706300" cy="70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Use Case # 2 – Predicting Profitability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2000" y="1147282"/>
            <a:ext cx="6750879" cy="1377392"/>
          </a:xfrm>
        </p:spPr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 – Difference between regions spend per transaction?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 – Differences in the age of customers between regions?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 – Confirm or discard hypothesis, identify level of correlation between variables.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 – Determine factors to predict specific behaviors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DEC170-6561-40B1-9EFD-C67634A40D4F}"/>
              </a:ext>
            </a:extLst>
          </p:cNvPr>
          <p:cNvGrpSpPr/>
          <p:nvPr/>
        </p:nvGrpSpPr>
        <p:grpSpPr>
          <a:xfrm>
            <a:off x="432000" y="161911"/>
            <a:ext cx="2861842" cy="706300"/>
            <a:chOff x="432000" y="2439946"/>
            <a:chExt cx="2861842" cy="7063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15CE95A-7A41-44ED-9CBB-2BB68F6E984D}"/>
                </a:ext>
              </a:extLst>
            </p:cNvPr>
            <p:cNvSpPr/>
            <p:nvPr/>
          </p:nvSpPr>
          <p:spPr>
            <a:xfrm>
              <a:off x="432000" y="2454175"/>
              <a:ext cx="2861842" cy="69207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 </a:t>
              </a:r>
              <a:r>
                <a:rPr lang="en-US" sz="1400" b="1" dirty="0"/>
                <a:t>Questions and Methods</a:t>
              </a:r>
            </a:p>
          </p:txBody>
        </p:sp>
        <p:pic>
          <p:nvPicPr>
            <p:cNvPr id="6" name="Graphic 5" descr="Playbook">
              <a:extLst>
                <a:ext uri="{FF2B5EF4-FFF2-40B4-BE49-F238E27FC236}">
                  <a16:creationId xmlns:a16="http://schemas.microsoft.com/office/drawing/2014/main" id="{9BC550EC-9931-444A-81B1-033B7D13A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4043" y="2439946"/>
              <a:ext cx="706300" cy="706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45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843C8A-ABFA-40A5-A6D0-F34C09498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960" y="1008063"/>
            <a:ext cx="9210080" cy="518318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50FDC-EA4C-4726-9EB6-BE6E404261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A7159-95DB-45B8-B2BA-D4B3E45BC72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6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01C74-4667-42B2-A736-EC30900AEC54}"/>
              </a:ext>
            </a:extLst>
          </p:cNvPr>
          <p:cNvGrpSpPr/>
          <p:nvPr/>
        </p:nvGrpSpPr>
        <p:grpSpPr>
          <a:xfrm>
            <a:off x="432001" y="191707"/>
            <a:ext cx="1981590" cy="706181"/>
            <a:chOff x="432001" y="191707"/>
            <a:chExt cx="1981590" cy="70618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9A754E0-FC81-4483-90A5-ED510BD66E8E}"/>
                </a:ext>
              </a:extLst>
            </p:cNvPr>
            <p:cNvSpPr/>
            <p:nvPr/>
          </p:nvSpPr>
          <p:spPr>
            <a:xfrm>
              <a:off x="432001" y="191707"/>
              <a:ext cx="1981590" cy="692071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400" dirty="0"/>
                <a:t> </a:t>
              </a:r>
              <a:r>
                <a:rPr lang="en-US" sz="1400" b="1" dirty="0"/>
                <a:t>Opportunities</a:t>
              </a:r>
            </a:p>
          </p:txBody>
        </p:sp>
        <p:pic>
          <p:nvPicPr>
            <p:cNvPr id="11" name="Graphic 10" descr="Head with gears">
              <a:extLst>
                <a:ext uri="{FF2B5EF4-FFF2-40B4-BE49-F238E27FC236}">
                  <a16:creationId xmlns:a16="http://schemas.microsoft.com/office/drawing/2014/main" id="{22A28F52-3CD7-4983-8D48-071776B7D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5107" y="245346"/>
              <a:ext cx="591311" cy="652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6397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0</TotalTime>
  <Words>179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Candara</vt:lpstr>
      <vt:lpstr>Corbel</vt:lpstr>
      <vt:lpstr>Times New Roman</vt:lpstr>
      <vt:lpstr>Office Theme</vt:lpstr>
      <vt:lpstr>Use Cases of Data Mining</vt:lpstr>
      <vt:lpstr>Data Analytics Process</vt:lpstr>
      <vt:lpstr>PowerPoint Presentation</vt:lpstr>
      <vt:lpstr>Use Case # 1 – Investigate customer buying patterns</vt:lpstr>
      <vt:lpstr>Use Case # 2 – Predicting Profitability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2019-07-02T23:09:44Z</dcterms:created>
  <dcterms:modified xsi:type="dcterms:W3CDTF">2019-07-03T04:35:13Z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