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67DA0-2CB8-43CC-B9B7-100C2521070D}" v="9" dt="2022-04-19T08:23:1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E5D1C-1139-4044-98BD-52E8A4E2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D1C3D5-9EC5-4ABE-828F-50562182A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F592D-E218-4149-BAC8-9CF92101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7872E-72FB-4D27-9ECC-293FBBFE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81404-C8B0-4FD5-AE74-390F0EEC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14DED-E571-4650-8ECA-D841CC84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697E40-3DDD-4F20-BBE0-EE7DB9EB2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CC6C9-C78A-4CF5-97CF-AC9FD57B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3A7B6-13EF-478E-8F6D-9812393A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919D6-5177-458B-9A37-8AB74AAD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4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BF89CA-C76A-4AB2-A0B2-073F7CC1E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5003E9-7AED-4B67-B0BE-3FECB44F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35270-D355-4CB6-A39A-006ABE40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807B1-D78D-4415-8E85-4CC1076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D73A6-E66F-4974-B039-DBBF1324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1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0368-927F-45AE-95B2-9B7E099F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57EAE-0A9A-46D5-8A5E-C928D8A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1B186-57B7-4B69-A59D-36871CA2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4B97C-3A59-4C78-B987-69B5B96F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42433-99CF-4A9C-A365-60011834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4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D833-F4AA-4D4C-9131-5D486AB3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08511-C00E-49E2-9118-D67D0B27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39930-A675-4218-B8AF-F11C0CCE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6D7A8-150C-4ACB-B193-5AA2E180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01C67-F0FA-4A4B-BEFC-8DEAC205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5D88B-0AF1-4C96-B7CE-6FB023E9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0A2A3-7F0C-4BD9-B5D3-ABB650911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C25CA-7797-4845-8067-4AD6A3472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7473-7BC7-4357-91CA-3336A49A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5B145-BAFA-4E92-959B-5A2967CB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FFEE3-525B-4E8B-B745-0F25CD62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7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E1FA1-4473-4CC1-91D3-193C6F4C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93799-8872-4DEF-AF95-F8A7473C7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5D2E5-4093-42A2-8F8E-ECEA6E435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021CF1-9090-43A6-AC3F-FAB27C4B3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72D0A3-6324-4C73-8505-6B9265105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CF3A54-5804-4575-8438-224AE227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286A9F-326F-4C13-924D-C7A3ADD9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732781-03BA-4CBB-8377-B2B89BB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1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1489-8939-43AB-A9B9-6B9C2656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A6510-A218-4A09-AF55-02FD3376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8631E5-EF65-479A-B83B-B1D9BA5F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9E848C-5F4C-4D28-8BD4-02993F3B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1A010-6122-469B-ADCE-C0684446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DFDAB4-5F58-4B89-8EF4-0C68942C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CAE51F-B211-4DE8-AFF9-8015468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06B9D-C150-4573-9395-FDFE1B6D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37D77-97B0-4B4A-AA10-98BBB029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9B4A5-6885-498E-B22F-986E5474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080D1-37ED-481E-92EC-E92B6C16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6C383-75BB-4DA4-89CA-4D409B83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5C22F-E954-4755-85B6-F215F973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7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40FA7-3334-4DA8-AC9E-1BAD87F7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46BF45-80FF-47B4-B5A8-25F7B5C09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D4AB1-49E4-44FB-BB16-CD5925FE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2D50F-FEF3-4106-9421-49E1FA11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C199D-1716-43E5-A482-9B3F560F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298F7-68AA-44BD-82A8-534A37C8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9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8ED2E1-C7B8-4254-9746-A912DAFC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27AAA-AF02-4794-9C52-39A9844D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3BCDC-28C3-4A8D-8F10-976CF1D07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E435-4E51-465F-9770-AD9E81CE161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1857B-2F89-4FFF-8D41-C9C6A4D28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8B634-F0D1-4D19-903C-DCB5699DD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08A4-1982-49CF-A05A-68251F82E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AAACC-B733-4870-A7B7-C84395960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微服务设计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FF769-4C29-42D7-B70B-822A837DF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3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08107-DD34-47E2-B71B-6DD07B841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微服务相互的通信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02244-5B5B-4BA4-A64C-1766D385B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15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08107-DD34-47E2-B71B-6DD07B841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服务间的瓶颈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02244-5B5B-4BA4-A64C-1766D385B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7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08107-DD34-47E2-B71B-6DD07B841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负载均衡的处理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02244-5B5B-4BA4-A64C-1766D385B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10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08107-DD34-47E2-B71B-6DD07B841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解决办法是？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02244-5B5B-4BA4-A64C-1766D385B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别追求一下完美，一步步完善</a:t>
            </a:r>
          </a:p>
        </p:txBody>
      </p:sp>
    </p:spTree>
    <p:extLst>
      <p:ext uri="{BB962C8B-B14F-4D97-AF65-F5344CB8AC3E}">
        <p14:creationId xmlns:p14="http://schemas.microsoft.com/office/powerpoint/2010/main" val="177313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5D141-DAA2-4EC3-8E27-AC3A1E91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297C0-4A27-4A0C-B012-2E254FBB8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单体应用</a:t>
            </a:r>
            <a:r>
              <a:rPr lang="en-US" altLang="zh-CN" dirty="0"/>
              <a:t>/</a:t>
            </a:r>
            <a:r>
              <a:rPr lang="zh-CN" altLang="en-US" dirty="0"/>
              <a:t>整体架构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9981DF-CE7E-4809-BDA9-5D36C6598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微服务架构</a:t>
            </a:r>
          </a:p>
        </p:txBody>
      </p:sp>
      <p:pic>
        <p:nvPicPr>
          <p:cNvPr id="10" name="内容占位符 9" descr="图形用户界面, 图示, 应用程序&#10;&#10;描述已自动生成">
            <a:extLst>
              <a:ext uri="{FF2B5EF4-FFF2-40B4-BE49-F238E27FC236}">
                <a16:creationId xmlns:a16="http://schemas.microsoft.com/office/drawing/2014/main" id="{17EE2D7C-23E9-4905-81A4-7E8785D7E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34" y="2505075"/>
            <a:ext cx="4914695" cy="3684588"/>
          </a:xfrm>
          <a:prstGeom prst="rect">
            <a:avLst/>
          </a:prstGeom>
        </p:spPr>
      </p:pic>
      <p:pic>
        <p:nvPicPr>
          <p:cNvPr id="11" name="图片占位符 2">
            <a:extLst>
              <a:ext uri="{FF2B5EF4-FFF2-40B4-BE49-F238E27FC236}">
                <a16:creationId xmlns:a16="http://schemas.microsoft.com/office/drawing/2014/main" id="{6EBBE160-9963-486E-A942-783A7D6795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-355" r="-355"/>
          <a:stretch>
            <a:fillRect/>
          </a:stretch>
        </p:blipFill>
        <p:spPr>
          <a:xfrm>
            <a:off x="6172200" y="3203967"/>
            <a:ext cx="5183188" cy="2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D1C41-006D-477B-9709-DF2DD6A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单体 </a:t>
            </a:r>
            <a:r>
              <a:rPr lang="en-US" altLang="zh-CN" dirty="0"/>
              <a:t>vs </a:t>
            </a:r>
            <a:r>
              <a:rPr lang="zh-CN" altLang="en-US" dirty="0"/>
              <a:t>微服务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1554FB-177B-4F64-8229-AEF0DF57E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1886744"/>
            <a:ext cx="72199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5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26BC-0FDB-49D6-9F7B-F4A37597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微服务架构</a:t>
            </a:r>
            <a:r>
              <a:rPr lang="en-US" altLang="zh-CN" dirty="0"/>
              <a:t>-</a:t>
            </a:r>
            <a:r>
              <a:rPr lang="zh-CN" altLang="en-US" dirty="0"/>
              <a:t>实例图</a:t>
            </a:r>
          </a:p>
        </p:txBody>
      </p:sp>
      <p:pic>
        <p:nvPicPr>
          <p:cNvPr id="4" name="内容占位符 3" descr="图片包含 图标&#10;&#10;描述已自动生成">
            <a:extLst>
              <a:ext uri="{FF2B5EF4-FFF2-40B4-BE49-F238E27FC236}">
                <a16:creationId xmlns:a16="http://schemas.microsoft.com/office/drawing/2014/main" id="{479CC4AF-6BED-41A5-8B12-F2702293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09" y="1825625"/>
            <a:ext cx="64745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84B7E-3D59-406F-821A-AF9298D8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B9D78-FB3A-4D35-AAB7-51F02107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90204" pitchFamily="34" charset="0"/>
            </a:pPr>
            <a:r>
              <a:rPr lang="zh-CN" altLang="en-US" dirty="0">
                <a:sym typeface="+mn-ea"/>
              </a:rPr>
              <a:t>围绕业务功能构建的，服务关注单一业务，服务间采用轻量级的通信机制，可以全自动独立部署，可以使用不同的编程语言和数据存储技术。微服务架构通过业务拆分实现</a:t>
            </a:r>
            <a:r>
              <a:rPr lang="zh-CN" altLang="en-US" b="1" dirty="0">
                <a:solidFill>
                  <a:srgbClr val="FFC000"/>
                </a:solidFill>
                <a:sym typeface="+mn-ea"/>
              </a:rPr>
              <a:t>服务组件化</a:t>
            </a:r>
            <a:r>
              <a:rPr lang="zh-CN" altLang="en-US" dirty="0">
                <a:sym typeface="+mn-ea"/>
              </a:rPr>
              <a:t>，通过组件组合快速开发系统，业务单一的服务组件又可以独立部署，使得整个系统变得清晰灵活：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 i="1" dirty="0">
                <a:solidFill>
                  <a:schemeClr val="accent1"/>
                </a:solidFill>
                <a:sym typeface="+mn-ea"/>
              </a:rPr>
              <a:t>原子服务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 i="1" dirty="0">
                <a:solidFill>
                  <a:schemeClr val="accent1"/>
                </a:solidFill>
                <a:sym typeface="+mn-ea"/>
              </a:rPr>
              <a:t>独立进程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 i="1" dirty="0">
                <a:solidFill>
                  <a:schemeClr val="accent1"/>
                </a:solidFill>
                <a:sym typeface="+mn-ea"/>
              </a:rPr>
              <a:t>隔离部署</a:t>
            </a:r>
            <a:endParaRPr lang="en-US" altLang="zh-CN" sz="2400" i="1" dirty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 i="1" dirty="0">
                <a:solidFill>
                  <a:schemeClr val="accent1"/>
                </a:solidFill>
                <a:sym typeface="+mn-ea"/>
              </a:rPr>
              <a:t>去中心化服务治理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>
                <a:sym typeface="+mn-ea"/>
              </a:rPr>
              <a:t>缺点：</a:t>
            </a:r>
            <a:endParaRPr lang="zh-CN" altLang="en-US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 i="1" dirty="0">
                <a:solidFill>
                  <a:schemeClr val="accent1"/>
                </a:solidFill>
                <a:sym typeface="+mn-ea"/>
              </a:rPr>
              <a:t>基础设施的建设、复杂度高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35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077316-BCF0-4428-8867-EE8749DF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如何划分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AFCB97-FB3F-4019-8416-E01627CD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100">
                <a:solidFill>
                  <a:schemeClr val="bg1"/>
                </a:solidFill>
                <a:sym typeface="+mn-ea"/>
              </a:rPr>
              <a:t>微服务架构时遇到的第一个问题就是如何划分服务的边界。在实际项目中通常会采用两种不同的方式划分服务边界，即通过业务职能（</a:t>
            </a:r>
            <a:r>
              <a:rPr lang="en-US" altLang="zh-CN" sz="1100">
                <a:solidFill>
                  <a:schemeClr val="bg1"/>
                </a:solidFill>
                <a:sym typeface="+mn-ea"/>
              </a:rPr>
              <a:t>Business Capability</a:t>
            </a:r>
            <a:r>
              <a:rPr lang="zh-CN" altLang="en-US" sz="1100">
                <a:solidFill>
                  <a:schemeClr val="bg1"/>
                </a:solidFill>
                <a:sym typeface="+mn-ea"/>
              </a:rPr>
              <a:t>）或是 </a:t>
            </a:r>
            <a:r>
              <a:rPr lang="en-US" altLang="zh-CN" sz="1100">
                <a:solidFill>
                  <a:schemeClr val="bg1"/>
                </a:solidFill>
                <a:sym typeface="+mn-ea"/>
              </a:rPr>
              <a:t>DDD </a:t>
            </a:r>
            <a:r>
              <a:rPr lang="zh-CN" altLang="en-US" sz="1100">
                <a:solidFill>
                  <a:schemeClr val="bg1"/>
                </a:solidFill>
                <a:sym typeface="+mn-ea"/>
              </a:rPr>
              <a:t>的限界上下文（</a:t>
            </a:r>
            <a:r>
              <a:rPr lang="en-US" altLang="zh-CN" sz="1100">
                <a:solidFill>
                  <a:schemeClr val="bg1"/>
                </a:solidFill>
                <a:sym typeface="+mn-ea"/>
              </a:rPr>
              <a:t>Bounded Context</a:t>
            </a:r>
            <a:r>
              <a:rPr lang="zh-CN" altLang="en-US" sz="1100">
                <a:solidFill>
                  <a:schemeClr val="bg1"/>
                </a:solidFill>
                <a:sym typeface="+mn-ea"/>
              </a:rPr>
              <a:t>）。</a:t>
            </a:r>
          </a:p>
          <a:p>
            <a:pPr marL="571500" indent="-228600">
              <a:buFont typeface="Arial" panose="020B0604020202020204" pitchFamily="34" charset="0"/>
              <a:buChar char="•"/>
            </a:pPr>
            <a:r>
              <a:rPr lang="en-US" altLang="zh-CN" sz="1100" i="1">
                <a:solidFill>
                  <a:schemeClr val="bg1"/>
                </a:solidFill>
                <a:sym typeface="+mn-ea"/>
              </a:rPr>
              <a:t>Business Capability</a:t>
            </a:r>
            <a:endParaRPr lang="en-US" altLang="zh-CN" sz="1100">
              <a:solidFill>
                <a:schemeClr val="bg1"/>
              </a:solidFill>
              <a:sym typeface="+mn-ea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100" i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sz="1100" i="1">
                <a:solidFill>
                  <a:schemeClr val="bg1"/>
                </a:solidFill>
                <a:sym typeface="+mn-ea"/>
              </a:rPr>
              <a:t>由公司内部不同部门提供的职能。例如客户服务部门提供客户服务的职能，财务部门提供财务相关的职能。</a:t>
            </a:r>
          </a:p>
          <a:p>
            <a:pPr marL="571500" indent="-228600">
              <a:buFont typeface="Arial" panose="020B0604020202020204" pitchFamily="34" charset="0"/>
              <a:buChar char="•"/>
            </a:pPr>
            <a:r>
              <a:rPr lang="en-US" altLang="zh-CN" sz="1100" i="1">
                <a:solidFill>
                  <a:schemeClr val="bg1"/>
                </a:solidFill>
                <a:sym typeface="+mn-ea"/>
              </a:rPr>
              <a:t>Bounded Context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100" i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sz="1100" i="1">
                <a:solidFill>
                  <a:schemeClr val="bg1"/>
                </a:solidFill>
                <a:sym typeface="+mn-ea"/>
              </a:rPr>
              <a:t>限界上下文是 </a:t>
            </a:r>
            <a:r>
              <a:rPr lang="en-US" altLang="zh-CN" sz="1100" i="1">
                <a:solidFill>
                  <a:schemeClr val="bg1"/>
                </a:solidFill>
                <a:sym typeface="+mn-ea"/>
              </a:rPr>
              <a:t>DDD </a:t>
            </a:r>
            <a:r>
              <a:rPr lang="zh-CN" altLang="en-US" sz="1100" i="1">
                <a:solidFill>
                  <a:schemeClr val="bg1"/>
                </a:solidFill>
                <a:sym typeface="+mn-ea"/>
              </a:rPr>
              <a:t>中用来划分不同业务边界的元素，这里业务边界的含义是“解决不同业务问题”的问题域和对应的解决方案域，为了解决某种类型的业务问题，贴近领域知识，也就是业务。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100" i="1">
                <a:solidFill>
                  <a:schemeClr val="bg1"/>
                </a:solidFill>
                <a:sym typeface="+mn-ea"/>
              </a:rPr>
              <a:t>这本质上也促进了组织结构的演进：</a:t>
            </a:r>
            <a:r>
              <a:rPr lang="en-US" altLang="zh-CN" sz="1100" i="1">
                <a:solidFill>
                  <a:schemeClr val="bg1"/>
                </a:solidFill>
                <a:sym typeface="+mn-ea"/>
              </a:rPr>
              <a:t>Service per team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CN" sz="1100">
              <a:solidFill>
                <a:schemeClr val="bg1"/>
              </a:solidFill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04AB4E3-8BC8-407E-A8B0-72A086FD9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6246" y="1125386"/>
            <a:ext cx="6034780" cy="4610104"/>
          </a:xfrm>
        </p:spPr>
      </p:pic>
    </p:spTree>
    <p:extLst>
      <p:ext uri="{BB962C8B-B14F-4D97-AF65-F5344CB8AC3E}">
        <p14:creationId xmlns:p14="http://schemas.microsoft.com/office/powerpoint/2010/main" val="154498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A7D6F-C3BD-4DE6-85AF-17FEBC991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如何拆分服务？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E39A1-D660-48A2-9699-1071CE6A7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以什么作为边界拆分</a:t>
            </a:r>
          </a:p>
        </p:txBody>
      </p:sp>
    </p:spTree>
    <p:extLst>
      <p:ext uri="{BB962C8B-B14F-4D97-AF65-F5344CB8AC3E}">
        <p14:creationId xmlns:p14="http://schemas.microsoft.com/office/powerpoint/2010/main" val="235931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D9FF4-C98A-4971-BA4C-6275803FC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拆分成为微服务后，就</a:t>
            </a:r>
            <a:r>
              <a:rPr lang="en-US" altLang="zh-CN" dirty="0"/>
              <a:t>done</a:t>
            </a:r>
            <a:r>
              <a:rPr lang="zh-CN" altLang="en-US" dirty="0"/>
              <a:t>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C1B008-7FA3-4AED-8936-A1B74F4F8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新的问题出现了</a:t>
            </a:r>
          </a:p>
        </p:txBody>
      </p:sp>
    </p:spTree>
    <p:extLst>
      <p:ext uri="{BB962C8B-B14F-4D97-AF65-F5344CB8AC3E}">
        <p14:creationId xmlns:p14="http://schemas.microsoft.com/office/powerpoint/2010/main" val="25929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74EF31-BE7F-4800-9F2D-0B6510AC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3E4DEE-B8AE-4C25-8BA2-4225933B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>
              <a:lnSpc>
                <a:spcPct val="100000"/>
              </a:lnSpc>
              <a:buFont typeface="Arial" panose="020B0604020202090204" pitchFamily="34" charset="0"/>
            </a:pPr>
            <a:r>
              <a:rPr lang="zh-CN" altLang="en-US" dirty="0">
                <a:sym typeface="+mn-ea"/>
              </a:rPr>
              <a:t>单一进程的传统应用被拆分为一系列的多进程服务后，意味着开发、调试、测试、监控和部署的复杂度都会相应增大，必须要有合适的自动化基础设施来支持微服务架构模式，否则开发、运维成本将大大增加。</a:t>
            </a:r>
          </a:p>
          <a:p>
            <a:pPr marL="571500" indent="-5715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sz="2800" i="1" dirty="0">
                <a:solidFill>
                  <a:schemeClr val="accent1"/>
                </a:solidFill>
                <a:sym typeface="+mn-ea"/>
              </a:rPr>
              <a:t>CI/CD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：</a:t>
            </a:r>
            <a:r>
              <a:rPr lang="en-US" altLang="zh-CN" sz="2800" i="1" dirty="0">
                <a:solidFill>
                  <a:schemeClr val="accent1"/>
                </a:solidFill>
                <a:sym typeface="+mn-ea"/>
              </a:rPr>
              <a:t>GitLab + GitLab Hooks + Kubernetes</a:t>
            </a:r>
          </a:p>
          <a:p>
            <a:pPr marL="571500" indent="-5715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sz="2800" i="1" dirty="0">
                <a:solidFill>
                  <a:schemeClr val="accent1"/>
                </a:solidFill>
                <a:sym typeface="+mn-ea"/>
              </a:rPr>
              <a:t>Testing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：测试环境、单元测试、</a:t>
            </a:r>
            <a:r>
              <a:rPr lang="en-US" altLang="zh-CN" sz="2800" i="1" dirty="0">
                <a:solidFill>
                  <a:schemeClr val="accent1"/>
                </a:solidFill>
                <a:sym typeface="+mn-ea"/>
              </a:rPr>
              <a:t>API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 自动化测试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在线运行时：</a:t>
            </a:r>
            <a:r>
              <a:rPr lang="en-US" altLang="zh-CN" sz="2800" i="1" dirty="0">
                <a:solidFill>
                  <a:schemeClr val="accent1"/>
                </a:solidFill>
                <a:sym typeface="+mn-ea"/>
              </a:rPr>
              <a:t>Kubernetes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，以及一系列 </a:t>
            </a:r>
            <a:r>
              <a:rPr lang="en-US" altLang="zh-CN" sz="2800" i="1" dirty="0">
                <a:solidFill>
                  <a:schemeClr val="accent1"/>
                </a:solidFill>
                <a:sym typeface="+mn-ea"/>
              </a:rPr>
              <a:t>Prometheus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、</a:t>
            </a:r>
            <a:r>
              <a:rPr lang="en-US" altLang="zh-CN" sz="2800" i="1" dirty="0">
                <a:solidFill>
                  <a:schemeClr val="accent1"/>
                </a:solidFill>
                <a:sym typeface="+mn-ea"/>
              </a:rPr>
              <a:t>ELK</a:t>
            </a:r>
            <a:r>
              <a:rPr lang="zh-CN" altLang="en-US" sz="2800" i="1" dirty="0">
                <a:solidFill>
                  <a:schemeClr val="accent1"/>
                </a:solidFill>
                <a:sym typeface="+mn-ea"/>
              </a:rPr>
              <a:t>、 </a:t>
            </a:r>
            <a:r>
              <a:rPr lang="en-US" altLang="zh-CN" sz="2800" i="1" dirty="0">
                <a:solidFill>
                  <a:schemeClr val="accent1"/>
                </a:solidFill>
                <a:sym typeface="+mn-ea"/>
              </a:rPr>
              <a:t>Control Panel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76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395</Words>
  <Application>Microsoft Office PowerPoint</Application>
  <PresentationFormat>宽屏</PresentationFormat>
  <Paragraphs>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Office 主题​​</vt:lpstr>
      <vt:lpstr>微服务设计</vt:lpstr>
      <vt:lpstr>PowerPoint 演示文稿</vt:lpstr>
      <vt:lpstr>单体 vs 微服务</vt:lpstr>
      <vt:lpstr>微服务架构-实例图</vt:lpstr>
      <vt:lpstr>定义</vt:lpstr>
      <vt:lpstr>如何划分</vt:lpstr>
      <vt:lpstr>如何拆分服务？</vt:lpstr>
      <vt:lpstr>拆分成为微服务后，就done？</vt:lpstr>
      <vt:lpstr>PowerPoint 演示文稿</vt:lpstr>
      <vt:lpstr>微服务相互的通信</vt:lpstr>
      <vt:lpstr>服务间的瓶颈</vt:lpstr>
      <vt:lpstr>负载均衡的处理</vt:lpstr>
      <vt:lpstr>解决办法是？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微服务设计</dc:title>
  <dc:creator>欧阳 图</dc:creator>
  <cp:lastModifiedBy>欧阳 图</cp:lastModifiedBy>
  <cp:revision>2</cp:revision>
  <dcterms:created xsi:type="dcterms:W3CDTF">2022-04-19T07:45:04Z</dcterms:created>
  <dcterms:modified xsi:type="dcterms:W3CDTF">2022-04-19T08:24:25Z</dcterms:modified>
</cp:coreProperties>
</file>