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4"/>
  </p:notesMasterIdLst>
  <p:sldIdLst>
    <p:sldId id="256" r:id="rId2"/>
    <p:sldId id="257" r:id="rId3"/>
    <p:sldId id="265" r:id="rId4"/>
    <p:sldId id="258" r:id="rId5"/>
    <p:sldId id="268" r:id="rId6"/>
    <p:sldId id="264" r:id="rId7"/>
    <p:sldId id="259" r:id="rId8"/>
    <p:sldId id="266" r:id="rId9"/>
    <p:sldId id="267" r:id="rId10"/>
    <p:sldId id="260" r:id="rId11"/>
    <p:sldId id="261" r:id="rId12"/>
    <p:sldId id="269" r:id="rId13"/>
    <p:sldId id="275" r:id="rId14"/>
    <p:sldId id="277" r:id="rId15"/>
    <p:sldId id="276" r:id="rId16"/>
    <p:sldId id="262" r:id="rId17"/>
    <p:sldId id="270" r:id="rId18"/>
    <p:sldId id="271" r:id="rId19"/>
    <p:sldId id="273" r:id="rId20"/>
    <p:sldId id="272" r:id="rId21"/>
    <p:sldId id="274" r:id="rId22"/>
    <p:sldId id="263" r:id="rId23"/>
  </p:sldIdLst>
  <p:sldSz cx="12192000" cy="6858000"/>
  <p:notesSz cx="6858000" cy="9144000"/>
  <p:embeddedFontLst>
    <p:embeddedFont>
      <p:font typeface="IBM Plex Sans" panose="020B0503050203000203" pitchFamily="34" charset="0"/>
      <p:regular r:id="rId25"/>
      <p:bold r:id="rId26"/>
      <p:italic r:id="rId27"/>
      <p:boldItalic r:id="rId28"/>
    </p:embeddedFont>
    <p:embeddedFont>
      <p:font typeface="IBM Plex Sans Light" panose="020B0403050203000203" pitchFamily="34" charset="0"/>
      <p:regular r:id="rId29"/>
      <p:bold r:id="rId30"/>
      <p:italic r:id="rId31"/>
      <p:boldItalic r:id="rId32"/>
    </p:embeddedFont>
    <p:embeddedFont>
      <p:font typeface="IBM Plex Sans SemiBold" panose="020B0703050203000203" pitchFamily="34" charset="0"/>
      <p:regular r:id="rId33"/>
      <p:bold r:id="rId34"/>
      <p:italic r:id="rId35"/>
      <p:boldItalic r:id="rId36"/>
    </p:embeddedFont>
    <p:embeddedFont>
      <p:font typeface="Noto Sans Symbols" pitchFamily="2" charset="0"/>
      <p:regular r:id="rId37"/>
      <p:bold r:id="rId38"/>
    </p:embeddedFont>
    <p:embeddedFont>
      <p:font typeface="NTR" pitchFamily="2" charset="0"/>
      <p:regular r:id="rId39"/>
    </p:embeddedFont>
    <p:embeddedFont>
      <p:font typeface="Saira Condensed Light" panose="020B0604020202020204" charset="0"/>
      <p:regular r:id="rId40"/>
      <p:bold r:id="rId41"/>
    </p:embeddedFont>
    <p:embeddedFont>
      <p:font typeface="Saira Condensed SemiBold"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0374F3-9FC5-48D9-9723-DF6844A186B7}">
  <a:tblStyle styleId="{FC0374F3-9FC5-48D9-9723-DF6844A186B7}"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7"/>
          </a:solidFill>
        </a:fill>
      </a:tcStyle>
    </a:wholeTbl>
    <a:band1H>
      <a:tcTxStyle/>
      <a:tcStyle>
        <a:tcBdr/>
        <a:fill>
          <a:solidFill>
            <a:srgbClr val="E0CBCC"/>
          </a:solidFill>
        </a:fill>
      </a:tcStyle>
    </a:band1H>
    <a:band2H>
      <a:tcTxStyle/>
      <a:tcStyle>
        <a:tcBdr/>
      </a:tcStyle>
    </a:band2H>
    <a:band1V>
      <a:tcTxStyle/>
      <a:tcStyle>
        <a:tcBdr/>
        <a:fill>
          <a:solidFill>
            <a:srgbClr val="E0CB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146"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9249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5334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94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788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4035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55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585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b6ae8cb6f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b6ae8cb6f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cb6ae8cb6f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480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7279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b6ae8cb6f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b6ae8cb6f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cb6ae8cb6f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144664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053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7437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480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7742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pic>
        <p:nvPicPr>
          <p:cNvPr id="15" name="Google Shape;15;p2" descr="Background pattern&#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2"/>
          <p:cNvSpPr txBox="1">
            <a:spLocks noGrp="1"/>
          </p:cNvSpPr>
          <p:nvPr>
            <p:ph type="ctrTitle"/>
          </p:nvPr>
        </p:nvSpPr>
        <p:spPr>
          <a:xfrm>
            <a:off x="4249881" y="2504921"/>
            <a:ext cx="7280733" cy="2061531"/>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5400"/>
              <a:buFont typeface="Saira Condensed Light"/>
              <a:buNone/>
              <a:defRPr sz="5400" b="0" i="0">
                <a:solidFill>
                  <a:schemeClr val="lt1"/>
                </a:solidFill>
                <a:latin typeface="Saira Condensed Light"/>
                <a:ea typeface="Saira Condensed Light"/>
                <a:cs typeface="Saira Condensed Light"/>
                <a:sym typeface="Saira Condensed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488873" y="4591369"/>
            <a:ext cx="7041742" cy="934635"/>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SzPts val="2000"/>
              <a:buNone/>
              <a:defRPr sz="2000" b="0" i="0">
                <a:solidFill>
                  <a:schemeClr val="lt1"/>
                </a:solidFill>
                <a:latin typeface="IBM Plex Sans"/>
                <a:ea typeface="IBM Plex Sans"/>
                <a:cs typeface="IBM Plex Sans"/>
                <a:sym typeface="IBM Plex Sans"/>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body" idx="2"/>
          </p:nvPr>
        </p:nvSpPr>
        <p:spPr>
          <a:xfrm>
            <a:off x="4675910" y="5690085"/>
            <a:ext cx="6854708" cy="42250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SzPts val="1800"/>
              <a:buNone/>
              <a:defRPr sz="1800" b="1" i="0">
                <a:solidFill>
                  <a:schemeClr val="lt1"/>
                </a:solidFill>
                <a:latin typeface="IBM Plex Sans SemiBold"/>
                <a:ea typeface="IBM Plex Sans SemiBold"/>
                <a:cs typeface="IBM Plex Sans SemiBold"/>
                <a:sym typeface="IBM Plex Sans SemiBold"/>
              </a:defRPr>
            </a:lvl1pPr>
            <a:lvl2pPr marL="914400" lvl="1" indent="-228600" algn="r">
              <a:lnSpc>
                <a:spcPct val="90000"/>
              </a:lnSpc>
              <a:spcBef>
                <a:spcPts val="500"/>
              </a:spcBef>
              <a:spcAft>
                <a:spcPts val="0"/>
              </a:spcAft>
              <a:buSzPts val="1800"/>
              <a:buNone/>
              <a:defRPr/>
            </a:lvl2pPr>
            <a:lvl3pPr marL="1371600" lvl="2" indent="-228600" algn="r">
              <a:lnSpc>
                <a:spcPct val="90000"/>
              </a:lnSpc>
              <a:spcBef>
                <a:spcPts val="500"/>
              </a:spcBef>
              <a:spcAft>
                <a:spcPts val="0"/>
              </a:spcAft>
              <a:buSzPts val="1600"/>
              <a:buNone/>
              <a:defRPr/>
            </a:lvl3pPr>
            <a:lvl4pPr marL="1828800" lvl="3" indent="-228600" algn="r">
              <a:lnSpc>
                <a:spcPct val="90000"/>
              </a:lnSpc>
              <a:spcBef>
                <a:spcPts val="500"/>
              </a:spcBef>
              <a:spcAft>
                <a:spcPts val="0"/>
              </a:spcAft>
              <a:buSzPts val="1600"/>
              <a:buNone/>
              <a:defRPr/>
            </a:lvl4pPr>
            <a:lvl5pPr marL="2286000" lvl="4" indent="-228600" algn="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dt" idx="10"/>
          </p:nvPr>
        </p:nvSpPr>
        <p:spPr>
          <a:xfrm>
            <a:off x="10416209" y="6342033"/>
            <a:ext cx="1114406" cy="246221"/>
          </a:xfrm>
          <a:prstGeom prst="rect">
            <a:avLst/>
          </a:prstGeom>
          <a:solidFill>
            <a:schemeClr val="accent1"/>
          </a:solidFill>
          <a:ln>
            <a:noFill/>
          </a:ln>
        </p:spPr>
        <p:txBody>
          <a:bodyPr spcFirstLastPara="1" wrap="square" lIns="91425" tIns="45700" rIns="91425" bIns="45700" anchor="t" anchorCtr="0">
            <a:spAutoFit/>
          </a:bodyPr>
          <a:lstStyle>
            <a:lvl1pPr marR="0" lvl="0" algn="r" rtl="0">
              <a:lnSpc>
                <a:spcPct val="100000"/>
              </a:lnSpc>
              <a:spcBef>
                <a:spcPts val="0"/>
              </a:spcBef>
              <a:spcAft>
                <a:spcPts val="0"/>
              </a:spcAft>
              <a:buClr>
                <a:srgbClr val="000000"/>
              </a:buClr>
              <a:buSzPts val="1400"/>
              <a:buFont typeface="Arial"/>
              <a:buNone/>
              <a:defRPr sz="1000" b="1" i="0" u="none" strike="noStrike" cap="none">
                <a:solidFill>
                  <a:schemeClr val="lt1"/>
                </a:solidFill>
                <a:latin typeface="IBM Plex Sans"/>
                <a:ea typeface="IBM Plex Sans"/>
                <a:cs typeface="IBM Plex Sans"/>
                <a:sym typeface="IBM Plex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644769" y="365125"/>
            <a:ext cx="10710619"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644771" y="2210082"/>
            <a:ext cx="4572000" cy="38901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1"/>
          <p:cNvSpPr txBox="1">
            <a:spLocks noGrp="1"/>
          </p:cNvSpPr>
          <p:nvPr>
            <p:ph type="body" idx="2"/>
          </p:nvPr>
        </p:nvSpPr>
        <p:spPr>
          <a:xfrm>
            <a:off x="5359999" y="2210085"/>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body" idx="3"/>
          </p:nvPr>
        </p:nvSpPr>
        <p:spPr>
          <a:xfrm>
            <a:off x="8429308" y="2210086"/>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1"/>
          <p:cNvSpPr txBox="1">
            <a:spLocks noGrp="1"/>
          </p:cNvSpPr>
          <p:nvPr>
            <p:ph type="body" idx="4"/>
          </p:nvPr>
        </p:nvSpPr>
        <p:spPr>
          <a:xfrm>
            <a:off x="5359999" y="4448439"/>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1"/>
          <p:cNvSpPr txBox="1">
            <a:spLocks noGrp="1"/>
          </p:cNvSpPr>
          <p:nvPr>
            <p:ph type="body" idx="5"/>
          </p:nvPr>
        </p:nvSpPr>
        <p:spPr>
          <a:xfrm>
            <a:off x="8429308" y="4448441"/>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ive Content and subhead">
  <p:cSld name="Five Content and subhead">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644771" y="1345482"/>
            <a:ext cx="10709031" cy="7346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2"/>
          <p:cNvSpPr txBox="1">
            <a:spLocks noGrp="1"/>
          </p:cNvSpPr>
          <p:nvPr>
            <p:ph type="body" idx="2"/>
          </p:nvPr>
        </p:nvSpPr>
        <p:spPr>
          <a:xfrm>
            <a:off x="644771" y="2210082"/>
            <a:ext cx="4572000" cy="38901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body" idx="3"/>
          </p:nvPr>
        </p:nvSpPr>
        <p:spPr>
          <a:xfrm>
            <a:off x="5359205" y="2210086"/>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body" idx="4"/>
          </p:nvPr>
        </p:nvSpPr>
        <p:spPr>
          <a:xfrm>
            <a:off x="8427720" y="2210086"/>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body" idx="5"/>
          </p:nvPr>
        </p:nvSpPr>
        <p:spPr>
          <a:xfrm>
            <a:off x="5359205" y="4448441"/>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body" idx="6"/>
          </p:nvPr>
        </p:nvSpPr>
        <p:spPr>
          <a:xfrm>
            <a:off x="8427720" y="4448441"/>
            <a:ext cx="2926080"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Subhead">
  <p:cSld name="Two Content, Subhea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644771" y="1345482"/>
            <a:ext cx="10709031" cy="7346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3"/>
          <p:cNvSpPr txBox="1">
            <a:spLocks noGrp="1"/>
          </p:cNvSpPr>
          <p:nvPr>
            <p:ph type="body" idx="2"/>
          </p:nvPr>
        </p:nvSpPr>
        <p:spPr>
          <a:xfrm>
            <a:off x="644769" y="2325836"/>
            <a:ext cx="5181600" cy="38511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3"/>
          <p:cNvSpPr txBox="1">
            <a:spLocks noGrp="1"/>
          </p:cNvSpPr>
          <p:nvPr>
            <p:ph type="body" idx="3"/>
          </p:nvPr>
        </p:nvSpPr>
        <p:spPr>
          <a:xfrm>
            <a:off x="6172200" y="2325836"/>
            <a:ext cx="5181600" cy="38511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3"/>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644769" y="365125"/>
            <a:ext cx="10710619"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644772"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3" name="Google Shape;93;p14"/>
          <p:cNvSpPr txBox="1">
            <a:spLocks noGrp="1"/>
          </p:cNvSpPr>
          <p:nvPr>
            <p:ph type="body" idx="2"/>
          </p:nvPr>
        </p:nvSpPr>
        <p:spPr>
          <a:xfrm>
            <a:off x="644772"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4"/>
          <p:cNvSpPr txBox="1">
            <a:spLocks noGrp="1"/>
          </p:cNvSpPr>
          <p:nvPr>
            <p:ph type="body" idx="3"/>
          </p:nvPr>
        </p:nvSpPr>
        <p:spPr>
          <a:xfrm>
            <a:off x="6172202"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5" name="Google Shape;95;p14"/>
          <p:cNvSpPr txBox="1">
            <a:spLocks noGrp="1"/>
          </p:cNvSpPr>
          <p:nvPr>
            <p:ph type="body" idx="4"/>
          </p:nvPr>
        </p:nvSpPr>
        <p:spPr>
          <a:xfrm>
            <a:off x="6172202"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4"/>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44771" y="365125"/>
            <a:ext cx="10709031"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5"/>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102"/>
        <p:cNvGrpSpPr/>
        <p:nvPr/>
      </p:nvGrpSpPr>
      <p:grpSpPr>
        <a:xfrm>
          <a:off x="0" y="0"/>
          <a:ext cx="0" cy="0"/>
          <a:chOff x="0" y="0"/>
          <a:chExt cx="0" cy="0"/>
        </a:xfrm>
      </p:grpSpPr>
      <p:sp>
        <p:nvSpPr>
          <p:cNvPr id="103" name="Google Shape;103;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4"/>
        <p:cNvGrpSpPr/>
        <p:nvPr/>
      </p:nvGrpSpPr>
      <p:grpSpPr>
        <a:xfrm>
          <a:off x="0" y="0"/>
          <a:ext cx="0" cy="0"/>
          <a:chOff x="0" y="0"/>
          <a:chExt cx="0" cy="0"/>
        </a:xfrm>
      </p:grpSpPr>
      <p:sp>
        <p:nvSpPr>
          <p:cNvPr id="105" name="Google Shape;105;p1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18"/>
          <p:cNvSpPr txBox="1">
            <a:spLocks noGrp="1"/>
          </p:cNvSpPr>
          <p:nvPr>
            <p:ph type="body" idx="1"/>
          </p:nvPr>
        </p:nvSpPr>
        <p:spPr>
          <a:xfrm>
            <a:off x="5183188" y="987428"/>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7" name="Google Shape;107;p18"/>
          <p:cNvSpPr txBox="1">
            <a:spLocks noGrp="1"/>
          </p:cNvSpPr>
          <p:nvPr>
            <p:ph type="body" idx="2"/>
          </p:nvPr>
        </p:nvSpPr>
        <p:spPr>
          <a:xfrm>
            <a:off x="644773" y="2057402"/>
            <a:ext cx="412725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8" name="Google Shape;108;p18"/>
          <p:cNvSpPr txBox="1">
            <a:spLocks noGrp="1"/>
          </p:cNvSpPr>
          <p:nvPr>
            <p:ph type="title"/>
          </p:nvPr>
        </p:nvSpPr>
        <p:spPr>
          <a:xfrm>
            <a:off x="644773" y="457200"/>
            <a:ext cx="412725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aira Condensed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644773" y="457200"/>
            <a:ext cx="412725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Saira Condensed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19"/>
          <p:cNvSpPr txBox="1">
            <a:spLocks noGrp="1"/>
          </p:cNvSpPr>
          <p:nvPr>
            <p:ph type="body" idx="1"/>
          </p:nvPr>
        </p:nvSpPr>
        <p:spPr>
          <a:xfrm>
            <a:off x="644773" y="2057402"/>
            <a:ext cx="412725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2" name="Google Shape;112;p19"/>
          <p:cNvSpPr>
            <a:spLocks noGrp="1"/>
          </p:cNvSpPr>
          <p:nvPr>
            <p:ph type="pic" idx="2"/>
          </p:nvPr>
        </p:nvSpPr>
        <p:spPr>
          <a:xfrm>
            <a:off x="5183188" y="987428"/>
            <a:ext cx="6172200" cy="4873625"/>
          </a:xfrm>
          <a:prstGeom prst="rect">
            <a:avLst/>
          </a:prstGeom>
          <a:noFill/>
          <a:ln>
            <a:noFill/>
          </a:ln>
        </p:spPr>
      </p:sp>
      <p:sp>
        <p:nvSpPr>
          <p:cNvPr id="113" name="Google Shape;113;p19"/>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644771" y="365125"/>
            <a:ext cx="10709031"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0"/>
          <p:cNvSpPr txBox="1">
            <a:spLocks noGrp="1"/>
          </p:cNvSpPr>
          <p:nvPr>
            <p:ph type="body" idx="1"/>
          </p:nvPr>
        </p:nvSpPr>
        <p:spPr>
          <a:xfrm rot="5400000">
            <a:off x="3881699" y="-1411302"/>
            <a:ext cx="4235176" cy="107090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head and Content">
  <p:cSld name="Title, Subhead and Conten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44771" y="1345482"/>
            <a:ext cx="10709031" cy="7346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body" idx="2"/>
          </p:nvPr>
        </p:nvSpPr>
        <p:spPr>
          <a:xfrm>
            <a:off x="644771" y="2202874"/>
            <a:ext cx="10709031" cy="38792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rot="5400000">
            <a:off x="7133433" y="1956597"/>
            <a:ext cx="5811839"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1"/>
          <p:cNvSpPr txBox="1">
            <a:spLocks noGrp="1"/>
          </p:cNvSpPr>
          <p:nvPr>
            <p:ph type="body" idx="1"/>
          </p:nvPr>
        </p:nvSpPr>
        <p:spPr>
          <a:xfrm rot="5400000">
            <a:off x="1702715" y="-692819"/>
            <a:ext cx="5811839" cy="79277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25"/>
        <p:cNvGrpSpPr/>
        <p:nvPr/>
      </p:nvGrpSpPr>
      <p:grpSpPr>
        <a:xfrm>
          <a:off x="0" y="0"/>
          <a:ext cx="0" cy="0"/>
          <a:chOff x="0" y="0"/>
          <a:chExt cx="0" cy="0"/>
        </a:xfrm>
      </p:grpSpPr>
      <p:pic>
        <p:nvPicPr>
          <p:cNvPr id="26" name="Google Shape;26;p4" descr="A picture containing person, crowd, event, several&#10;&#10;Description automatically generated"/>
          <p:cNvPicPr preferRelativeResize="0"/>
          <p:nvPr/>
        </p:nvPicPr>
        <p:blipFill rotWithShape="1">
          <a:blip r:embed="rId2">
            <a:alphaModFix/>
          </a:blip>
          <a:srcRect l="28985"/>
          <a:stretch/>
        </p:blipFill>
        <p:spPr>
          <a:xfrm>
            <a:off x="2" y="0"/>
            <a:ext cx="7305260" cy="6858000"/>
          </a:xfrm>
          <a:prstGeom prst="rect">
            <a:avLst/>
          </a:prstGeom>
          <a:noFill/>
          <a:ln>
            <a:noFill/>
          </a:ln>
        </p:spPr>
      </p:pic>
      <p:pic>
        <p:nvPicPr>
          <p:cNvPr id="27" name="Google Shape;27;p4" descr="A picture containing shape&#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8" name="Google Shape;28;p4"/>
          <p:cNvSpPr txBox="1"/>
          <p:nvPr/>
        </p:nvSpPr>
        <p:spPr>
          <a:xfrm>
            <a:off x="7284722" y="3144277"/>
            <a:ext cx="4245895"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Saira Condensed Light"/>
                <a:ea typeface="Saira Condensed Light"/>
                <a:cs typeface="Saira Condensed Light"/>
                <a:sym typeface="Saira Condensed Light"/>
              </a:rPr>
              <a:t>THANK </a:t>
            </a:r>
            <a:r>
              <a:rPr lang="en-US" sz="5400" b="1" i="0" u="none" strike="noStrike" cap="none">
                <a:solidFill>
                  <a:schemeClr val="lt1"/>
                </a:solidFill>
                <a:latin typeface="Saira Condensed Light"/>
                <a:ea typeface="Saira Condensed Light"/>
                <a:cs typeface="Saira Condensed Light"/>
                <a:sym typeface="Saira Condensed Light"/>
              </a:rPr>
              <a:t>YOU</a:t>
            </a:r>
            <a:endParaRPr sz="1400" b="0" i="0" u="none" strike="noStrike" cap="none">
              <a:solidFill>
                <a:srgbClr val="000000"/>
              </a:solidFill>
              <a:latin typeface="Arial"/>
              <a:ea typeface="Arial"/>
              <a:cs typeface="Arial"/>
              <a:sym typeface="Arial"/>
            </a:endParaRPr>
          </a:p>
        </p:txBody>
      </p:sp>
      <p:sp>
        <p:nvSpPr>
          <p:cNvPr id="29" name="Google Shape;29;p4"/>
          <p:cNvSpPr txBox="1"/>
          <p:nvPr/>
        </p:nvSpPr>
        <p:spPr>
          <a:xfrm>
            <a:off x="6096002" y="5170418"/>
            <a:ext cx="5434615" cy="584775"/>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IBM Plex Sans"/>
                <a:ea typeface="IBM Plex Sans"/>
                <a:cs typeface="IBM Plex Sans"/>
                <a:sym typeface="IBM Plex Sans"/>
              </a:rPr>
              <a:t>Stevens Institute of Technology</a:t>
            </a:r>
            <a:br>
              <a:rPr lang="en-US" sz="1600" b="1" i="0" u="none" strike="noStrike" cap="none">
                <a:solidFill>
                  <a:schemeClr val="lt1"/>
                </a:solidFill>
                <a:latin typeface="IBM Plex Sans"/>
                <a:ea typeface="IBM Plex Sans"/>
                <a:cs typeface="IBM Plex Sans"/>
                <a:sym typeface="IBM Plex Sans"/>
              </a:rPr>
            </a:br>
            <a:r>
              <a:rPr lang="en-US" sz="1600" b="0" i="0" u="none" strike="noStrike" cap="none">
                <a:solidFill>
                  <a:schemeClr val="lt1"/>
                </a:solidFill>
                <a:latin typeface="IBM Plex Sans"/>
                <a:ea typeface="IBM Plex Sans"/>
                <a:cs typeface="IBM Plex Sans"/>
                <a:sym typeface="IBM Plex Sans"/>
              </a:rPr>
              <a:t>1 Castle Point Terrace, Hoboken, NJ 07030</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644769" y="365125"/>
            <a:ext cx="10710619"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644771" y="1825625"/>
            <a:ext cx="10709031" cy="4235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Font typeface="NTR"/>
              <a:buChar char="-"/>
              <a:defRPr/>
            </a:lvl2pPr>
            <a:lvl3pPr marL="1371600" lvl="2" indent="-330200" algn="l">
              <a:lnSpc>
                <a:spcPct val="90000"/>
              </a:lnSpc>
              <a:spcBef>
                <a:spcPts val="500"/>
              </a:spcBef>
              <a:spcAft>
                <a:spcPts val="0"/>
              </a:spcAft>
              <a:buSzPts val="1600"/>
              <a:buFont typeface="NTR"/>
              <a:buChar char="-"/>
              <a:defRPr/>
            </a:lvl3pPr>
            <a:lvl4pPr marL="1828800" lvl="3" indent="-330200" algn="l">
              <a:lnSpc>
                <a:spcPct val="90000"/>
              </a:lnSpc>
              <a:spcBef>
                <a:spcPts val="500"/>
              </a:spcBef>
              <a:spcAft>
                <a:spcPts val="0"/>
              </a:spcAft>
              <a:buSzPts val="1600"/>
              <a:buFont typeface="NTR"/>
              <a:buChar char="-"/>
              <a:defRPr/>
            </a:lvl4pPr>
            <a:lvl5pPr marL="2286000" lvl="4" indent="-317500" algn="l">
              <a:lnSpc>
                <a:spcPct val="90000"/>
              </a:lnSpc>
              <a:spcBef>
                <a:spcPts val="500"/>
              </a:spcBef>
              <a:spcAft>
                <a:spcPts val="0"/>
              </a:spcAft>
              <a:buSzPts val="1400"/>
              <a:buFont typeface="NTR"/>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644769" y="365125"/>
            <a:ext cx="10710619"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644769" y="1825625"/>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644769" y="365125"/>
            <a:ext cx="10710619"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644773" y="1825625"/>
            <a:ext cx="3296919"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body" idx="2"/>
          </p:nvPr>
        </p:nvSpPr>
        <p:spPr>
          <a:xfrm>
            <a:off x="4351622" y="1825625"/>
            <a:ext cx="3296919"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body" idx="3"/>
          </p:nvPr>
        </p:nvSpPr>
        <p:spPr>
          <a:xfrm>
            <a:off x="8058471" y="1825625"/>
            <a:ext cx="3296919"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ntent and Subhead">
  <p:cSld name="Three Content and Subhead">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644771" y="1345482"/>
            <a:ext cx="10709031" cy="7346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body" idx="2"/>
          </p:nvPr>
        </p:nvSpPr>
        <p:spPr>
          <a:xfrm>
            <a:off x="644773" y="2325836"/>
            <a:ext cx="3296919" cy="38511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4351622" y="2325836"/>
            <a:ext cx="3296919" cy="38511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body" idx="4"/>
          </p:nvPr>
        </p:nvSpPr>
        <p:spPr>
          <a:xfrm>
            <a:off x="8058471" y="2325836"/>
            <a:ext cx="3296919" cy="38511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44769" y="365125"/>
            <a:ext cx="10710619"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644526" y="1962352"/>
            <a:ext cx="4954588" cy="182816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9"/>
          <p:cNvSpPr txBox="1">
            <a:spLocks noGrp="1"/>
          </p:cNvSpPr>
          <p:nvPr>
            <p:ph type="body" idx="2"/>
          </p:nvPr>
        </p:nvSpPr>
        <p:spPr>
          <a:xfrm>
            <a:off x="6400803" y="1962352"/>
            <a:ext cx="4954588" cy="182816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44526" y="4119680"/>
            <a:ext cx="4954588" cy="182816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9"/>
          <p:cNvSpPr txBox="1">
            <a:spLocks noGrp="1"/>
          </p:cNvSpPr>
          <p:nvPr>
            <p:ph type="body" idx="4"/>
          </p:nvPr>
        </p:nvSpPr>
        <p:spPr>
          <a:xfrm>
            <a:off x="6400803" y="4119680"/>
            <a:ext cx="4954588" cy="182816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ntent and subhead">
  <p:cSld name="Four Content and subhead">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644771" y="1345482"/>
            <a:ext cx="10709031" cy="7346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2000"/>
              <a:buNone/>
              <a:defRPr sz="2000" b="0" i="0">
                <a:solidFill>
                  <a:schemeClr val="accent1"/>
                </a:solidFill>
                <a:latin typeface="IBM Plex Sans Light"/>
                <a:ea typeface="IBM Plex Sans Light"/>
                <a:cs typeface="IBM Plex Sans Light"/>
                <a:sym typeface="IBM Plex Sans Light"/>
              </a:defRPr>
            </a:lvl1pPr>
            <a:lvl2pPr marL="914400" lvl="1" indent="-228600" algn="l">
              <a:lnSpc>
                <a:spcPct val="90000"/>
              </a:lnSpc>
              <a:spcBef>
                <a:spcPts val="500"/>
              </a:spcBef>
              <a:spcAft>
                <a:spcPts val="0"/>
              </a:spcAft>
              <a:buSzPts val="1800"/>
              <a:buNone/>
              <a:defRPr b="0" i="0">
                <a:solidFill>
                  <a:schemeClr val="accent1"/>
                </a:solidFill>
                <a:latin typeface="IBM Plex Sans Light"/>
                <a:ea typeface="IBM Plex Sans Light"/>
                <a:cs typeface="IBM Plex Sans Light"/>
                <a:sym typeface="IBM Plex Sans Light"/>
              </a:defRPr>
            </a:lvl2pPr>
            <a:lvl3pPr marL="1371600" lvl="2"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3pPr>
            <a:lvl4pPr marL="1828800" lvl="3" indent="-228600" algn="l">
              <a:lnSpc>
                <a:spcPct val="90000"/>
              </a:lnSpc>
              <a:spcBef>
                <a:spcPts val="500"/>
              </a:spcBef>
              <a:spcAft>
                <a:spcPts val="0"/>
              </a:spcAft>
              <a:buSzPts val="1600"/>
              <a:buNone/>
              <a:defRPr b="0" i="0">
                <a:solidFill>
                  <a:schemeClr val="accent1"/>
                </a:solidFill>
                <a:latin typeface="IBM Plex Sans Light"/>
                <a:ea typeface="IBM Plex Sans Light"/>
                <a:cs typeface="IBM Plex Sans Light"/>
                <a:sym typeface="IBM Plex Sans Light"/>
              </a:defRPr>
            </a:lvl4pPr>
            <a:lvl5pPr marL="2286000" lvl="4" indent="-228600" algn="l">
              <a:lnSpc>
                <a:spcPct val="90000"/>
              </a:lnSpc>
              <a:spcBef>
                <a:spcPts val="500"/>
              </a:spcBef>
              <a:spcAft>
                <a:spcPts val="0"/>
              </a:spcAft>
              <a:buSzPts val="1400"/>
              <a:buNone/>
              <a:defRPr b="0" i="0">
                <a:solidFill>
                  <a:schemeClr val="accent1"/>
                </a:solidFill>
                <a:latin typeface="IBM Plex Sans Light"/>
                <a:ea typeface="IBM Plex Sans Light"/>
                <a:cs typeface="IBM Plex Sans Light"/>
                <a:sym typeface="IBM Plex Sans Light"/>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
          <p:cNvSpPr txBox="1">
            <a:spLocks noGrp="1"/>
          </p:cNvSpPr>
          <p:nvPr>
            <p:ph type="body" idx="2"/>
          </p:nvPr>
        </p:nvSpPr>
        <p:spPr>
          <a:xfrm>
            <a:off x="644526" y="2233235"/>
            <a:ext cx="4954588"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0"/>
          <p:cNvSpPr txBox="1">
            <a:spLocks noGrp="1"/>
          </p:cNvSpPr>
          <p:nvPr>
            <p:ph type="body" idx="3"/>
          </p:nvPr>
        </p:nvSpPr>
        <p:spPr>
          <a:xfrm>
            <a:off x="6400803" y="2233235"/>
            <a:ext cx="4954588"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4"/>
          </p:nvPr>
        </p:nvSpPr>
        <p:spPr>
          <a:xfrm>
            <a:off x="644526" y="4448441"/>
            <a:ext cx="4954588"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body" idx="5"/>
          </p:nvPr>
        </p:nvSpPr>
        <p:spPr>
          <a:xfrm>
            <a:off x="6400803" y="4448441"/>
            <a:ext cx="4954588" cy="165180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SzPts val="1800"/>
              <a:buNone/>
              <a:defRPr/>
            </a:lvl1pPr>
            <a:lvl2pPr marL="914400" lvl="1" indent="-228600" algn="ctr">
              <a:lnSpc>
                <a:spcPct val="90000"/>
              </a:lnSpc>
              <a:spcBef>
                <a:spcPts val="500"/>
              </a:spcBef>
              <a:spcAft>
                <a:spcPts val="0"/>
              </a:spcAft>
              <a:buSzPts val="1800"/>
              <a:buNone/>
              <a:defRPr/>
            </a:lvl2pPr>
            <a:lvl3pPr marL="1371600" lvl="2" indent="-228600" algn="ctr">
              <a:lnSpc>
                <a:spcPct val="90000"/>
              </a:lnSpc>
              <a:spcBef>
                <a:spcPts val="500"/>
              </a:spcBef>
              <a:spcAft>
                <a:spcPts val="0"/>
              </a:spcAft>
              <a:buSzPts val="1600"/>
              <a:buNone/>
              <a:defRPr/>
            </a:lvl3pPr>
            <a:lvl4pPr marL="1828800" lvl="3" indent="-228600" algn="ctr">
              <a:lnSpc>
                <a:spcPct val="90000"/>
              </a:lnSpc>
              <a:spcBef>
                <a:spcPts val="500"/>
              </a:spcBef>
              <a:spcAft>
                <a:spcPts val="0"/>
              </a:spcAft>
              <a:buSzPts val="1600"/>
              <a:buNone/>
              <a:defRPr/>
            </a:lvl4pPr>
            <a:lvl5pPr marL="2286000" lvl="4" indent="-228600" algn="ctr">
              <a:lnSpc>
                <a:spcPct val="90000"/>
              </a:lnSpc>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22">
            <a:alphaModFix/>
          </a:blip>
          <a:srcRect/>
          <a:stretch/>
        </p:blipFill>
        <p:spPr>
          <a:xfrm>
            <a:off x="0" y="0"/>
            <a:ext cx="12192000" cy="6858000"/>
          </a:xfrm>
          <a:prstGeom prst="rect">
            <a:avLst/>
          </a:prstGeom>
          <a:noFill/>
          <a:ln>
            <a:noFill/>
          </a:ln>
        </p:spPr>
      </p:pic>
      <p:sp>
        <p:nvSpPr>
          <p:cNvPr id="11" name="Google Shape;11;p1"/>
          <p:cNvSpPr txBox="1">
            <a:spLocks noGrp="1"/>
          </p:cNvSpPr>
          <p:nvPr>
            <p:ph type="title"/>
          </p:nvPr>
        </p:nvSpPr>
        <p:spPr>
          <a:xfrm>
            <a:off x="644771" y="365125"/>
            <a:ext cx="10709031" cy="13255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4000"/>
              <a:buFont typeface="Saira Condensed SemiBold"/>
              <a:buNone/>
              <a:defRPr sz="4000" b="1" i="0" u="none" strike="noStrike" cap="none">
                <a:solidFill>
                  <a:schemeClr val="dk1"/>
                </a:solidFill>
                <a:latin typeface="Saira Condensed SemiBold"/>
                <a:ea typeface="Saira Condensed SemiBold"/>
                <a:cs typeface="Saira Condensed SemiBold"/>
                <a:sym typeface="Saira Condensed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644771" y="1825625"/>
            <a:ext cx="10709031" cy="423517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90000"/>
              </a:lnSpc>
              <a:spcBef>
                <a:spcPts val="1000"/>
              </a:spcBef>
              <a:spcAft>
                <a:spcPts val="0"/>
              </a:spcAft>
              <a:buClr>
                <a:schemeClr val="accent4"/>
              </a:buClr>
              <a:buSzPts val="1800"/>
              <a:buFont typeface="Noto Sans Symbols"/>
              <a:buChar char="▪"/>
              <a:defRPr sz="1800" b="0" i="0" u="none" strike="noStrike" cap="none">
                <a:solidFill>
                  <a:schemeClr val="dk1"/>
                </a:solidFill>
                <a:latin typeface="IBM Plex Sans"/>
                <a:ea typeface="IBM Plex Sans"/>
                <a:cs typeface="IBM Plex Sans"/>
                <a:sym typeface="IBM Plex Sans"/>
              </a:defRPr>
            </a:lvl1pPr>
            <a:lvl2pPr marL="914400" marR="0" lvl="1" indent="-342900" algn="l" rtl="0">
              <a:lnSpc>
                <a:spcPct val="90000"/>
              </a:lnSpc>
              <a:spcBef>
                <a:spcPts val="500"/>
              </a:spcBef>
              <a:spcAft>
                <a:spcPts val="0"/>
              </a:spcAft>
              <a:buClr>
                <a:schemeClr val="accent4"/>
              </a:buClr>
              <a:buSzPts val="1800"/>
              <a:buFont typeface="NTR"/>
              <a:buChar char="-"/>
              <a:defRPr sz="1800" b="0" i="0" u="none" strike="noStrike" cap="none">
                <a:solidFill>
                  <a:schemeClr val="dk1"/>
                </a:solidFill>
                <a:latin typeface="IBM Plex Sans"/>
                <a:ea typeface="IBM Plex Sans"/>
                <a:cs typeface="IBM Plex Sans"/>
                <a:sym typeface="IBM Plex Sans"/>
              </a:defRPr>
            </a:lvl2pPr>
            <a:lvl3pPr marL="1371600" marR="0" lvl="2" indent="-330200" algn="l" rtl="0">
              <a:lnSpc>
                <a:spcPct val="90000"/>
              </a:lnSpc>
              <a:spcBef>
                <a:spcPts val="500"/>
              </a:spcBef>
              <a:spcAft>
                <a:spcPts val="0"/>
              </a:spcAft>
              <a:buClr>
                <a:schemeClr val="accent4"/>
              </a:buClr>
              <a:buSzPts val="1600"/>
              <a:buFont typeface="NTR"/>
              <a:buChar char="-"/>
              <a:defRPr sz="1600" b="0" i="0" u="none" strike="noStrike" cap="none">
                <a:solidFill>
                  <a:schemeClr val="dk1"/>
                </a:solidFill>
                <a:latin typeface="IBM Plex Sans"/>
                <a:ea typeface="IBM Plex Sans"/>
                <a:cs typeface="IBM Plex Sans"/>
                <a:sym typeface="IBM Plex Sans"/>
              </a:defRPr>
            </a:lvl3pPr>
            <a:lvl4pPr marL="1828800" marR="0" lvl="3" indent="-330200" algn="l" rtl="0">
              <a:lnSpc>
                <a:spcPct val="90000"/>
              </a:lnSpc>
              <a:spcBef>
                <a:spcPts val="500"/>
              </a:spcBef>
              <a:spcAft>
                <a:spcPts val="0"/>
              </a:spcAft>
              <a:buClr>
                <a:schemeClr val="accent4"/>
              </a:buClr>
              <a:buSzPts val="1600"/>
              <a:buFont typeface="NTR"/>
              <a:buChar char="-"/>
              <a:defRPr sz="1600" b="0" i="0" u="none" strike="noStrike" cap="none">
                <a:solidFill>
                  <a:schemeClr val="dk1"/>
                </a:solidFill>
                <a:latin typeface="IBM Plex Sans"/>
                <a:ea typeface="IBM Plex Sans"/>
                <a:cs typeface="IBM Plex Sans"/>
                <a:sym typeface="IBM Plex Sans"/>
              </a:defRPr>
            </a:lvl4pPr>
            <a:lvl5pPr marL="2286000" marR="0" lvl="4" indent="-317500" algn="l" rtl="0">
              <a:lnSpc>
                <a:spcPct val="90000"/>
              </a:lnSpc>
              <a:spcBef>
                <a:spcPts val="500"/>
              </a:spcBef>
              <a:spcAft>
                <a:spcPts val="0"/>
              </a:spcAft>
              <a:buClr>
                <a:schemeClr val="accent4"/>
              </a:buClr>
              <a:buSzPts val="1400"/>
              <a:buFont typeface="NTR"/>
              <a:buChar char="-"/>
              <a:defRPr sz="1400" b="0" i="0" u="none" strike="noStrike" cap="none">
                <a:solidFill>
                  <a:schemeClr val="dk1"/>
                </a:solidFill>
                <a:latin typeface="IBM Plex Sans"/>
                <a:ea typeface="IBM Plex Sans"/>
                <a:cs typeface="IBM Plex Sans"/>
                <a:sym typeface="IBM Plex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IBM Plex Sans"/>
                <a:ea typeface="IBM Plex Sans"/>
                <a:cs typeface="IBM Plex Sans"/>
                <a:sym typeface="IBM Plex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ctrTitle"/>
          </p:nvPr>
        </p:nvSpPr>
        <p:spPr>
          <a:xfrm>
            <a:off x="2753033" y="2266631"/>
            <a:ext cx="8777582" cy="101700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lt1"/>
              </a:buClr>
              <a:buSzPts val="5400"/>
              <a:buFont typeface="Saira Condensed Light"/>
              <a:buNone/>
            </a:pPr>
            <a:r>
              <a:rPr lang="en-US"/>
              <a:t>BREWERY SALES FORECASTING</a:t>
            </a:r>
            <a:endParaRPr/>
          </a:p>
        </p:txBody>
      </p:sp>
      <p:sp>
        <p:nvSpPr>
          <p:cNvPr id="125" name="Google Shape;125;p22"/>
          <p:cNvSpPr txBox="1">
            <a:spLocks noGrp="1"/>
          </p:cNvSpPr>
          <p:nvPr>
            <p:ph type="subTitle" idx="1"/>
          </p:nvPr>
        </p:nvSpPr>
        <p:spPr>
          <a:xfrm>
            <a:off x="4488873" y="3428999"/>
            <a:ext cx="7041742" cy="1319981"/>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SzPts val="2000"/>
              <a:buNone/>
            </a:pPr>
            <a:r>
              <a:rPr lang="en-US"/>
              <a:t>BIA-678 WS</a:t>
            </a:r>
            <a:endParaRPr/>
          </a:p>
          <a:p>
            <a:pPr marL="0" lvl="0" indent="0" algn="r" rtl="0">
              <a:lnSpc>
                <a:spcPct val="90000"/>
              </a:lnSpc>
              <a:spcBef>
                <a:spcPts val="0"/>
              </a:spcBef>
              <a:spcAft>
                <a:spcPts val="0"/>
              </a:spcAft>
              <a:buSzPts val="2000"/>
              <a:buNone/>
            </a:pPr>
            <a:r>
              <a:rPr lang="en-US" b="1"/>
              <a:t>Team D</a:t>
            </a:r>
            <a:endParaRPr/>
          </a:p>
          <a:p>
            <a:pPr marL="0" lvl="0" indent="0" algn="r" rtl="0">
              <a:lnSpc>
                <a:spcPct val="90000"/>
              </a:lnSpc>
              <a:spcBef>
                <a:spcPts val="0"/>
              </a:spcBef>
              <a:spcAft>
                <a:spcPts val="0"/>
              </a:spcAft>
              <a:buSzPts val="2000"/>
              <a:buNone/>
            </a:pPr>
            <a:r>
              <a:rPr lang="en-US"/>
              <a:t>Shaun Mendes</a:t>
            </a:r>
            <a:endParaRPr/>
          </a:p>
          <a:p>
            <a:pPr marL="0" lvl="0" indent="0" algn="r" rtl="0">
              <a:lnSpc>
                <a:spcPct val="90000"/>
              </a:lnSpc>
              <a:spcBef>
                <a:spcPts val="0"/>
              </a:spcBef>
              <a:spcAft>
                <a:spcPts val="0"/>
              </a:spcAft>
              <a:buSzPts val="2000"/>
              <a:buNone/>
            </a:pPr>
            <a:r>
              <a:rPr lang="en-US"/>
              <a:t>Bhushan Vinod Karande </a:t>
            </a:r>
            <a:endParaRPr/>
          </a:p>
          <a:p>
            <a:pPr marL="0" lvl="0" indent="0" algn="r" rtl="0">
              <a:lnSpc>
                <a:spcPct val="90000"/>
              </a:lnSpc>
              <a:spcBef>
                <a:spcPts val="0"/>
              </a:spcBef>
              <a:spcAft>
                <a:spcPts val="0"/>
              </a:spcAft>
              <a:buSzPts val="2000"/>
              <a:buNone/>
            </a:pPr>
            <a:endParaRPr/>
          </a:p>
        </p:txBody>
      </p:sp>
      <p:sp>
        <p:nvSpPr>
          <p:cNvPr id="126" name="Google Shape;126;p22"/>
          <p:cNvSpPr txBox="1">
            <a:spLocks noGrp="1"/>
          </p:cNvSpPr>
          <p:nvPr>
            <p:ph type="dt" idx="10"/>
          </p:nvPr>
        </p:nvSpPr>
        <p:spPr>
          <a:xfrm>
            <a:off x="10416209" y="6342033"/>
            <a:ext cx="1114406" cy="246221"/>
          </a:xfrm>
          <a:prstGeom prst="rect">
            <a:avLst/>
          </a:prstGeom>
          <a:solidFill>
            <a:schemeClr val="accent1"/>
          </a:solidFill>
          <a:ln>
            <a:noFill/>
          </a:ln>
        </p:spPr>
        <p:txBody>
          <a:bodyPr spcFirstLastPara="1" wrap="square" lIns="91425" tIns="45700" rIns="91425" bIns="45700" anchor="t" anchorCtr="0">
            <a:spAutoFit/>
          </a:bodyPr>
          <a:lstStyle/>
          <a:p>
            <a:pPr marL="0" lvl="0" indent="0" algn="r" rtl="0">
              <a:lnSpc>
                <a:spcPct val="100000"/>
              </a:lnSpc>
              <a:spcBef>
                <a:spcPts val="0"/>
              </a:spcBef>
              <a:spcAft>
                <a:spcPts val="0"/>
              </a:spcAft>
              <a:buSzPts val="1400"/>
              <a:buNone/>
            </a:pPr>
            <a:r>
              <a:rPr lang="en-US"/>
              <a:t>Date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a:t>Data Preprocessing</a:t>
            </a:r>
            <a:endParaRPr/>
          </a:p>
        </p:txBody>
      </p:sp>
      <p:sp>
        <p:nvSpPr>
          <p:cNvPr id="158" name="Google Shape;158;p26"/>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59" name="Google Shape;159;p26"/>
          <p:cNvSpPr txBox="1">
            <a:spLocks noGrp="1"/>
          </p:cNvSpPr>
          <p:nvPr>
            <p:ph type="body" idx="1"/>
          </p:nvPr>
        </p:nvSpPr>
        <p:spPr>
          <a:xfrm>
            <a:off x="646358" y="972101"/>
            <a:ext cx="10709031" cy="5304739"/>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r>
              <a:rPr lang="en-US" dirty="0">
                <a:solidFill>
                  <a:schemeClr val="tx1">
                    <a:lumMod val="50000"/>
                  </a:schemeClr>
                </a:solidFill>
              </a:rPr>
              <a:t>Target Analysis: 7M Datapoints</a:t>
            </a:r>
            <a:endParaRPr dirty="0">
              <a:solidFill>
                <a:schemeClr val="tx1">
                  <a:lumMod val="50000"/>
                </a:schemeClr>
              </a:solidFill>
            </a:endParaRPr>
          </a:p>
          <a:p>
            <a:pPr marL="457200" lvl="0" indent="-22860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p:txBody>
      </p:sp>
      <p:pic>
        <p:nvPicPr>
          <p:cNvPr id="160" name="Google Shape;160;p26"/>
          <p:cNvPicPr preferRelativeResize="0"/>
          <p:nvPr/>
        </p:nvPicPr>
        <p:blipFill rotWithShape="1">
          <a:blip r:embed="rId3">
            <a:alphaModFix/>
          </a:blip>
          <a:srcRect/>
          <a:stretch/>
        </p:blipFill>
        <p:spPr>
          <a:xfrm>
            <a:off x="944060" y="1612113"/>
            <a:ext cx="4827531" cy="2183140"/>
          </a:xfrm>
          <a:prstGeom prst="rect">
            <a:avLst/>
          </a:prstGeom>
          <a:noFill/>
          <a:ln>
            <a:noFill/>
          </a:ln>
        </p:spPr>
      </p:pic>
      <p:pic>
        <p:nvPicPr>
          <p:cNvPr id="161" name="Google Shape;161;p26"/>
          <p:cNvPicPr preferRelativeResize="0"/>
          <p:nvPr/>
        </p:nvPicPr>
        <p:blipFill rotWithShape="1">
          <a:blip r:embed="rId4">
            <a:alphaModFix/>
          </a:blip>
          <a:srcRect/>
          <a:stretch/>
        </p:blipFill>
        <p:spPr>
          <a:xfrm>
            <a:off x="944059" y="3755583"/>
            <a:ext cx="2752737" cy="2521257"/>
          </a:xfrm>
          <a:prstGeom prst="rect">
            <a:avLst/>
          </a:prstGeom>
          <a:noFill/>
          <a:ln>
            <a:noFill/>
          </a:ln>
        </p:spPr>
      </p:pic>
      <p:pic>
        <p:nvPicPr>
          <p:cNvPr id="162" name="Google Shape;162;p26"/>
          <p:cNvPicPr preferRelativeResize="0"/>
          <p:nvPr/>
        </p:nvPicPr>
        <p:blipFill rotWithShape="1">
          <a:blip r:embed="rId5">
            <a:alphaModFix/>
          </a:blip>
          <a:srcRect b="62150"/>
          <a:stretch/>
        </p:blipFill>
        <p:spPr>
          <a:xfrm>
            <a:off x="6286082" y="1440560"/>
            <a:ext cx="4539234" cy="49967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Model Details</a:t>
            </a:r>
            <a:endParaRPr dirty="0"/>
          </a:p>
        </p:txBody>
      </p:sp>
      <p:sp>
        <p:nvSpPr>
          <p:cNvPr id="168" name="Google Shape;168;p27"/>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69" name="Google Shape;169;p27"/>
          <p:cNvSpPr txBox="1">
            <a:spLocks noGrp="1"/>
          </p:cNvSpPr>
          <p:nvPr>
            <p:ph type="body" idx="1"/>
          </p:nvPr>
        </p:nvSpPr>
        <p:spPr>
          <a:xfrm>
            <a:off x="435608" y="4095787"/>
            <a:ext cx="10709031" cy="2181053"/>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p:txBody>
      </p:sp>
      <p:graphicFrame>
        <p:nvGraphicFramePr>
          <p:cNvPr id="170" name="Google Shape;170;p27"/>
          <p:cNvGraphicFramePr/>
          <p:nvPr>
            <p:extLst>
              <p:ext uri="{D42A27DB-BD31-4B8C-83A1-F6EECF244321}">
                <p14:modId xmlns:p14="http://schemas.microsoft.com/office/powerpoint/2010/main" val="91497541"/>
              </p:ext>
            </p:extLst>
          </p:nvPr>
        </p:nvGraphicFramePr>
        <p:xfrm>
          <a:off x="750446" y="1142828"/>
          <a:ext cx="10709025" cy="4589378"/>
        </p:xfrm>
        <a:graphic>
          <a:graphicData uri="http://schemas.openxmlformats.org/drawingml/2006/table">
            <a:tbl>
              <a:tblPr firstRow="1" bandRow="1">
                <a:noFill/>
                <a:tableStyleId>{FC0374F3-9FC5-48D9-9723-DF6844A186B7}</a:tableStyleId>
              </a:tblPr>
              <a:tblGrid>
                <a:gridCol w="3467150">
                  <a:extLst>
                    <a:ext uri="{9D8B030D-6E8A-4147-A177-3AD203B41FA5}">
                      <a16:colId xmlns:a16="http://schemas.microsoft.com/office/drawing/2014/main" val="20000"/>
                    </a:ext>
                  </a:extLst>
                </a:gridCol>
                <a:gridCol w="3467150">
                  <a:extLst>
                    <a:ext uri="{9D8B030D-6E8A-4147-A177-3AD203B41FA5}">
                      <a16:colId xmlns:a16="http://schemas.microsoft.com/office/drawing/2014/main" val="20001"/>
                    </a:ext>
                  </a:extLst>
                </a:gridCol>
                <a:gridCol w="3774725">
                  <a:extLst>
                    <a:ext uri="{9D8B030D-6E8A-4147-A177-3AD203B41FA5}">
                      <a16:colId xmlns:a16="http://schemas.microsoft.com/office/drawing/2014/main" val="20002"/>
                    </a:ext>
                  </a:extLst>
                </a:gridCol>
              </a:tblGrid>
              <a:tr h="1177407">
                <a:tc>
                  <a:txBody>
                    <a:bodyPr/>
                    <a:lstStyle/>
                    <a:p>
                      <a:pPr marL="0" marR="0" lvl="0" indent="0" algn="l" rtl="0">
                        <a:lnSpc>
                          <a:spcPct val="100000"/>
                        </a:lnSpc>
                        <a:spcBef>
                          <a:spcPts val="0"/>
                        </a:spcBef>
                        <a:spcAft>
                          <a:spcPts val="0"/>
                        </a:spcAft>
                        <a:buNone/>
                      </a:pPr>
                      <a:endParaRPr sz="2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a:t>Model</a:t>
                      </a:r>
                      <a:endParaRPr sz="240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a:t>Hyperparameters</a:t>
                      </a:r>
                      <a:endParaRPr sz="2400"/>
                    </a:p>
                  </a:txBody>
                  <a:tcPr marL="91450" marR="91450" marT="45725" marB="45725"/>
                </a:tc>
                <a:extLst>
                  <a:ext uri="{0D108BD9-81ED-4DB2-BD59-A6C34878D82A}">
                    <a16:rowId xmlns:a16="http://schemas.microsoft.com/office/drawing/2014/main" val="10000"/>
                  </a:ext>
                </a:extLst>
              </a:tr>
              <a:tr h="1177407">
                <a:tc>
                  <a:txBody>
                    <a:bodyPr/>
                    <a:lstStyle/>
                    <a:p>
                      <a:pPr marL="0" marR="0" lvl="0" indent="0" algn="l" rtl="0">
                        <a:lnSpc>
                          <a:spcPct val="100000"/>
                        </a:lnSpc>
                        <a:spcBef>
                          <a:spcPts val="0"/>
                        </a:spcBef>
                        <a:spcAft>
                          <a:spcPts val="0"/>
                        </a:spcAft>
                        <a:buNone/>
                      </a:pPr>
                      <a:r>
                        <a:rPr lang="en-US" sz="2400" u="none" strike="noStrike" cap="none" dirty="0"/>
                        <a:t>Baseline</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a:t>Linear Regression</a:t>
                      </a:r>
                      <a:endParaRPr sz="240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err="1"/>
                        <a:t>regParam</a:t>
                      </a:r>
                      <a:r>
                        <a:rPr lang="en-US" sz="2400" u="none" strike="noStrike" cap="none" dirty="0"/>
                        <a:t>, solver</a:t>
                      </a:r>
                      <a:endParaRPr sz="2400" dirty="0"/>
                    </a:p>
                  </a:txBody>
                  <a:tcPr marL="91450" marR="91450" marT="45725" marB="45725"/>
                </a:tc>
                <a:extLst>
                  <a:ext uri="{0D108BD9-81ED-4DB2-BD59-A6C34878D82A}">
                    <a16:rowId xmlns:a16="http://schemas.microsoft.com/office/drawing/2014/main" val="10001"/>
                  </a:ext>
                </a:extLst>
              </a:tr>
              <a:tr h="1177407">
                <a:tc>
                  <a:txBody>
                    <a:bodyPr/>
                    <a:lstStyle/>
                    <a:p>
                      <a:pPr marL="0" marR="0" lvl="0" indent="0" algn="l" rtl="0">
                        <a:lnSpc>
                          <a:spcPct val="100000"/>
                        </a:lnSpc>
                        <a:spcBef>
                          <a:spcPts val="0"/>
                        </a:spcBef>
                        <a:spcAft>
                          <a:spcPts val="0"/>
                        </a:spcAft>
                        <a:buNone/>
                      </a:pPr>
                      <a:r>
                        <a:rPr lang="en-US" sz="2400" u="none" strike="noStrike" cap="none" dirty="0"/>
                        <a:t>Tree</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a:t>Decision Tree</a:t>
                      </a:r>
                      <a:endParaRPr sz="240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err="1"/>
                        <a:t>maxDepth</a:t>
                      </a:r>
                      <a:r>
                        <a:rPr lang="en-US" sz="2400" u="none" strike="noStrike" cap="none" dirty="0"/>
                        <a:t>, </a:t>
                      </a:r>
                      <a:r>
                        <a:rPr lang="en-US" sz="2400" u="none" strike="noStrike" cap="none" dirty="0" err="1"/>
                        <a:t>maxBins</a:t>
                      </a:r>
                      <a:endParaRPr sz="2400" u="none" strike="noStrike" cap="none" dirty="0"/>
                    </a:p>
                  </a:txBody>
                  <a:tcPr marL="91450" marR="91450" marT="45725" marB="45725"/>
                </a:tc>
                <a:extLst>
                  <a:ext uri="{0D108BD9-81ED-4DB2-BD59-A6C34878D82A}">
                    <a16:rowId xmlns:a16="http://schemas.microsoft.com/office/drawing/2014/main" val="10002"/>
                  </a:ext>
                </a:extLst>
              </a:tr>
              <a:tr h="1057157">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400" u="none" strike="noStrike" cap="none" dirty="0"/>
                        <a:t>Ensemble</a:t>
                      </a:r>
                      <a:endParaRPr lang="en-US" sz="2400" dirty="0"/>
                    </a:p>
                    <a:p>
                      <a:pPr marL="0" marR="0" lvl="0" indent="0" algn="l" rtl="0">
                        <a:lnSpc>
                          <a:spcPct val="100000"/>
                        </a:lnSpc>
                        <a:spcBef>
                          <a:spcPts val="0"/>
                        </a:spcBef>
                        <a:spcAft>
                          <a:spcPts val="0"/>
                        </a:spcAft>
                        <a:buClr>
                          <a:srgbClr val="000000"/>
                        </a:buClr>
                        <a:buSzPts val="1400"/>
                        <a:buFont typeface="Arial"/>
                        <a:buNone/>
                      </a:pP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a:t>Random Forest</a:t>
                      </a:r>
                      <a:endParaRPr sz="240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err="1"/>
                        <a:t>numTrees</a:t>
                      </a:r>
                      <a:r>
                        <a:rPr lang="en-US" sz="2400" u="none" strike="noStrike" cap="none" dirty="0"/>
                        <a:t>, </a:t>
                      </a:r>
                      <a:r>
                        <a:rPr lang="en-US" sz="2400" u="none" strike="noStrike" cap="none" dirty="0" err="1"/>
                        <a:t>maxDepth</a:t>
                      </a:r>
                      <a:r>
                        <a:rPr lang="en-US" sz="2400" u="none" strike="noStrike" cap="none" dirty="0"/>
                        <a:t>, </a:t>
                      </a:r>
                      <a:r>
                        <a:rPr lang="en-US" sz="2400" u="none" strike="noStrike" cap="none" dirty="0" err="1"/>
                        <a:t>maxBins</a:t>
                      </a:r>
                      <a:endParaRPr sz="2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Model Performance</a:t>
            </a:r>
            <a:endParaRPr sz="2700" dirty="0"/>
          </a:p>
        </p:txBody>
      </p:sp>
      <p:sp>
        <p:nvSpPr>
          <p:cNvPr id="168" name="Google Shape;168;p27"/>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69" name="Google Shape;169;p27"/>
          <p:cNvSpPr txBox="1">
            <a:spLocks noGrp="1"/>
          </p:cNvSpPr>
          <p:nvPr>
            <p:ph type="body" idx="1"/>
          </p:nvPr>
        </p:nvSpPr>
        <p:spPr>
          <a:xfrm>
            <a:off x="435608" y="4095787"/>
            <a:ext cx="10709031" cy="2181053"/>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p:txBody>
      </p:sp>
      <p:graphicFrame>
        <p:nvGraphicFramePr>
          <p:cNvPr id="170" name="Google Shape;170;p27"/>
          <p:cNvGraphicFramePr/>
          <p:nvPr>
            <p:extLst>
              <p:ext uri="{D42A27DB-BD31-4B8C-83A1-F6EECF244321}">
                <p14:modId xmlns:p14="http://schemas.microsoft.com/office/powerpoint/2010/main" val="1162930220"/>
              </p:ext>
            </p:extLst>
          </p:nvPr>
        </p:nvGraphicFramePr>
        <p:xfrm>
          <a:off x="646358" y="1514168"/>
          <a:ext cx="10709025" cy="2987248"/>
        </p:xfrm>
        <a:graphic>
          <a:graphicData uri="http://schemas.openxmlformats.org/drawingml/2006/table">
            <a:tbl>
              <a:tblPr firstRow="1" bandRow="1">
                <a:noFill/>
                <a:tableStyleId>{FC0374F3-9FC5-48D9-9723-DF6844A186B7}</a:tableStyleId>
              </a:tblPr>
              <a:tblGrid>
                <a:gridCol w="3467150">
                  <a:extLst>
                    <a:ext uri="{9D8B030D-6E8A-4147-A177-3AD203B41FA5}">
                      <a16:colId xmlns:a16="http://schemas.microsoft.com/office/drawing/2014/main" val="20000"/>
                    </a:ext>
                  </a:extLst>
                </a:gridCol>
                <a:gridCol w="3467150">
                  <a:extLst>
                    <a:ext uri="{9D8B030D-6E8A-4147-A177-3AD203B41FA5}">
                      <a16:colId xmlns:a16="http://schemas.microsoft.com/office/drawing/2014/main" val="20001"/>
                    </a:ext>
                  </a:extLst>
                </a:gridCol>
                <a:gridCol w="3774725">
                  <a:extLst>
                    <a:ext uri="{9D8B030D-6E8A-4147-A177-3AD203B41FA5}">
                      <a16:colId xmlns:a16="http://schemas.microsoft.com/office/drawing/2014/main" val="20002"/>
                    </a:ext>
                  </a:extLst>
                </a:gridCol>
              </a:tblGrid>
              <a:tr h="721426">
                <a:tc>
                  <a:txBody>
                    <a:bodyPr/>
                    <a:lstStyle/>
                    <a:p>
                      <a:pPr marL="0" marR="0" lvl="0" indent="0" algn="l" rtl="0">
                        <a:lnSpc>
                          <a:spcPct val="100000"/>
                        </a:lnSpc>
                        <a:spcBef>
                          <a:spcPts val="0"/>
                        </a:spcBef>
                        <a:spcAft>
                          <a:spcPts val="0"/>
                        </a:spcAft>
                        <a:buNone/>
                      </a:pPr>
                      <a:r>
                        <a:rPr lang="en-US" sz="2400" u="none" strike="noStrike" cap="none" dirty="0"/>
                        <a:t>Model</a:t>
                      </a:r>
                      <a:endParaRPr sz="2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a:t>RMSE</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a:t>Hyperparameters</a:t>
                      </a:r>
                      <a:endParaRPr sz="2400" dirty="0"/>
                    </a:p>
                  </a:txBody>
                  <a:tcPr marL="91450" marR="91450" marT="45725" marB="45725"/>
                </a:tc>
                <a:extLst>
                  <a:ext uri="{0D108BD9-81ED-4DB2-BD59-A6C34878D82A}">
                    <a16:rowId xmlns:a16="http://schemas.microsoft.com/office/drawing/2014/main" val="10000"/>
                  </a:ext>
                </a:extLst>
              </a:tr>
              <a:tr h="721426">
                <a:tc>
                  <a:txBody>
                    <a:bodyPr/>
                    <a:lstStyle/>
                    <a:p>
                      <a:pPr marL="0" marR="0" lvl="0" indent="0" algn="l" rtl="0">
                        <a:lnSpc>
                          <a:spcPct val="100000"/>
                        </a:lnSpc>
                        <a:spcBef>
                          <a:spcPts val="0"/>
                        </a:spcBef>
                        <a:spcAft>
                          <a:spcPts val="0"/>
                        </a:spcAft>
                        <a:buNone/>
                      </a:pPr>
                      <a:r>
                        <a:rPr lang="en-US" sz="2400" u="none" strike="noStrike" cap="none" dirty="0"/>
                        <a:t>Linear Regression</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dirty="0"/>
                        <a:t>5486</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err="1"/>
                        <a:t>regParam</a:t>
                      </a:r>
                      <a:r>
                        <a:rPr lang="en-US" sz="2400" u="none" strike="noStrike" cap="none" dirty="0"/>
                        <a:t>, solver</a:t>
                      </a:r>
                      <a:endParaRPr sz="2400" dirty="0"/>
                    </a:p>
                  </a:txBody>
                  <a:tcPr marL="91450" marR="91450" marT="45725" marB="45725"/>
                </a:tc>
                <a:extLst>
                  <a:ext uri="{0D108BD9-81ED-4DB2-BD59-A6C34878D82A}">
                    <a16:rowId xmlns:a16="http://schemas.microsoft.com/office/drawing/2014/main" val="10001"/>
                  </a:ext>
                </a:extLst>
              </a:tr>
              <a:tr h="721426">
                <a:tc>
                  <a:txBody>
                    <a:bodyPr/>
                    <a:lstStyle/>
                    <a:p>
                      <a:pPr marL="0" marR="0" lvl="0" indent="0" algn="l" rtl="0">
                        <a:lnSpc>
                          <a:spcPct val="100000"/>
                        </a:lnSpc>
                        <a:spcBef>
                          <a:spcPts val="0"/>
                        </a:spcBef>
                        <a:spcAft>
                          <a:spcPts val="0"/>
                        </a:spcAft>
                        <a:buNone/>
                      </a:pPr>
                      <a:r>
                        <a:rPr lang="en-US" sz="2400" u="none" strike="noStrike" cap="none" dirty="0"/>
                        <a:t>Decision Tree</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dirty="0"/>
                        <a:t>5490</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err="1"/>
                        <a:t>maxDepth</a:t>
                      </a:r>
                      <a:r>
                        <a:rPr lang="en-US" sz="2400" u="none" strike="noStrike" cap="none" dirty="0"/>
                        <a:t>, </a:t>
                      </a:r>
                      <a:r>
                        <a:rPr lang="en-US" sz="2400" u="none" strike="noStrike" cap="none" dirty="0" err="1"/>
                        <a:t>maxBins</a:t>
                      </a:r>
                      <a:endParaRPr sz="2400" u="none" strike="noStrike" cap="none" dirty="0"/>
                    </a:p>
                  </a:txBody>
                  <a:tcPr marL="91450" marR="91450" marT="45725" marB="45725"/>
                </a:tc>
                <a:extLst>
                  <a:ext uri="{0D108BD9-81ED-4DB2-BD59-A6C34878D82A}">
                    <a16:rowId xmlns:a16="http://schemas.microsoft.com/office/drawing/2014/main" val="10002"/>
                  </a:ext>
                </a:extLst>
              </a:tr>
              <a:tr h="647746">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400" u="none" strike="noStrike" cap="none" dirty="0"/>
                        <a:t>Random Forest</a:t>
                      </a:r>
                      <a:endParaRPr lang="en-US" sz="2400" dirty="0"/>
                    </a:p>
                    <a:p>
                      <a:pPr marL="0" marR="0" lvl="0" indent="0" algn="l" rtl="0">
                        <a:lnSpc>
                          <a:spcPct val="100000"/>
                        </a:lnSpc>
                        <a:spcBef>
                          <a:spcPts val="0"/>
                        </a:spcBef>
                        <a:spcAft>
                          <a:spcPts val="0"/>
                        </a:spcAft>
                        <a:buClr>
                          <a:srgbClr val="000000"/>
                        </a:buClr>
                        <a:buSzPts val="1400"/>
                        <a:buFont typeface="Arial"/>
                        <a:buNone/>
                      </a:pP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dirty="0"/>
                        <a:t>5490</a:t>
                      </a:r>
                      <a:endParaRPr sz="2400" dirty="0"/>
                    </a:p>
                  </a:txBody>
                  <a:tcPr marL="91450" marR="91450" marT="45725" marB="45725"/>
                </a:tc>
                <a:tc>
                  <a:txBody>
                    <a:bodyPr/>
                    <a:lstStyle/>
                    <a:p>
                      <a:pPr marL="0" marR="0" lvl="0" indent="0" algn="l" rtl="0">
                        <a:lnSpc>
                          <a:spcPct val="100000"/>
                        </a:lnSpc>
                        <a:spcBef>
                          <a:spcPts val="0"/>
                        </a:spcBef>
                        <a:spcAft>
                          <a:spcPts val="0"/>
                        </a:spcAft>
                        <a:buNone/>
                      </a:pPr>
                      <a:r>
                        <a:rPr lang="en-US" sz="2400" u="none" strike="noStrike" cap="none" dirty="0" err="1"/>
                        <a:t>numTrees</a:t>
                      </a:r>
                      <a:r>
                        <a:rPr lang="en-US" sz="2400" u="none" strike="noStrike" cap="none" dirty="0"/>
                        <a:t>, </a:t>
                      </a:r>
                      <a:r>
                        <a:rPr lang="en-US" sz="2400" u="none" strike="noStrike" cap="none" dirty="0" err="1"/>
                        <a:t>maxDepth</a:t>
                      </a:r>
                      <a:endParaRPr sz="2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852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435608" y="409640"/>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Cloud Architecture</a:t>
            </a:r>
            <a:endParaRPr sz="2700" dirty="0"/>
          </a:p>
        </p:txBody>
      </p:sp>
      <p:sp>
        <p:nvSpPr>
          <p:cNvPr id="168" name="Google Shape;168;p27"/>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69" name="Google Shape;169;p27"/>
          <p:cNvSpPr txBox="1">
            <a:spLocks noGrp="1"/>
          </p:cNvSpPr>
          <p:nvPr>
            <p:ph type="body" idx="1"/>
          </p:nvPr>
        </p:nvSpPr>
        <p:spPr>
          <a:xfrm>
            <a:off x="179969" y="4018751"/>
            <a:ext cx="10709031" cy="2181053"/>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p:txBody>
      </p:sp>
      <p:pic>
        <p:nvPicPr>
          <p:cNvPr id="3" name="Picture 2">
            <a:extLst>
              <a:ext uri="{FF2B5EF4-FFF2-40B4-BE49-F238E27FC236}">
                <a16:creationId xmlns:a16="http://schemas.microsoft.com/office/drawing/2014/main" id="{D9F411C2-D170-4DA7-A7F7-3179A5537430}"/>
              </a:ext>
            </a:extLst>
          </p:cNvPr>
          <p:cNvPicPr>
            <a:picLocks noChangeAspect="1"/>
          </p:cNvPicPr>
          <p:nvPr/>
        </p:nvPicPr>
        <p:blipFill>
          <a:blip r:embed="rId3"/>
          <a:stretch>
            <a:fillRect/>
          </a:stretch>
        </p:blipFill>
        <p:spPr>
          <a:xfrm>
            <a:off x="794497" y="1440008"/>
            <a:ext cx="2263336" cy="1988992"/>
          </a:xfrm>
          <a:prstGeom prst="rect">
            <a:avLst/>
          </a:prstGeom>
        </p:spPr>
      </p:pic>
      <p:pic>
        <p:nvPicPr>
          <p:cNvPr id="5" name="Picture 4">
            <a:extLst>
              <a:ext uri="{FF2B5EF4-FFF2-40B4-BE49-F238E27FC236}">
                <a16:creationId xmlns:a16="http://schemas.microsoft.com/office/drawing/2014/main" id="{8D3F3F5A-BED1-9589-5218-1442D4F3BC8C}"/>
              </a:ext>
            </a:extLst>
          </p:cNvPr>
          <p:cNvPicPr>
            <a:picLocks noChangeAspect="1"/>
          </p:cNvPicPr>
          <p:nvPr/>
        </p:nvPicPr>
        <p:blipFill>
          <a:blip r:embed="rId4"/>
          <a:stretch>
            <a:fillRect/>
          </a:stretch>
        </p:blipFill>
        <p:spPr>
          <a:xfrm>
            <a:off x="4384111" y="1632415"/>
            <a:ext cx="2071148" cy="1604178"/>
          </a:xfrm>
          <a:prstGeom prst="rect">
            <a:avLst/>
          </a:prstGeom>
        </p:spPr>
      </p:pic>
      <p:pic>
        <p:nvPicPr>
          <p:cNvPr id="7" name="Picture 6">
            <a:extLst>
              <a:ext uri="{FF2B5EF4-FFF2-40B4-BE49-F238E27FC236}">
                <a16:creationId xmlns:a16="http://schemas.microsoft.com/office/drawing/2014/main" id="{C76BE868-ACFB-B25E-509F-1B47F708A197}"/>
              </a:ext>
            </a:extLst>
          </p:cNvPr>
          <p:cNvPicPr>
            <a:picLocks noChangeAspect="1"/>
          </p:cNvPicPr>
          <p:nvPr/>
        </p:nvPicPr>
        <p:blipFill>
          <a:blip r:embed="rId5"/>
          <a:stretch>
            <a:fillRect/>
          </a:stretch>
        </p:blipFill>
        <p:spPr>
          <a:xfrm>
            <a:off x="1391257" y="4137193"/>
            <a:ext cx="1253620" cy="1285424"/>
          </a:xfrm>
          <a:prstGeom prst="rect">
            <a:avLst/>
          </a:prstGeom>
        </p:spPr>
      </p:pic>
      <p:sp>
        <p:nvSpPr>
          <p:cNvPr id="8" name="Arrow: Up 7">
            <a:extLst>
              <a:ext uri="{FF2B5EF4-FFF2-40B4-BE49-F238E27FC236}">
                <a16:creationId xmlns:a16="http://schemas.microsoft.com/office/drawing/2014/main" id="{C130F826-2A5F-903C-B4A8-B5267D873ED4}"/>
              </a:ext>
            </a:extLst>
          </p:cNvPr>
          <p:cNvSpPr/>
          <p:nvPr/>
        </p:nvSpPr>
        <p:spPr>
          <a:xfrm>
            <a:off x="1741797" y="3317748"/>
            <a:ext cx="422787" cy="538886"/>
          </a:xfrm>
          <a:prstGeom prst="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236F852-0BB6-022E-05A7-BAC42EA21B85}"/>
              </a:ext>
            </a:extLst>
          </p:cNvPr>
          <p:cNvPicPr>
            <a:picLocks noChangeAspect="1"/>
          </p:cNvPicPr>
          <p:nvPr/>
        </p:nvPicPr>
        <p:blipFill>
          <a:blip r:embed="rId3"/>
          <a:stretch>
            <a:fillRect/>
          </a:stretch>
        </p:blipFill>
        <p:spPr>
          <a:xfrm>
            <a:off x="7781537" y="1385880"/>
            <a:ext cx="2263336" cy="1988992"/>
          </a:xfrm>
          <a:prstGeom prst="rect">
            <a:avLst/>
          </a:prstGeom>
        </p:spPr>
      </p:pic>
      <p:pic>
        <p:nvPicPr>
          <p:cNvPr id="11" name="Graphic 10">
            <a:extLst>
              <a:ext uri="{FF2B5EF4-FFF2-40B4-BE49-F238E27FC236}">
                <a16:creationId xmlns:a16="http://schemas.microsoft.com/office/drawing/2014/main" id="{C8C00C5D-C058-8585-3072-71186E41A2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43168" y="3978560"/>
            <a:ext cx="1332271" cy="1332271"/>
          </a:xfrm>
          <a:prstGeom prst="rect">
            <a:avLst/>
          </a:prstGeom>
        </p:spPr>
      </p:pic>
      <p:sp>
        <p:nvSpPr>
          <p:cNvPr id="12" name="Arrow: Up 11">
            <a:extLst>
              <a:ext uri="{FF2B5EF4-FFF2-40B4-BE49-F238E27FC236}">
                <a16:creationId xmlns:a16="http://schemas.microsoft.com/office/drawing/2014/main" id="{9EF6CEDB-0B4A-3D06-2A49-7829DE2CF751}"/>
              </a:ext>
            </a:extLst>
          </p:cNvPr>
          <p:cNvSpPr/>
          <p:nvPr/>
        </p:nvSpPr>
        <p:spPr>
          <a:xfrm>
            <a:off x="5289755" y="3317255"/>
            <a:ext cx="422787" cy="538886"/>
          </a:xfrm>
          <a:prstGeom prst="up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7B62DBC-CFB2-C9EE-2E3F-B296C04C4269}"/>
              </a:ext>
            </a:extLst>
          </p:cNvPr>
          <p:cNvSpPr/>
          <p:nvPr/>
        </p:nvSpPr>
        <p:spPr>
          <a:xfrm>
            <a:off x="3308529" y="2202427"/>
            <a:ext cx="840684" cy="48933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B315104-B6FF-2442-7DC8-05D793EE8795}"/>
              </a:ext>
            </a:extLst>
          </p:cNvPr>
          <p:cNvSpPr/>
          <p:nvPr/>
        </p:nvSpPr>
        <p:spPr>
          <a:xfrm>
            <a:off x="6940853" y="2189834"/>
            <a:ext cx="840684" cy="48933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64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435608" y="409640"/>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Issues</a:t>
            </a:r>
            <a:endParaRPr sz="2700" dirty="0"/>
          </a:p>
        </p:txBody>
      </p:sp>
      <p:sp>
        <p:nvSpPr>
          <p:cNvPr id="168" name="Google Shape;168;p27"/>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6" name="TextBox 5">
            <a:extLst>
              <a:ext uri="{FF2B5EF4-FFF2-40B4-BE49-F238E27FC236}">
                <a16:creationId xmlns:a16="http://schemas.microsoft.com/office/drawing/2014/main" id="{1B834D62-E885-86AD-CADC-D8284EB50BAE}"/>
              </a:ext>
            </a:extLst>
          </p:cNvPr>
          <p:cNvSpPr txBox="1"/>
          <p:nvPr/>
        </p:nvSpPr>
        <p:spPr>
          <a:xfrm>
            <a:off x="435608" y="1088404"/>
            <a:ext cx="10547024" cy="3785652"/>
          </a:xfrm>
          <a:prstGeom prst="rect">
            <a:avLst/>
          </a:prstGeom>
          <a:noFill/>
        </p:spPr>
        <p:txBody>
          <a:bodyPr wrap="square" rtlCol="0">
            <a:spAutoFit/>
          </a:bodyPr>
          <a:lstStyle/>
          <a:p>
            <a:r>
              <a:rPr lang="en-US" sz="2400" b="1" dirty="0"/>
              <a:t>Cluster Creation Permissions</a:t>
            </a:r>
          </a:p>
          <a:p>
            <a:r>
              <a:rPr lang="en-US" sz="2400" dirty="0"/>
              <a:t>Resolution: Create IAM roles based on bucket and API availability</a:t>
            </a:r>
          </a:p>
          <a:p>
            <a:endParaRPr lang="en-US" sz="2400" dirty="0"/>
          </a:p>
          <a:p>
            <a:r>
              <a:rPr lang="en-US" sz="2400" b="1" dirty="0"/>
              <a:t>Scaling up</a:t>
            </a:r>
          </a:p>
          <a:p>
            <a:r>
              <a:rPr lang="en-US" sz="2400" dirty="0"/>
              <a:t>Resolution: Maximum number of workers that could be used was 3</a:t>
            </a:r>
          </a:p>
          <a:p>
            <a:endParaRPr lang="en-US" sz="2400" dirty="0"/>
          </a:p>
          <a:p>
            <a:r>
              <a:rPr lang="en-US" sz="2400" b="1" dirty="0"/>
              <a:t>Scaling Out</a:t>
            </a:r>
          </a:p>
          <a:p>
            <a:r>
              <a:rPr lang="en-US" sz="2400" dirty="0"/>
              <a:t>Resolution: Split Based on Years</a:t>
            </a:r>
          </a:p>
          <a:p>
            <a:endParaRPr lang="en-US" sz="2400" dirty="0"/>
          </a:p>
          <a:p>
            <a:endParaRPr lang="en-US" sz="2400" dirty="0"/>
          </a:p>
        </p:txBody>
      </p:sp>
      <p:pic>
        <p:nvPicPr>
          <p:cNvPr id="15" name="Picture 14" descr="A screenshot of a error message&#10;&#10;Description automatically generated">
            <a:extLst>
              <a:ext uri="{FF2B5EF4-FFF2-40B4-BE49-F238E27FC236}">
                <a16:creationId xmlns:a16="http://schemas.microsoft.com/office/drawing/2014/main" id="{E41B4EAF-A434-52E6-47CE-33E8E0CBEDBF}"/>
              </a:ext>
            </a:extLst>
          </p:cNvPr>
          <p:cNvPicPr>
            <a:picLocks noChangeAspect="1"/>
          </p:cNvPicPr>
          <p:nvPr/>
        </p:nvPicPr>
        <p:blipFill>
          <a:blip r:embed="rId3"/>
          <a:stretch>
            <a:fillRect/>
          </a:stretch>
        </p:blipFill>
        <p:spPr>
          <a:xfrm>
            <a:off x="5790123" y="3106731"/>
            <a:ext cx="3304716" cy="3170109"/>
          </a:xfrm>
          <a:prstGeom prst="rect">
            <a:avLst/>
          </a:prstGeom>
        </p:spPr>
      </p:pic>
    </p:spTree>
    <p:extLst>
      <p:ext uri="{BB962C8B-B14F-4D97-AF65-F5344CB8AC3E}">
        <p14:creationId xmlns:p14="http://schemas.microsoft.com/office/powerpoint/2010/main" val="65116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435608" y="409640"/>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Cluster Config</a:t>
            </a:r>
            <a:endParaRPr sz="2700" dirty="0"/>
          </a:p>
        </p:txBody>
      </p:sp>
      <p:sp>
        <p:nvSpPr>
          <p:cNvPr id="168" name="Google Shape;168;p27"/>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69" name="Google Shape;169;p27"/>
          <p:cNvSpPr txBox="1">
            <a:spLocks noGrp="1"/>
          </p:cNvSpPr>
          <p:nvPr>
            <p:ph type="body" idx="1"/>
          </p:nvPr>
        </p:nvSpPr>
        <p:spPr>
          <a:xfrm>
            <a:off x="435608" y="4095787"/>
            <a:ext cx="10709031" cy="2181053"/>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a:p>
            <a:pPr marL="228600" lvl="0" indent="0" algn="l" rtl="0">
              <a:lnSpc>
                <a:spcPct val="90000"/>
              </a:lnSpc>
              <a:spcBef>
                <a:spcPts val="1000"/>
              </a:spcBef>
              <a:spcAft>
                <a:spcPts val="0"/>
              </a:spcAft>
              <a:buSzPts val="2000"/>
              <a:buNone/>
            </a:pPr>
            <a:endParaRPr dirty="0"/>
          </a:p>
        </p:txBody>
      </p:sp>
      <p:graphicFrame>
        <p:nvGraphicFramePr>
          <p:cNvPr id="2" name="Table 1">
            <a:extLst>
              <a:ext uri="{FF2B5EF4-FFF2-40B4-BE49-F238E27FC236}">
                <a16:creationId xmlns:a16="http://schemas.microsoft.com/office/drawing/2014/main" id="{AF943174-FEF4-4F60-2186-277E0BCE29BA}"/>
              </a:ext>
            </a:extLst>
          </p:cNvPr>
          <p:cNvGraphicFramePr>
            <a:graphicFrameLocks noGrp="1"/>
          </p:cNvGraphicFramePr>
          <p:nvPr>
            <p:extLst>
              <p:ext uri="{D42A27DB-BD31-4B8C-83A1-F6EECF244321}">
                <p14:modId xmlns:p14="http://schemas.microsoft.com/office/powerpoint/2010/main" val="3223085949"/>
              </p:ext>
            </p:extLst>
          </p:nvPr>
        </p:nvGraphicFramePr>
        <p:xfrm>
          <a:off x="527664" y="1144260"/>
          <a:ext cx="10917084" cy="4382049"/>
        </p:xfrm>
        <a:graphic>
          <a:graphicData uri="http://schemas.openxmlformats.org/drawingml/2006/table">
            <a:tbl>
              <a:tblPr firstRow="1" bandRow="1">
                <a:tableStyleId>{FC0374F3-9FC5-48D9-9723-DF6844A186B7}</a:tableStyleId>
              </a:tblPr>
              <a:tblGrid>
                <a:gridCol w="1556775">
                  <a:extLst>
                    <a:ext uri="{9D8B030D-6E8A-4147-A177-3AD203B41FA5}">
                      <a16:colId xmlns:a16="http://schemas.microsoft.com/office/drawing/2014/main" val="2041138868"/>
                    </a:ext>
                  </a:extLst>
                </a:gridCol>
                <a:gridCol w="9360309">
                  <a:extLst>
                    <a:ext uri="{9D8B030D-6E8A-4147-A177-3AD203B41FA5}">
                      <a16:colId xmlns:a16="http://schemas.microsoft.com/office/drawing/2014/main" val="883053067"/>
                    </a:ext>
                  </a:extLst>
                </a:gridCol>
              </a:tblGrid>
              <a:tr h="754929">
                <a:tc>
                  <a:txBody>
                    <a:bodyPr/>
                    <a:lstStyle/>
                    <a:p>
                      <a:r>
                        <a:rPr lang="en-US" sz="2000" dirty="0"/>
                        <a:t>Workers</a:t>
                      </a:r>
                    </a:p>
                  </a:txBody>
                  <a:tcPr/>
                </a:tc>
                <a:tc>
                  <a:txBody>
                    <a:bodyPr/>
                    <a:lstStyle/>
                    <a:p>
                      <a:r>
                        <a:rPr lang="en-US" sz="2000" dirty="0"/>
                        <a:t>Config</a:t>
                      </a:r>
                    </a:p>
                  </a:txBody>
                  <a:tcPr/>
                </a:tc>
                <a:extLst>
                  <a:ext uri="{0D108BD9-81ED-4DB2-BD59-A6C34878D82A}">
                    <a16:rowId xmlns:a16="http://schemas.microsoft.com/office/drawing/2014/main" val="247736801"/>
                  </a:ext>
                </a:extLst>
              </a:tr>
              <a:tr h="754929">
                <a:tc>
                  <a:txBody>
                    <a:bodyPr/>
                    <a:lstStyle/>
                    <a:p>
                      <a:r>
                        <a:rPr lang="en-US" sz="2000" dirty="0"/>
                        <a:t>1</a:t>
                      </a:r>
                    </a:p>
                  </a:txBody>
                  <a:tcPr/>
                </a:tc>
                <a:tc>
                  <a:txBody>
                    <a:bodyPr/>
                    <a:lstStyle/>
                    <a:p>
                      <a:r>
                        <a:rPr lang="en-US" sz="2000" dirty="0"/>
                        <a:t>1 Master: 2 vCPU, 1 core, 8GB Memory</a:t>
                      </a:r>
                    </a:p>
                    <a:p>
                      <a:r>
                        <a:rPr lang="en-US" sz="2000" dirty="0"/>
                        <a:t>0 Worker</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Disk Size : 50GB each</a:t>
                      </a:r>
                    </a:p>
                  </a:txBody>
                  <a:tcPr/>
                </a:tc>
                <a:extLst>
                  <a:ext uri="{0D108BD9-81ED-4DB2-BD59-A6C34878D82A}">
                    <a16:rowId xmlns:a16="http://schemas.microsoft.com/office/drawing/2014/main" val="540021220"/>
                  </a:ext>
                </a:extLst>
              </a:tr>
              <a:tr h="811457">
                <a:tc>
                  <a:txBody>
                    <a:bodyPr/>
                    <a:lstStyle/>
                    <a:p>
                      <a:r>
                        <a:rPr lang="en-US" sz="2000" dirty="0"/>
                        <a:t>2</a:t>
                      </a:r>
                    </a:p>
                  </a:txBody>
                  <a:tcPr/>
                </a:tc>
                <a:tc>
                  <a:txBody>
                    <a:bodyPr/>
                    <a:lstStyle/>
                    <a:p>
                      <a:r>
                        <a:rPr lang="en-US" sz="2000" dirty="0"/>
                        <a:t>1 Master: 2 vCPU, 1 core, 8GB Memory</a:t>
                      </a:r>
                    </a:p>
                    <a:p>
                      <a:r>
                        <a:rPr lang="en-US" sz="2000" dirty="0"/>
                        <a:t>2 Worker: 2 vCPU, 1 core, 8GB Memory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Disk Size : 50GB each</a:t>
                      </a:r>
                    </a:p>
                    <a:p>
                      <a:endParaRPr lang="en-US" sz="2000" dirty="0"/>
                    </a:p>
                  </a:txBody>
                  <a:tcPr/>
                </a:tc>
                <a:extLst>
                  <a:ext uri="{0D108BD9-81ED-4DB2-BD59-A6C34878D82A}">
                    <a16:rowId xmlns:a16="http://schemas.microsoft.com/office/drawing/2014/main" val="641956706"/>
                  </a:ext>
                </a:extLst>
              </a:tr>
              <a:tr h="811457">
                <a:tc>
                  <a:txBody>
                    <a:bodyPr/>
                    <a:lstStyle/>
                    <a:p>
                      <a:r>
                        <a:rPr lang="en-US" sz="2000" dirty="0"/>
                        <a:t>3</a:t>
                      </a:r>
                    </a:p>
                  </a:txBody>
                  <a:tcPr/>
                </a:tc>
                <a:tc>
                  <a:txBody>
                    <a:bodyPr/>
                    <a:lstStyle/>
                    <a:p>
                      <a:r>
                        <a:rPr lang="en-US" sz="2000" dirty="0"/>
                        <a:t>1 Master: 2 vCPU, 1 core, 8GB Memory</a:t>
                      </a:r>
                    </a:p>
                    <a:p>
                      <a:r>
                        <a:rPr lang="en-US" sz="2000" dirty="0"/>
                        <a:t>3 Worker: 2 vCPU, 1 core, 8GB Memory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Disk Size : 50GB each</a:t>
                      </a:r>
                    </a:p>
                    <a:p>
                      <a:endParaRPr lang="en-US" sz="2000" dirty="0"/>
                    </a:p>
                  </a:txBody>
                  <a:tcPr/>
                </a:tc>
                <a:extLst>
                  <a:ext uri="{0D108BD9-81ED-4DB2-BD59-A6C34878D82A}">
                    <a16:rowId xmlns:a16="http://schemas.microsoft.com/office/drawing/2014/main" val="2636029319"/>
                  </a:ext>
                </a:extLst>
              </a:tr>
            </a:tbl>
          </a:graphicData>
        </a:graphic>
      </p:graphicFrame>
    </p:spTree>
    <p:extLst>
      <p:ext uri="{BB962C8B-B14F-4D97-AF65-F5344CB8AC3E}">
        <p14:creationId xmlns:p14="http://schemas.microsoft.com/office/powerpoint/2010/main" val="347325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Scaling Out</a:t>
            </a:r>
            <a:endParaRPr dirty="0"/>
          </a:p>
        </p:txBody>
      </p:sp>
      <p:sp>
        <p:nvSpPr>
          <p:cNvPr id="176" name="Google Shape;176;p2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graphicFrame>
        <p:nvGraphicFramePr>
          <p:cNvPr id="2" name="Table 1">
            <a:extLst>
              <a:ext uri="{FF2B5EF4-FFF2-40B4-BE49-F238E27FC236}">
                <a16:creationId xmlns:a16="http://schemas.microsoft.com/office/drawing/2014/main" id="{A91B7152-9788-A1FB-44C1-EF1E750B8F61}"/>
              </a:ext>
            </a:extLst>
          </p:cNvPr>
          <p:cNvGraphicFramePr>
            <a:graphicFrameLocks noGrp="1"/>
          </p:cNvGraphicFramePr>
          <p:nvPr>
            <p:extLst>
              <p:ext uri="{D42A27DB-BD31-4B8C-83A1-F6EECF244321}">
                <p14:modId xmlns:p14="http://schemas.microsoft.com/office/powerpoint/2010/main" val="956017784"/>
              </p:ext>
            </p:extLst>
          </p:nvPr>
        </p:nvGraphicFramePr>
        <p:xfrm>
          <a:off x="724310" y="1368594"/>
          <a:ext cx="10631079" cy="3567200"/>
        </p:xfrm>
        <a:graphic>
          <a:graphicData uri="http://schemas.openxmlformats.org/drawingml/2006/table">
            <a:tbl>
              <a:tblPr firstRow="1" bandRow="1">
                <a:tableStyleId>{FC0374F3-9FC5-48D9-9723-DF6844A186B7}</a:tableStyleId>
              </a:tblPr>
              <a:tblGrid>
                <a:gridCol w="3543693">
                  <a:extLst>
                    <a:ext uri="{9D8B030D-6E8A-4147-A177-3AD203B41FA5}">
                      <a16:colId xmlns:a16="http://schemas.microsoft.com/office/drawing/2014/main" val="1347741645"/>
                    </a:ext>
                  </a:extLst>
                </a:gridCol>
                <a:gridCol w="3543693">
                  <a:extLst>
                    <a:ext uri="{9D8B030D-6E8A-4147-A177-3AD203B41FA5}">
                      <a16:colId xmlns:a16="http://schemas.microsoft.com/office/drawing/2014/main" val="2006133770"/>
                    </a:ext>
                  </a:extLst>
                </a:gridCol>
                <a:gridCol w="3543693">
                  <a:extLst>
                    <a:ext uri="{9D8B030D-6E8A-4147-A177-3AD203B41FA5}">
                      <a16:colId xmlns:a16="http://schemas.microsoft.com/office/drawing/2014/main" val="2624914529"/>
                    </a:ext>
                  </a:extLst>
                </a:gridCol>
              </a:tblGrid>
              <a:tr h="891800">
                <a:tc>
                  <a:txBody>
                    <a:bodyPr/>
                    <a:lstStyle/>
                    <a:p>
                      <a:r>
                        <a:rPr lang="en-US" sz="2400" dirty="0"/>
                        <a:t>Workers</a:t>
                      </a:r>
                    </a:p>
                  </a:txBody>
                  <a:tcPr/>
                </a:tc>
                <a:tc>
                  <a:txBody>
                    <a:bodyPr/>
                    <a:lstStyle/>
                    <a:p>
                      <a:r>
                        <a:rPr lang="en-US" sz="2400" dirty="0"/>
                        <a:t>Linear Regression</a:t>
                      </a:r>
                    </a:p>
                  </a:txBody>
                  <a:tcPr/>
                </a:tc>
                <a:tc>
                  <a:txBody>
                    <a:bodyPr/>
                    <a:lstStyle/>
                    <a:p>
                      <a:r>
                        <a:rPr lang="en-US" sz="2400" dirty="0"/>
                        <a:t>RMSE</a:t>
                      </a:r>
                    </a:p>
                  </a:txBody>
                  <a:tcPr/>
                </a:tc>
                <a:extLst>
                  <a:ext uri="{0D108BD9-81ED-4DB2-BD59-A6C34878D82A}">
                    <a16:rowId xmlns:a16="http://schemas.microsoft.com/office/drawing/2014/main" val="3863946870"/>
                  </a:ext>
                </a:extLst>
              </a:tr>
              <a:tr h="891800">
                <a:tc>
                  <a:txBody>
                    <a:bodyPr/>
                    <a:lstStyle/>
                    <a:p>
                      <a:r>
                        <a:rPr lang="en-US" sz="2400" dirty="0"/>
                        <a:t>1</a:t>
                      </a:r>
                    </a:p>
                  </a:txBody>
                  <a:tcPr/>
                </a:tc>
                <a:tc>
                  <a:txBody>
                    <a:bodyPr/>
                    <a:lstStyle/>
                    <a:p>
                      <a:r>
                        <a:rPr lang="en-US" sz="2400"/>
                        <a:t>15mins 4sec</a:t>
                      </a:r>
                    </a:p>
                  </a:txBody>
                  <a:tcPr/>
                </a:tc>
                <a:tc>
                  <a:txBody>
                    <a:bodyPr/>
                    <a:lstStyle/>
                    <a:p>
                      <a:r>
                        <a:rPr lang="en-US" sz="2400" dirty="0"/>
                        <a:t>5486</a:t>
                      </a:r>
                    </a:p>
                  </a:txBody>
                  <a:tcPr/>
                </a:tc>
                <a:extLst>
                  <a:ext uri="{0D108BD9-81ED-4DB2-BD59-A6C34878D82A}">
                    <a16:rowId xmlns:a16="http://schemas.microsoft.com/office/drawing/2014/main" val="1293366955"/>
                  </a:ext>
                </a:extLst>
              </a:tr>
              <a:tr h="891800">
                <a:tc>
                  <a:txBody>
                    <a:bodyPr/>
                    <a:lstStyle/>
                    <a:p>
                      <a:r>
                        <a:rPr lang="en-US" sz="2400" dirty="0"/>
                        <a:t>2</a:t>
                      </a:r>
                    </a:p>
                  </a:txBody>
                  <a:tcPr/>
                </a:tc>
                <a:tc>
                  <a:txBody>
                    <a:bodyPr/>
                    <a:lstStyle/>
                    <a:p>
                      <a:r>
                        <a:rPr lang="en-US" sz="2400" dirty="0"/>
                        <a:t>12mins 28 sec</a:t>
                      </a:r>
                    </a:p>
                  </a:txBody>
                  <a:tcPr/>
                </a:tc>
                <a:tc>
                  <a:txBody>
                    <a:bodyPr/>
                    <a:lstStyle/>
                    <a:p>
                      <a:r>
                        <a:rPr lang="en-US" sz="2400" dirty="0"/>
                        <a:t>5486</a:t>
                      </a:r>
                    </a:p>
                  </a:txBody>
                  <a:tcPr/>
                </a:tc>
                <a:extLst>
                  <a:ext uri="{0D108BD9-81ED-4DB2-BD59-A6C34878D82A}">
                    <a16:rowId xmlns:a16="http://schemas.microsoft.com/office/drawing/2014/main" val="950858927"/>
                  </a:ext>
                </a:extLst>
              </a:tr>
              <a:tr h="891800">
                <a:tc>
                  <a:txBody>
                    <a:bodyPr/>
                    <a:lstStyle/>
                    <a:p>
                      <a:r>
                        <a:rPr lang="en-US" sz="2400" dirty="0"/>
                        <a:t>3</a:t>
                      </a:r>
                    </a:p>
                  </a:txBody>
                  <a:tcPr/>
                </a:tc>
                <a:tc>
                  <a:txBody>
                    <a:bodyPr/>
                    <a:lstStyle/>
                    <a:p>
                      <a:r>
                        <a:rPr lang="en-US" sz="2400" dirty="0"/>
                        <a:t>10mins 8sec</a:t>
                      </a:r>
                    </a:p>
                  </a:txBody>
                  <a:tcPr/>
                </a:tc>
                <a:tc>
                  <a:txBody>
                    <a:bodyPr/>
                    <a:lstStyle/>
                    <a:p>
                      <a:r>
                        <a:rPr lang="en-US" sz="2400" dirty="0"/>
                        <a:t>5486</a:t>
                      </a:r>
                    </a:p>
                  </a:txBody>
                  <a:tcPr/>
                </a:tc>
                <a:extLst>
                  <a:ext uri="{0D108BD9-81ED-4DB2-BD59-A6C34878D82A}">
                    <a16:rowId xmlns:a16="http://schemas.microsoft.com/office/drawing/2014/main" val="97651327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Scaling Out</a:t>
            </a:r>
            <a:endParaRPr dirty="0"/>
          </a:p>
        </p:txBody>
      </p:sp>
      <p:sp>
        <p:nvSpPr>
          <p:cNvPr id="176" name="Google Shape;176;p2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graphicFrame>
        <p:nvGraphicFramePr>
          <p:cNvPr id="2" name="Table 1">
            <a:extLst>
              <a:ext uri="{FF2B5EF4-FFF2-40B4-BE49-F238E27FC236}">
                <a16:creationId xmlns:a16="http://schemas.microsoft.com/office/drawing/2014/main" id="{A91B7152-9788-A1FB-44C1-EF1E750B8F61}"/>
              </a:ext>
            </a:extLst>
          </p:cNvPr>
          <p:cNvGraphicFramePr>
            <a:graphicFrameLocks noGrp="1"/>
          </p:cNvGraphicFramePr>
          <p:nvPr>
            <p:extLst>
              <p:ext uri="{D42A27DB-BD31-4B8C-83A1-F6EECF244321}">
                <p14:modId xmlns:p14="http://schemas.microsoft.com/office/powerpoint/2010/main" val="1440300905"/>
              </p:ext>
            </p:extLst>
          </p:nvPr>
        </p:nvGraphicFramePr>
        <p:xfrm>
          <a:off x="724310" y="1368594"/>
          <a:ext cx="10631079" cy="3371580"/>
        </p:xfrm>
        <a:graphic>
          <a:graphicData uri="http://schemas.openxmlformats.org/drawingml/2006/table">
            <a:tbl>
              <a:tblPr firstRow="1" bandRow="1">
                <a:tableStyleId>{FC0374F3-9FC5-48D9-9723-DF6844A186B7}</a:tableStyleId>
              </a:tblPr>
              <a:tblGrid>
                <a:gridCol w="3543693">
                  <a:extLst>
                    <a:ext uri="{9D8B030D-6E8A-4147-A177-3AD203B41FA5}">
                      <a16:colId xmlns:a16="http://schemas.microsoft.com/office/drawing/2014/main" val="1347741645"/>
                    </a:ext>
                  </a:extLst>
                </a:gridCol>
                <a:gridCol w="3543693">
                  <a:extLst>
                    <a:ext uri="{9D8B030D-6E8A-4147-A177-3AD203B41FA5}">
                      <a16:colId xmlns:a16="http://schemas.microsoft.com/office/drawing/2014/main" val="2006133770"/>
                    </a:ext>
                  </a:extLst>
                </a:gridCol>
                <a:gridCol w="3543693">
                  <a:extLst>
                    <a:ext uri="{9D8B030D-6E8A-4147-A177-3AD203B41FA5}">
                      <a16:colId xmlns:a16="http://schemas.microsoft.com/office/drawing/2014/main" val="2624914529"/>
                    </a:ext>
                  </a:extLst>
                </a:gridCol>
              </a:tblGrid>
              <a:tr h="696180">
                <a:tc>
                  <a:txBody>
                    <a:bodyPr/>
                    <a:lstStyle/>
                    <a:p>
                      <a:r>
                        <a:rPr lang="en-US" sz="2400" dirty="0"/>
                        <a:t>Workers</a:t>
                      </a:r>
                    </a:p>
                  </a:txBody>
                  <a:tcPr/>
                </a:tc>
                <a:tc>
                  <a:txBody>
                    <a:bodyPr/>
                    <a:lstStyle/>
                    <a:p>
                      <a:r>
                        <a:rPr lang="en-US" sz="2400" dirty="0" err="1"/>
                        <a:t>DecisionTree</a:t>
                      </a:r>
                      <a:endParaRPr lang="en-US" sz="2400" dirty="0"/>
                    </a:p>
                  </a:txBody>
                  <a:tcPr/>
                </a:tc>
                <a:tc>
                  <a:txBody>
                    <a:bodyPr/>
                    <a:lstStyle/>
                    <a:p>
                      <a:r>
                        <a:rPr lang="en-US" sz="2400" dirty="0"/>
                        <a:t>RMSE</a:t>
                      </a:r>
                    </a:p>
                  </a:txBody>
                  <a:tcPr/>
                </a:tc>
                <a:extLst>
                  <a:ext uri="{0D108BD9-81ED-4DB2-BD59-A6C34878D82A}">
                    <a16:rowId xmlns:a16="http://schemas.microsoft.com/office/drawing/2014/main" val="3863946870"/>
                  </a:ext>
                </a:extLst>
              </a:tr>
              <a:tr h="891800">
                <a:tc>
                  <a:txBody>
                    <a:bodyPr/>
                    <a:lstStyle/>
                    <a:p>
                      <a:r>
                        <a:rPr lang="en-US" sz="2400" dirty="0"/>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13min 23sec</a:t>
                      </a:r>
                    </a:p>
                  </a:txBody>
                  <a:tcPr/>
                </a:tc>
                <a:tc>
                  <a:txBody>
                    <a:bodyPr/>
                    <a:lstStyle/>
                    <a:p>
                      <a:r>
                        <a:rPr lang="en-US" sz="2400" dirty="0"/>
                        <a:t>5490</a:t>
                      </a:r>
                    </a:p>
                  </a:txBody>
                  <a:tcPr/>
                </a:tc>
                <a:extLst>
                  <a:ext uri="{0D108BD9-81ED-4DB2-BD59-A6C34878D82A}">
                    <a16:rowId xmlns:a16="http://schemas.microsoft.com/office/drawing/2014/main" val="1293366955"/>
                  </a:ext>
                </a:extLst>
              </a:tr>
              <a:tr h="891800">
                <a:tc>
                  <a:txBody>
                    <a:bodyPr/>
                    <a:lstStyle/>
                    <a:p>
                      <a:r>
                        <a:rPr lang="en-US" sz="2400" dirty="0"/>
                        <a:t>2</a:t>
                      </a:r>
                    </a:p>
                  </a:txBody>
                  <a:tcPr/>
                </a:tc>
                <a:tc>
                  <a:txBody>
                    <a:bodyPr/>
                    <a:lstStyle/>
                    <a:p>
                      <a:r>
                        <a:rPr lang="en-US" sz="2400" dirty="0"/>
                        <a:t>11min 49sec</a:t>
                      </a:r>
                    </a:p>
                  </a:txBody>
                  <a:tcPr/>
                </a:tc>
                <a:tc>
                  <a:txBody>
                    <a:bodyPr/>
                    <a:lstStyle/>
                    <a:p>
                      <a:r>
                        <a:rPr lang="en-US" sz="2400" dirty="0"/>
                        <a:t>5490</a:t>
                      </a:r>
                    </a:p>
                  </a:txBody>
                  <a:tcPr/>
                </a:tc>
                <a:extLst>
                  <a:ext uri="{0D108BD9-81ED-4DB2-BD59-A6C34878D82A}">
                    <a16:rowId xmlns:a16="http://schemas.microsoft.com/office/drawing/2014/main" val="950858927"/>
                  </a:ext>
                </a:extLst>
              </a:tr>
              <a:tr h="891800">
                <a:tc>
                  <a:txBody>
                    <a:bodyPr/>
                    <a:lstStyle/>
                    <a:p>
                      <a:r>
                        <a:rPr lang="en-US" sz="2400" dirty="0"/>
                        <a:t>3</a:t>
                      </a:r>
                    </a:p>
                  </a:txBody>
                  <a:tcPr/>
                </a:tc>
                <a:tc>
                  <a:txBody>
                    <a:bodyPr/>
                    <a:lstStyle/>
                    <a:p>
                      <a:r>
                        <a:rPr lang="en-US" sz="2400" dirty="0"/>
                        <a:t>9mins 8sec</a:t>
                      </a:r>
                    </a:p>
                  </a:txBody>
                  <a:tcPr/>
                </a:tc>
                <a:tc>
                  <a:txBody>
                    <a:bodyPr/>
                    <a:lstStyle/>
                    <a:p>
                      <a:r>
                        <a:rPr lang="en-US" sz="2400" dirty="0"/>
                        <a:t>5490</a:t>
                      </a:r>
                    </a:p>
                  </a:txBody>
                  <a:tcPr/>
                </a:tc>
                <a:extLst>
                  <a:ext uri="{0D108BD9-81ED-4DB2-BD59-A6C34878D82A}">
                    <a16:rowId xmlns:a16="http://schemas.microsoft.com/office/drawing/2014/main" val="976513275"/>
                  </a:ext>
                </a:extLst>
              </a:tr>
            </a:tbl>
          </a:graphicData>
        </a:graphic>
      </p:graphicFrame>
    </p:spTree>
    <p:extLst>
      <p:ext uri="{BB962C8B-B14F-4D97-AF65-F5344CB8AC3E}">
        <p14:creationId xmlns:p14="http://schemas.microsoft.com/office/powerpoint/2010/main" val="4218519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Scaling Out</a:t>
            </a:r>
            <a:endParaRPr dirty="0"/>
          </a:p>
        </p:txBody>
      </p:sp>
      <p:sp>
        <p:nvSpPr>
          <p:cNvPr id="176" name="Google Shape;176;p2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graphicFrame>
        <p:nvGraphicFramePr>
          <p:cNvPr id="2" name="Table 1">
            <a:extLst>
              <a:ext uri="{FF2B5EF4-FFF2-40B4-BE49-F238E27FC236}">
                <a16:creationId xmlns:a16="http://schemas.microsoft.com/office/drawing/2014/main" id="{A91B7152-9788-A1FB-44C1-EF1E750B8F61}"/>
              </a:ext>
            </a:extLst>
          </p:cNvPr>
          <p:cNvGraphicFramePr>
            <a:graphicFrameLocks noGrp="1"/>
          </p:cNvGraphicFramePr>
          <p:nvPr>
            <p:extLst>
              <p:ext uri="{D42A27DB-BD31-4B8C-83A1-F6EECF244321}">
                <p14:modId xmlns:p14="http://schemas.microsoft.com/office/powerpoint/2010/main" val="1558298122"/>
              </p:ext>
            </p:extLst>
          </p:nvPr>
        </p:nvGraphicFramePr>
        <p:xfrm>
          <a:off x="724310" y="1368594"/>
          <a:ext cx="10631079" cy="3567200"/>
        </p:xfrm>
        <a:graphic>
          <a:graphicData uri="http://schemas.openxmlformats.org/drawingml/2006/table">
            <a:tbl>
              <a:tblPr firstRow="1" bandRow="1">
                <a:tableStyleId>{FC0374F3-9FC5-48D9-9723-DF6844A186B7}</a:tableStyleId>
              </a:tblPr>
              <a:tblGrid>
                <a:gridCol w="2205703">
                  <a:extLst>
                    <a:ext uri="{9D8B030D-6E8A-4147-A177-3AD203B41FA5}">
                      <a16:colId xmlns:a16="http://schemas.microsoft.com/office/drawing/2014/main" val="1347741645"/>
                    </a:ext>
                  </a:extLst>
                </a:gridCol>
                <a:gridCol w="4881683">
                  <a:extLst>
                    <a:ext uri="{9D8B030D-6E8A-4147-A177-3AD203B41FA5}">
                      <a16:colId xmlns:a16="http://schemas.microsoft.com/office/drawing/2014/main" val="2006133770"/>
                    </a:ext>
                  </a:extLst>
                </a:gridCol>
                <a:gridCol w="3543693">
                  <a:extLst>
                    <a:ext uri="{9D8B030D-6E8A-4147-A177-3AD203B41FA5}">
                      <a16:colId xmlns:a16="http://schemas.microsoft.com/office/drawing/2014/main" val="2624914529"/>
                    </a:ext>
                  </a:extLst>
                </a:gridCol>
              </a:tblGrid>
              <a:tr h="891800">
                <a:tc>
                  <a:txBody>
                    <a:bodyPr/>
                    <a:lstStyle/>
                    <a:p>
                      <a:r>
                        <a:rPr lang="en-US" sz="2400" dirty="0"/>
                        <a:t>Workers</a:t>
                      </a:r>
                    </a:p>
                  </a:txBody>
                  <a:tcPr/>
                </a:tc>
                <a:tc>
                  <a:txBody>
                    <a:bodyPr/>
                    <a:lstStyle/>
                    <a:p>
                      <a:r>
                        <a:rPr lang="en-US" sz="2400" dirty="0"/>
                        <a:t>Random Forest</a:t>
                      </a:r>
                    </a:p>
                  </a:txBody>
                  <a:tcPr/>
                </a:tc>
                <a:tc>
                  <a:txBody>
                    <a:bodyPr/>
                    <a:lstStyle/>
                    <a:p>
                      <a:r>
                        <a:rPr lang="en-US" sz="2400" dirty="0"/>
                        <a:t>RMSE</a:t>
                      </a:r>
                    </a:p>
                  </a:txBody>
                  <a:tcPr/>
                </a:tc>
                <a:extLst>
                  <a:ext uri="{0D108BD9-81ED-4DB2-BD59-A6C34878D82A}">
                    <a16:rowId xmlns:a16="http://schemas.microsoft.com/office/drawing/2014/main" val="3863946870"/>
                  </a:ext>
                </a:extLst>
              </a:tr>
              <a:tr h="891800">
                <a:tc>
                  <a:txBody>
                    <a:bodyPr/>
                    <a:lstStyle/>
                    <a:p>
                      <a:r>
                        <a:rPr lang="en-US" sz="2400" dirty="0"/>
                        <a:t>1</a:t>
                      </a:r>
                    </a:p>
                  </a:txBody>
                  <a:tcPr/>
                </a:tc>
                <a:tc>
                  <a:txBody>
                    <a:bodyPr/>
                    <a:lstStyle/>
                    <a:p>
                      <a:r>
                        <a:rPr lang="en-US" sz="2400" dirty="0"/>
                        <a:t>15min 47sec</a:t>
                      </a:r>
                    </a:p>
                  </a:txBody>
                  <a:tcPr/>
                </a:tc>
                <a:tc>
                  <a:txBody>
                    <a:bodyPr/>
                    <a:lstStyle/>
                    <a:p>
                      <a:r>
                        <a:rPr lang="en-US" sz="2400" dirty="0"/>
                        <a:t>5490</a:t>
                      </a:r>
                    </a:p>
                  </a:txBody>
                  <a:tcPr/>
                </a:tc>
                <a:extLst>
                  <a:ext uri="{0D108BD9-81ED-4DB2-BD59-A6C34878D82A}">
                    <a16:rowId xmlns:a16="http://schemas.microsoft.com/office/drawing/2014/main" val="1293366955"/>
                  </a:ext>
                </a:extLst>
              </a:tr>
              <a:tr h="891800">
                <a:tc>
                  <a:txBody>
                    <a:bodyPr/>
                    <a:lstStyle/>
                    <a:p>
                      <a:r>
                        <a:rPr lang="en-US" sz="2400" dirty="0"/>
                        <a:t>2</a:t>
                      </a:r>
                    </a:p>
                  </a:txBody>
                  <a:tcPr/>
                </a:tc>
                <a:tc>
                  <a:txBody>
                    <a:bodyPr/>
                    <a:lstStyle/>
                    <a:p>
                      <a:r>
                        <a:rPr lang="en-US" sz="2400" dirty="0"/>
                        <a:t>7min 55sec</a:t>
                      </a:r>
                    </a:p>
                  </a:txBody>
                  <a:tcPr/>
                </a:tc>
                <a:tc>
                  <a:txBody>
                    <a:bodyPr/>
                    <a:lstStyle/>
                    <a:p>
                      <a:r>
                        <a:rPr lang="en-US" sz="2400" dirty="0"/>
                        <a:t>5490</a:t>
                      </a:r>
                    </a:p>
                  </a:txBody>
                  <a:tcPr/>
                </a:tc>
                <a:extLst>
                  <a:ext uri="{0D108BD9-81ED-4DB2-BD59-A6C34878D82A}">
                    <a16:rowId xmlns:a16="http://schemas.microsoft.com/office/drawing/2014/main" val="950858927"/>
                  </a:ext>
                </a:extLst>
              </a:tr>
              <a:tr h="891800">
                <a:tc>
                  <a:txBody>
                    <a:bodyPr/>
                    <a:lstStyle/>
                    <a:p>
                      <a:r>
                        <a:rPr lang="en-US" sz="2400" dirty="0"/>
                        <a:t>3</a:t>
                      </a:r>
                    </a:p>
                  </a:txBody>
                  <a:tcPr/>
                </a:tc>
                <a:tc>
                  <a:txBody>
                    <a:bodyPr/>
                    <a:lstStyle/>
                    <a:p>
                      <a:r>
                        <a:rPr lang="en-US" sz="2400" dirty="0"/>
                        <a:t>6min 1sec</a:t>
                      </a:r>
                    </a:p>
                  </a:txBody>
                  <a:tcPr/>
                </a:tc>
                <a:tc>
                  <a:txBody>
                    <a:bodyPr/>
                    <a:lstStyle/>
                    <a:p>
                      <a:r>
                        <a:rPr lang="en-US" sz="2400" dirty="0"/>
                        <a:t>5490</a:t>
                      </a:r>
                    </a:p>
                  </a:txBody>
                  <a:tcPr/>
                </a:tc>
                <a:extLst>
                  <a:ext uri="{0D108BD9-81ED-4DB2-BD59-A6C34878D82A}">
                    <a16:rowId xmlns:a16="http://schemas.microsoft.com/office/drawing/2014/main" val="976513275"/>
                  </a:ext>
                </a:extLst>
              </a:tr>
            </a:tbl>
          </a:graphicData>
        </a:graphic>
      </p:graphicFrame>
    </p:spTree>
    <p:extLst>
      <p:ext uri="{BB962C8B-B14F-4D97-AF65-F5344CB8AC3E}">
        <p14:creationId xmlns:p14="http://schemas.microsoft.com/office/powerpoint/2010/main" val="3116202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Scaling Up</a:t>
            </a:r>
            <a:endParaRPr dirty="0"/>
          </a:p>
        </p:txBody>
      </p:sp>
      <p:sp>
        <p:nvSpPr>
          <p:cNvPr id="176" name="Google Shape;176;p2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graphicFrame>
        <p:nvGraphicFramePr>
          <p:cNvPr id="2" name="Table 1">
            <a:extLst>
              <a:ext uri="{FF2B5EF4-FFF2-40B4-BE49-F238E27FC236}">
                <a16:creationId xmlns:a16="http://schemas.microsoft.com/office/drawing/2014/main" id="{A91B7152-9788-A1FB-44C1-EF1E750B8F61}"/>
              </a:ext>
            </a:extLst>
          </p:cNvPr>
          <p:cNvGraphicFramePr>
            <a:graphicFrameLocks noGrp="1"/>
          </p:cNvGraphicFramePr>
          <p:nvPr>
            <p:extLst>
              <p:ext uri="{D42A27DB-BD31-4B8C-83A1-F6EECF244321}">
                <p14:modId xmlns:p14="http://schemas.microsoft.com/office/powerpoint/2010/main" val="4026162386"/>
              </p:ext>
            </p:extLst>
          </p:nvPr>
        </p:nvGraphicFramePr>
        <p:xfrm>
          <a:off x="685333" y="1969864"/>
          <a:ext cx="7087386" cy="3567200"/>
        </p:xfrm>
        <a:graphic>
          <a:graphicData uri="http://schemas.openxmlformats.org/drawingml/2006/table">
            <a:tbl>
              <a:tblPr firstRow="1" bandRow="1">
                <a:tableStyleId>{FC0374F3-9FC5-48D9-9723-DF6844A186B7}</a:tableStyleId>
              </a:tblPr>
              <a:tblGrid>
                <a:gridCol w="3543693">
                  <a:extLst>
                    <a:ext uri="{9D8B030D-6E8A-4147-A177-3AD203B41FA5}">
                      <a16:colId xmlns:a16="http://schemas.microsoft.com/office/drawing/2014/main" val="1347741645"/>
                    </a:ext>
                  </a:extLst>
                </a:gridCol>
                <a:gridCol w="3543693">
                  <a:extLst>
                    <a:ext uri="{9D8B030D-6E8A-4147-A177-3AD203B41FA5}">
                      <a16:colId xmlns:a16="http://schemas.microsoft.com/office/drawing/2014/main" val="2006133770"/>
                    </a:ext>
                  </a:extLst>
                </a:gridCol>
              </a:tblGrid>
              <a:tr h="891800">
                <a:tc>
                  <a:txBody>
                    <a:bodyPr/>
                    <a:lstStyle/>
                    <a:p>
                      <a:r>
                        <a:rPr lang="en-US" sz="2400" dirty="0"/>
                        <a:t>Data</a:t>
                      </a:r>
                    </a:p>
                  </a:txBody>
                  <a:tcPr/>
                </a:tc>
                <a:tc>
                  <a:txBody>
                    <a:bodyPr/>
                    <a:lstStyle/>
                    <a:p>
                      <a:r>
                        <a:rPr lang="en-US" sz="2400" dirty="0"/>
                        <a:t>Time Taken</a:t>
                      </a:r>
                    </a:p>
                  </a:txBody>
                  <a:tcPr/>
                </a:tc>
                <a:extLst>
                  <a:ext uri="{0D108BD9-81ED-4DB2-BD59-A6C34878D82A}">
                    <a16:rowId xmlns:a16="http://schemas.microsoft.com/office/drawing/2014/main" val="3863946870"/>
                  </a:ext>
                </a:extLst>
              </a:tr>
              <a:tr h="891800">
                <a:tc>
                  <a:txBody>
                    <a:bodyPr/>
                    <a:lstStyle/>
                    <a:p>
                      <a:r>
                        <a:rPr lang="en-US" sz="2400" dirty="0"/>
                        <a:t>25%</a:t>
                      </a:r>
                    </a:p>
                  </a:txBody>
                  <a:tcPr/>
                </a:tc>
                <a:tc>
                  <a:txBody>
                    <a:bodyPr/>
                    <a:lstStyle/>
                    <a:p>
                      <a:r>
                        <a:rPr lang="en-US" sz="2400" dirty="0"/>
                        <a:t>8min 51sec</a:t>
                      </a:r>
                    </a:p>
                  </a:txBody>
                  <a:tcPr/>
                </a:tc>
                <a:extLst>
                  <a:ext uri="{0D108BD9-81ED-4DB2-BD59-A6C34878D82A}">
                    <a16:rowId xmlns:a16="http://schemas.microsoft.com/office/drawing/2014/main" val="1293366955"/>
                  </a:ext>
                </a:extLst>
              </a:tr>
              <a:tr h="891800">
                <a:tc>
                  <a:txBody>
                    <a:bodyPr/>
                    <a:lstStyle/>
                    <a:p>
                      <a:r>
                        <a:rPr lang="en-US" sz="2400" dirty="0"/>
                        <a:t>50%</a:t>
                      </a:r>
                    </a:p>
                  </a:txBody>
                  <a:tcPr/>
                </a:tc>
                <a:tc>
                  <a:txBody>
                    <a:bodyPr/>
                    <a:lstStyle/>
                    <a:p>
                      <a:r>
                        <a:rPr lang="en-US" sz="2400" dirty="0"/>
                        <a:t>13min 42sec</a:t>
                      </a:r>
                    </a:p>
                  </a:txBody>
                  <a:tcPr/>
                </a:tc>
                <a:extLst>
                  <a:ext uri="{0D108BD9-81ED-4DB2-BD59-A6C34878D82A}">
                    <a16:rowId xmlns:a16="http://schemas.microsoft.com/office/drawing/2014/main" val="950858927"/>
                  </a:ext>
                </a:extLst>
              </a:tr>
              <a:tr h="891800">
                <a:tc>
                  <a:txBody>
                    <a:bodyPr/>
                    <a:lstStyle/>
                    <a:p>
                      <a:r>
                        <a:rPr lang="en-US" sz="2400" dirty="0"/>
                        <a:t>75%</a:t>
                      </a:r>
                    </a:p>
                  </a:txBody>
                  <a:tcPr/>
                </a:tc>
                <a:tc>
                  <a:txBody>
                    <a:bodyPr/>
                    <a:lstStyle/>
                    <a:p>
                      <a:r>
                        <a:rPr lang="en-US" sz="2400" dirty="0"/>
                        <a:t>14min 47sec</a:t>
                      </a:r>
                    </a:p>
                  </a:txBody>
                  <a:tcPr/>
                </a:tc>
                <a:extLst>
                  <a:ext uri="{0D108BD9-81ED-4DB2-BD59-A6C34878D82A}">
                    <a16:rowId xmlns:a16="http://schemas.microsoft.com/office/drawing/2014/main" val="976513275"/>
                  </a:ext>
                </a:extLst>
              </a:tr>
            </a:tbl>
          </a:graphicData>
        </a:graphic>
      </p:graphicFrame>
      <p:sp>
        <p:nvSpPr>
          <p:cNvPr id="3" name="TextBox 2">
            <a:extLst>
              <a:ext uri="{FF2B5EF4-FFF2-40B4-BE49-F238E27FC236}">
                <a16:creationId xmlns:a16="http://schemas.microsoft.com/office/drawing/2014/main" id="{E3B5AFFB-3729-21C4-925A-73B5C1028448}"/>
              </a:ext>
            </a:extLst>
          </p:cNvPr>
          <p:cNvSpPr txBox="1"/>
          <p:nvPr/>
        </p:nvSpPr>
        <p:spPr>
          <a:xfrm>
            <a:off x="646358" y="1053894"/>
            <a:ext cx="4404851" cy="830997"/>
          </a:xfrm>
          <a:prstGeom prst="rect">
            <a:avLst/>
          </a:prstGeom>
          <a:noFill/>
        </p:spPr>
        <p:txBody>
          <a:bodyPr wrap="square" rtlCol="0">
            <a:spAutoFit/>
          </a:bodyPr>
          <a:lstStyle/>
          <a:p>
            <a:r>
              <a:rPr lang="en-US" sz="2400" dirty="0"/>
              <a:t>Config: 1 Master 1 Workers</a:t>
            </a:r>
            <a:br>
              <a:rPr lang="en-US" sz="2400" dirty="0"/>
            </a:br>
            <a:r>
              <a:rPr lang="en-US" sz="2400" dirty="0"/>
              <a:t>Model: Linear Regression</a:t>
            </a:r>
          </a:p>
        </p:txBody>
      </p:sp>
    </p:spTree>
    <p:extLst>
      <p:ext uri="{BB962C8B-B14F-4D97-AF65-F5344CB8AC3E}">
        <p14:creationId xmlns:p14="http://schemas.microsoft.com/office/powerpoint/2010/main" val="134550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646359" y="365127"/>
            <a:ext cx="10709100" cy="734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dirty="0"/>
              <a:t>Table of Contents</a:t>
            </a:r>
            <a:endParaRPr dirty="0"/>
          </a:p>
        </p:txBody>
      </p:sp>
      <p:sp>
        <p:nvSpPr>
          <p:cNvPr id="133" name="Google Shape;133;p23"/>
          <p:cNvSpPr txBox="1">
            <a:spLocks noGrp="1"/>
          </p:cNvSpPr>
          <p:nvPr>
            <p:ph type="body" idx="2"/>
          </p:nvPr>
        </p:nvSpPr>
        <p:spPr>
          <a:xfrm>
            <a:off x="644775" y="1280163"/>
            <a:ext cx="10709100" cy="4802100"/>
          </a:xfrm>
          <a:prstGeom prst="rect">
            <a:avLst/>
          </a:prstGeom>
        </p:spPr>
        <p:txBody>
          <a:bodyPr spcFirstLastPara="1" wrap="square" lIns="91425" tIns="45700" rIns="91425" bIns="45700" anchor="t" anchorCtr="0">
            <a:normAutofit fontScale="77500" lnSpcReduction="20000"/>
          </a:bodyPr>
          <a:lstStyle/>
          <a:p>
            <a:pPr marL="285750" indent="-285750">
              <a:lnSpc>
                <a:spcPct val="115000"/>
              </a:lnSpc>
              <a:spcBef>
                <a:spcPts val="1200"/>
              </a:spcBef>
            </a:pPr>
            <a:r>
              <a:rPr lang="en-US" dirty="0"/>
              <a:t>Objective</a:t>
            </a:r>
          </a:p>
          <a:p>
            <a:pPr marL="285750" indent="-285750">
              <a:lnSpc>
                <a:spcPct val="115000"/>
              </a:lnSpc>
              <a:spcBef>
                <a:spcPts val="1200"/>
              </a:spcBef>
            </a:pPr>
            <a:r>
              <a:rPr lang="en-US" dirty="0"/>
              <a:t>Data Overview</a:t>
            </a:r>
          </a:p>
          <a:p>
            <a:pPr marL="285750" indent="-285750">
              <a:lnSpc>
                <a:spcPct val="115000"/>
              </a:lnSpc>
              <a:spcBef>
                <a:spcPts val="1200"/>
              </a:spcBef>
            </a:pPr>
            <a:r>
              <a:rPr lang="en-US" dirty="0"/>
              <a:t>Data Preprocessing</a:t>
            </a:r>
          </a:p>
          <a:p>
            <a:pPr marL="742950" lvl="1" indent="-285750">
              <a:lnSpc>
                <a:spcPct val="115000"/>
              </a:lnSpc>
              <a:spcBef>
                <a:spcPts val="1200"/>
              </a:spcBef>
            </a:pPr>
            <a:r>
              <a:rPr lang="en-US" dirty="0"/>
              <a:t>Feature Engineering</a:t>
            </a:r>
          </a:p>
          <a:p>
            <a:pPr marL="742950" lvl="1" indent="-285750">
              <a:lnSpc>
                <a:spcPct val="115000"/>
              </a:lnSpc>
              <a:spcBef>
                <a:spcPts val="1200"/>
              </a:spcBef>
            </a:pPr>
            <a:r>
              <a:rPr lang="en-US" dirty="0"/>
              <a:t>EDA</a:t>
            </a:r>
          </a:p>
          <a:p>
            <a:pPr marL="285750" indent="-285750">
              <a:lnSpc>
                <a:spcPct val="115000"/>
              </a:lnSpc>
              <a:spcBef>
                <a:spcPts val="1200"/>
              </a:spcBef>
            </a:pPr>
            <a:r>
              <a:rPr lang="en-US" dirty="0"/>
              <a:t>Model Details</a:t>
            </a:r>
          </a:p>
          <a:p>
            <a:pPr marL="285750" indent="-285750">
              <a:lnSpc>
                <a:spcPct val="115000"/>
              </a:lnSpc>
              <a:spcBef>
                <a:spcPts val="1200"/>
              </a:spcBef>
            </a:pPr>
            <a:r>
              <a:rPr lang="en-US" dirty="0"/>
              <a:t>Model Performance</a:t>
            </a:r>
          </a:p>
          <a:p>
            <a:pPr marL="285750" indent="-285750">
              <a:lnSpc>
                <a:spcPct val="115000"/>
              </a:lnSpc>
              <a:spcBef>
                <a:spcPts val="1200"/>
              </a:spcBef>
            </a:pPr>
            <a:r>
              <a:rPr lang="en-US" dirty="0"/>
              <a:t>Cloud Architecture</a:t>
            </a:r>
          </a:p>
          <a:p>
            <a:pPr marL="285750" indent="-285750">
              <a:lnSpc>
                <a:spcPct val="115000"/>
              </a:lnSpc>
              <a:spcBef>
                <a:spcPts val="1200"/>
              </a:spcBef>
            </a:pPr>
            <a:r>
              <a:rPr lang="en-US" dirty="0"/>
              <a:t>Issues</a:t>
            </a:r>
          </a:p>
          <a:p>
            <a:pPr marL="285750" indent="-285750">
              <a:lnSpc>
                <a:spcPct val="115000"/>
              </a:lnSpc>
              <a:spcBef>
                <a:spcPts val="1200"/>
              </a:spcBef>
            </a:pPr>
            <a:r>
              <a:rPr lang="en-US" dirty="0"/>
              <a:t>Cluster Configuration</a:t>
            </a:r>
          </a:p>
          <a:p>
            <a:pPr marL="285750" indent="-285750">
              <a:lnSpc>
                <a:spcPct val="115000"/>
              </a:lnSpc>
              <a:spcBef>
                <a:spcPts val="1200"/>
              </a:spcBef>
            </a:pPr>
            <a:r>
              <a:rPr lang="en-US" dirty="0"/>
              <a:t>Scale Out</a:t>
            </a:r>
          </a:p>
          <a:p>
            <a:pPr marL="285750" indent="-285750">
              <a:lnSpc>
                <a:spcPct val="115000"/>
              </a:lnSpc>
              <a:spcBef>
                <a:spcPts val="1200"/>
              </a:spcBef>
            </a:pPr>
            <a:r>
              <a:rPr lang="en-US" dirty="0"/>
              <a:t>Scale Up</a:t>
            </a:r>
          </a:p>
          <a:p>
            <a:pPr marL="285750" indent="-285750">
              <a:lnSpc>
                <a:spcPct val="115000"/>
              </a:lnSpc>
              <a:spcBef>
                <a:spcPts val="1200"/>
              </a:spcBef>
            </a:pPr>
            <a:r>
              <a:rPr lang="en-US" dirty="0"/>
              <a:t>Conclusion</a:t>
            </a:r>
          </a:p>
        </p:txBody>
      </p:sp>
      <p:sp>
        <p:nvSpPr>
          <p:cNvPr id="134" name="Google Shape;134;p23"/>
          <p:cNvSpPr txBox="1">
            <a:spLocks noGrp="1"/>
          </p:cNvSpPr>
          <p:nvPr>
            <p:ph type="sldNum" idx="12"/>
          </p:nvPr>
        </p:nvSpPr>
        <p:spPr>
          <a:xfrm>
            <a:off x="9375913" y="627684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Scaling Up</a:t>
            </a:r>
            <a:endParaRPr dirty="0"/>
          </a:p>
        </p:txBody>
      </p:sp>
      <p:sp>
        <p:nvSpPr>
          <p:cNvPr id="176" name="Google Shape;176;p2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graphicFrame>
        <p:nvGraphicFramePr>
          <p:cNvPr id="2" name="Table 1">
            <a:extLst>
              <a:ext uri="{FF2B5EF4-FFF2-40B4-BE49-F238E27FC236}">
                <a16:creationId xmlns:a16="http://schemas.microsoft.com/office/drawing/2014/main" id="{A91B7152-9788-A1FB-44C1-EF1E750B8F61}"/>
              </a:ext>
            </a:extLst>
          </p:cNvPr>
          <p:cNvGraphicFramePr>
            <a:graphicFrameLocks noGrp="1"/>
          </p:cNvGraphicFramePr>
          <p:nvPr>
            <p:extLst>
              <p:ext uri="{D42A27DB-BD31-4B8C-83A1-F6EECF244321}">
                <p14:modId xmlns:p14="http://schemas.microsoft.com/office/powerpoint/2010/main" val="1215119914"/>
              </p:ext>
            </p:extLst>
          </p:nvPr>
        </p:nvGraphicFramePr>
        <p:xfrm>
          <a:off x="646358" y="1892537"/>
          <a:ext cx="7087386" cy="3567200"/>
        </p:xfrm>
        <a:graphic>
          <a:graphicData uri="http://schemas.openxmlformats.org/drawingml/2006/table">
            <a:tbl>
              <a:tblPr firstRow="1" bandRow="1">
                <a:tableStyleId>{FC0374F3-9FC5-48D9-9723-DF6844A186B7}</a:tableStyleId>
              </a:tblPr>
              <a:tblGrid>
                <a:gridCol w="3532706">
                  <a:extLst>
                    <a:ext uri="{9D8B030D-6E8A-4147-A177-3AD203B41FA5}">
                      <a16:colId xmlns:a16="http://schemas.microsoft.com/office/drawing/2014/main" val="1347741645"/>
                    </a:ext>
                  </a:extLst>
                </a:gridCol>
                <a:gridCol w="3554680">
                  <a:extLst>
                    <a:ext uri="{9D8B030D-6E8A-4147-A177-3AD203B41FA5}">
                      <a16:colId xmlns:a16="http://schemas.microsoft.com/office/drawing/2014/main" val="2006133770"/>
                    </a:ext>
                  </a:extLst>
                </a:gridCol>
              </a:tblGrid>
              <a:tr h="891800">
                <a:tc>
                  <a:txBody>
                    <a:bodyPr/>
                    <a:lstStyle/>
                    <a:p>
                      <a:r>
                        <a:rPr lang="en-US" sz="2400" dirty="0"/>
                        <a:t>Data</a:t>
                      </a:r>
                    </a:p>
                  </a:txBody>
                  <a:tcPr/>
                </a:tc>
                <a:tc>
                  <a:txBody>
                    <a:bodyPr/>
                    <a:lstStyle/>
                    <a:p>
                      <a:r>
                        <a:rPr lang="en-US" sz="2400" dirty="0"/>
                        <a:t>Time Taken</a:t>
                      </a:r>
                    </a:p>
                  </a:txBody>
                  <a:tcPr/>
                </a:tc>
                <a:extLst>
                  <a:ext uri="{0D108BD9-81ED-4DB2-BD59-A6C34878D82A}">
                    <a16:rowId xmlns:a16="http://schemas.microsoft.com/office/drawing/2014/main" val="3863946870"/>
                  </a:ext>
                </a:extLst>
              </a:tr>
              <a:tr h="891800">
                <a:tc>
                  <a:txBody>
                    <a:bodyPr/>
                    <a:lstStyle/>
                    <a:p>
                      <a:r>
                        <a:rPr lang="en-US" sz="2400" dirty="0"/>
                        <a:t>25%</a:t>
                      </a:r>
                    </a:p>
                  </a:txBody>
                  <a:tcPr/>
                </a:tc>
                <a:tc>
                  <a:txBody>
                    <a:bodyPr/>
                    <a:lstStyle/>
                    <a:p>
                      <a:r>
                        <a:rPr lang="en-US" sz="2400" dirty="0"/>
                        <a:t>4mins 15 sec</a:t>
                      </a:r>
                    </a:p>
                  </a:txBody>
                  <a:tcPr/>
                </a:tc>
                <a:extLst>
                  <a:ext uri="{0D108BD9-81ED-4DB2-BD59-A6C34878D82A}">
                    <a16:rowId xmlns:a16="http://schemas.microsoft.com/office/drawing/2014/main" val="1293366955"/>
                  </a:ext>
                </a:extLst>
              </a:tr>
              <a:tr h="891800">
                <a:tc>
                  <a:txBody>
                    <a:bodyPr/>
                    <a:lstStyle/>
                    <a:p>
                      <a:r>
                        <a:rPr lang="en-US" sz="2400" dirty="0"/>
                        <a:t>50%</a:t>
                      </a:r>
                    </a:p>
                  </a:txBody>
                  <a:tcPr/>
                </a:tc>
                <a:tc>
                  <a:txBody>
                    <a:bodyPr/>
                    <a:lstStyle/>
                    <a:p>
                      <a:r>
                        <a:rPr lang="en-US" sz="2400" b="0" i="0" u="none" strike="noStrike" cap="none" dirty="0">
                          <a:solidFill>
                            <a:schemeClr val="dk1"/>
                          </a:solidFill>
                          <a:effectLst/>
                          <a:latin typeface="Arial"/>
                          <a:ea typeface="Arial"/>
                          <a:cs typeface="Arial"/>
                          <a:sym typeface="Arial"/>
                        </a:rPr>
                        <a:t>7 min 45 sec</a:t>
                      </a:r>
                      <a:endParaRPr lang="en-US" sz="2400" dirty="0"/>
                    </a:p>
                  </a:txBody>
                  <a:tcPr/>
                </a:tc>
                <a:extLst>
                  <a:ext uri="{0D108BD9-81ED-4DB2-BD59-A6C34878D82A}">
                    <a16:rowId xmlns:a16="http://schemas.microsoft.com/office/drawing/2014/main" val="950858927"/>
                  </a:ext>
                </a:extLst>
              </a:tr>
              <a:tr h="891800">
                <a:tc>
                  <a:txBody>
                    <a:bodyPr/>
                    <a:lstStyle/>
                    <a:p>
                      <a:r>
                        <a:rPr lang="en-US" sz="2400" dirty="0"/>
                        <a:t>75%</a:t>
                      </a:r>
                    </a:p>
                  </a:txBody>
                  <a:tcPr/>
                </a:tc>
                <a:tc>
                  <a:txBody>
                    <a:bodyPr/>
                    <a:lstStyle/>
                    <a:p>
                      <a:r>
                        <a:rPr lang="en-US" sz="2400" b="0" i="0" u="none" strike="noStrike" cap="none" dirty="0">
                          <a:solidFill>
                            <a:schemeClr val="dk1"/>
                          </a:solidFill>
                          <a:effectLst/>
                          <a:latin typeface="Arial"/>
                          <a:ea typeface="Arial"/>
                          <a:cs typeface="Arial"/>
                          <a:sym typeface="Arial"/>
                        </a:rPr>
                        <a:t>10 min 15 sec</a:t>
                      </a:r>
                      <a:endParaRPr lang="en-US" sz="2400" dirty="0"/>
                    </a:p>
                  </a:txBody>
                  <a:tcPr/>
                </a:tc>
                <a:extLst>
                  <a:ext uri="{0D108BD9-81ED-4DB2-BD59-A6C34878D82A}">
                    <a16:rowId xmlns:a16="http://schemas.microsoft.com/office/drawing/2014/main" val="976513275"/>
                  </a:ext>
                </a:extLst>
              </a:tr>
            </a:tbl>
          </a:graphicData>
        </a:graphic>
      </p:graphicFrame>
      <p:sp>
        <p:nvSpPr>
          <p:cNvPr id="3" name="TextBox 2">
            <a:extLst>
              <a:ext uri="{FF2B5EF4-FFF2-40B4-BE49-F238E27FC236}">
                <a16:creationId xmlns:a16="http://schemas.microsoft.com/office/drawing/2014/main" id="{C5989D56-7253-6708-2EA2-464C7D990717}"/>
              </a:ext>
            </a:extLst>
          </p:cNvPr>
          <p:cNvSpPr txBox="1"/>
          <p:nvPr/>
        </p:nvSpPr>
        <p:spPr>
          <a:xfrm>
            <a:off x="646358" y="1053894"/>
            <a:ext cx="4404851" cy="830997"/>
          </a:xfrm>
          <a:prstGeom prst="rect">
            <a:avLst/>
          </a:prstGeom>
          <a:noFill/>
        </p:spPr>
        <p:txBody>
          <a:bodyPr wrap="square" rtlCol="0">
            <a:spAutoFit/>
          </a:bodyPr>
          <a:lstStyle/>
          <a:p>
            <a:r>
              <a:rPr lang="en-US" sz="2400" dirty="0"/>
              <a:t>Config: 1 Master 2 Workers</a:t>
            </a:r>
          </a:p>
          <a:p>
            <a:r>
              <a:rPr lang="en-US" sz="2400" dirty="0"/>
              <a:t>Model: Linear Regression</a:t>
            </a:r>
          </a:p>
        </p:txBody>
      </p:sp>
    </p:spTree>
    <p:extLst>
      <p:ext uri="{BB962C8B-B14F-4D97-AF65-F5344CB8AC3E}">
        <p14:creationId xmlns:p14="http://schemas.microsoft.com/office/powerpoint/2010/main" val="1799672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646358" y="340814"/>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Scaling Up</a:t>
            </a:r>
            <a:endParaRPr dirty="0"/>
          </a:p>
        </p:txBody>
      </p:sp>
      <p:sp>
        <p:nvSpPr>
          <p:cNvPr id="176" name="Google Shape;176;p28"/>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graphicFrame>
        <p:nvGraphicFramePr>
          <p:cNvPr id="2" name="Table 1">
            <a:extLst>
              <a:ext uri="{FF2B5EF4-FFF2-40B4-BE49-F238E27FC236}">
                <a16:creationId xmlns:a16="http://schemas.microsoft.com/office/drawing/2014/main" id="{A91B7152-9788-A1FB-44C1-EF1E750B8F61}"/>
              </a:ext>
            </a:extLst>
          </p:cNvPr>
          <p:cNvGraphicFramePr>
            <a:graphicFrameLocks noGrp="1"/>
          </p:cNvGraphicFramePr>
          <p:nvPr>
            <p:extLst>
              <p:ext uri="{D42A27DB-BD31-4B8C-83A1-F6EECF244321}">
                <p14:modId xmlns:p14="http://schemas.microsoft.com/office/powerpoint/2010/main" val="3540995195"/>
              </p:ext>
            </p:extLst>
          </p:nvPr>
        </p:nvGraphicFramePr>
        <p:xfrm>
          <a:off x="646358" y="2085232"/>
          <a:ext cx="7087386" cy="3567200"/>
        </p:xfrm>
        <a:graphic>
          <a:graphicData uri="http://schemas.openxmlformats.org/drawingml/2006/table">
            <a:tbl>
              <a:tblPr firstRow="1" bandRow="1">
                <a:tableStyleId>{FC0374F3-9FC5-48D9-9723-DF6844A186B7}</a:tableStyleId>
              </a:tblPr>
              <a:tblGrid>
                <a:gridCol w="3543693">
                  <a:extLst>
                    <a:ext uri="{9D8B030D-6E8A-4147-A177-3AD203B41FA5}">
                      <a16:colId xmlns:a16="http://schemas.microsoft.com/office/drawing/2014/main" val="1347741645"/>
                    </a:ext>
                  </a:extLst>
                </a:gridCol>
                <a:gridCol w="3543693">
                  <a:extLst>
                    <a:ext uri="{9D8B030D-6E8A-4147-A177-3AD203B41FA5}">
                      <a16:colId xmlns:a16="http://schemas.microsoft.com/office/drawing/2014/main" val="2006133770"/>
                    </a:ext>
                  </a:extLst>
                </a:gridCol>
              </a:tblGrid>
              <a:tr h="891800">
                <a:tc>
                  <a:txBody>
                    <a:bodyPr/>
                    <a:lstStyle/>
                    <a:p>
                      <a:r>
                        <a:rPr lang="en-US" sz="2400" dirty="0"/>
                        <a:t>Data</a:t>
                      </a:r>
                    </a:p>
                  </a:txBody>
                  <a:tcPr/>
                </a:tc>
                <a:tc>
                  <a:txBody>
                    <a:bodyPr/>
                    <a:lstStyle/>
                    <a:p>
                      <a:r>
                        <a:rPr lang="en-US" sz="2400" dirty="0"/>
                        <a:t>Time Taken</a:t>
                      </a:r>
                    </a:p>
                  </a:txBody>
                  <a:tcPr/>
                </a:tc>
                <a:extLst>
                  <a:ext uri="{0D108BD9-81ED-4DB2-BD59-A6C34878D82A}">
                    <a16:rowId xmlns:a16="http://schemas.microsoft.com/office/drawing/2014/main" val="3863946870"/>
                  </a:ext>
                </a:extLst>
              </a:tr>
              <a:tr h="891800">
                <a:tc>
                  <a:txBody>
                    <a:bodyPr/>
                    <a:lstStyle/>
                    <a:p>
                      <a:r>
                        <a:rPr lang="en-US" sz="2400" dirty="0"/>
                        <a:t>25%</a:t>
                      </a:r>
                    </a:p>
                  </a:txBody>
                  <a:tcPr/>
                </a:tc>
                <a:tc>
                  <a:txBody>
                    <a:bodyPr/>
                    <a:lstStyle/>
                    <a:p>
                      <a:endParaRPr lang="en-US" sz="2400" dirty="0"/>
                    </a:p>
                  </a:txBody>
                  <a:tcPr/>
                </a:tc>
                <a:extLst>
                  <a:ext uri="{0D108BD9-81ED-4DB2-BD59-A6C34878D82A}">
                    <a16:rowId xmlns:a16="http://schemas.microsoft.com/office/drawing/2014/main" val="1293366955"/>
                  </a:ext>
                </a:extLst>
              </a:tr>
              <a:tr h="891800">
                <a:tc>
                  <a:txBody>
                    <a:bodyPr/>
                    <a:lstStyle/>
                    <a:p>
                      <a:r>
                        <a:rPr lang="en-US" sz="2400" dirty="0"/>
                        <a:t>50%</a:t>
                      </a:r>
                    </a:p>
                  </a:txBody>
                  <a:tcPr/>
                </a:tc>
                <a:tc>
                  <a:txBody>
                    <a:bodyPr/>
                    <a:lstStyle/>
                    <a:p>
                      <a:endParaRPr lang="en-US" sz="2400" dirty="0"/>
                    </a:p>
                  </a:txBody>
                  <a:tcPr/>
                </a:tc>
                <a:extLst>
                  <a:ext uri="{0D108BD9-81ED-4DB2-BD59-A6C34878D82A}">
                    <a16:rowId xmlns:a16="http://schemas.microsoft.com/office/drawing/2014/main" val="950858927"/>
                  </a:ext>
                </a:extLst>
              </a:tr>
              <a:tr h="891800">
                <a:tc>
                  <a:txBody>
                    <a:bodyPr/>
                    <a:lstStyle/>
                    <a:p>
                      <a:r>
                        <a:rPr lang="en-US" sz="2400" dirty="0"/>
                        <a:t>75%</a:t>
                      </a:r>
                    </a:p>
                  </a:txBody>
                  <a:tcPr/>
                </a:tc>
                <a:tc>
                  <a:txBody>
                    <a:bodyPr/>
                    <a:lstStyle/>
                    <a:p>
                      <a:endParaRPr lang="en-US" sz="2400" dirty="0"/>
                    </a:p>
                  </a:txBody>
                  <a:tcPr/>
                </a:tc>
                <a:extLst>
                  <a:ext uri="{0D108BD9-81ED-4DB2-BD59-A6C34878D82A}">
                    <a16:rowId xmlns:a16="http://schemas.microsoft.com/office/drawing/2014/main" val="976513275"/>
                  </a:ext>
                </a:extLst>
              </a:tr>
            </a:tbl>
          </a:graphicData>
        </a:graphic>
      </p:graphicFrame>
      <p:sp>
        <p:nvSpPr>
          <p:cNvPr id="3" name="TextBox 2">
            <a:extLst>
              <a:ext uri="{FF2B5EF4-FFF2-40B4-BE49-F238E27FC236}">
                <a16:creationId xmlns:a16="http://schemas.microsoft.com/office/drawing/2014/main" id="{CD5E381D-F791-2CE0-0F7C-F00E4799C907}"/>
              </a:ext>
            </a:extLst>
          </p:cNvPr>
          <p:cNvSpPr txBox="1"/>
          <p:nvPr/>
        </p:nvSpPr>
        <p:spPr>
          <a:xfrm>
            <a:off x="646358" y="980169"/>
            <a:ext cx="4813746" cy="1200329"/>
          </a:xfrm>
          <a:prstGeom prst="rect">
            <a:avLst/>
          </a:prstGeom>
          <a:noFill/>
        </p:spPr>
        <p:txBody>
          <a:bodyPr wrap="square" rtlCol="0">
            <a:spAutoFit/>
          </a:bodyPr>
          <a:lstStyle/>
          <a:p>
            <a:r>
              <a:rPr lang="en-US" sz="2400" dirty="0"/>
              <a:t>Config: 1 Master 3 Workers</a:t>
            </a:r>
          </a:p>
          <a:p>
            <a:r>
              <a:rPr lang="en-US" sz="2400" dirty="0"/>
              <a:t>Model: Linear Regression</a:t>
            </a:r>
          </a:p>
          <a:p>
            <a:endParaRPr lang="en-US" sz="2400" dirty="0"/>
          </a:p>
        </p:txBody>
      </p:sp>
    </p:spTree>
    <p:extLst>
      <p:ext uri="{BB962C8B-B14F-4D97-AF65-F5344CB8AC3E}">
        <p14:creationId xmlns:p14="http://schemas.microsoft.com/office/powerpoint/2010/main" val="214273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646359" y="365127"/>
            <a:ext cx="10709100" cy="7347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t>Objective</a:t>
            </a:r>
            <a:endParaRPr/>
          </a:p>
        </p:txBody>
      </p:sp>
      <p:sp>
        <p:nvSpPr>
          <p:cNvPr id="133" name="Google Shape;133;p23"/>
          <p:cNvSpPr txBox="1">
            <a:spLocks noGrp="1"/>
          </p:cNvSpPr>
          <p:nvPr>
            <p:ph type="body" idx="2"/>
          </p:nvPr>
        </p:nvSpPr>
        <p:spPr>
          <a:xfrm>
            <a:off x="644775" y="1280163"/>
            <a:ext cx="10709100" cy="4802100"/>
          </a:xfrm>
          <a:prstGeom prst="rect">
            <a:avLst/>
          </a:prstGeom>
        </p:spPr>
        <p:txBody>
          <a:bodyPr spcFirstLastPara="1" wrap="square" lIns="91425" tIns="45700" rIns="91425" bIns="45700" anchor="t" anchorCtr="0">
            <a:normAutofit/>
          </a:bodyPr>
          <a:lstStyle/>
          <a:p>
            <a:pPr marL="0" lvl="0" indent="0" algn="l" rtl="0">
              <a:lnSpc>
                <a:spcPct val="115000"/>
              </a:lnSpc>
              <a:spcBef>
                <a:spcPts val="1200"/>
              </a:spcBef>
              <a:spcAft>
                <a:spcPts val="0"/>
              </a:spcAft>
              <a:buNone/>
            </a:pPr>
            <a:r>
              <a:rPr lang="en-US" sz="1600" dirty="0">
                <a:solidFill>
                  <a:srgbClr val="000000"/>
                </a:solidFill>
                <a:latin typeface="Arial"/>
                <a:ea typeface="Arial"/>
                <a:cs typeface="Arial"/>
                <a:sym typeface="Arial"/>
              </a:rPr>
              <a:t>The objective of this project is to predict and optimize beer sales using historical sales data alongside brewing parameters such as fermentation time, temperature, pH level, and seasonal trends. Addressing this problem involves developing predictive models that not only forecast total sales but also identify how production adjustments and seasonal factors can strategically influence sales outcomes.</a:t>
            </a:r>
            <a:endParaRPr sz="1600" dirty="0">
              <a:solidFill>
                <a:srgbClr val="000000"/>
              </a:solidFill>
              <a:latin typeface="Arial"/>
              <a:ea typeface="Arial"/>
              <a:cs typeface="Arial"/>
              <a:sym typeface="Arial"/>
            </a:endParaRPr>
          </a:p>
          <a:p>
            <a:pPr marL="0" lvl="0" indent="0" algn="l" rtl="0">
              <a:lnSpc>
                <a:spcPct val="115000"/>
              </a:lnSpc>
              <a:spcBef>
                <a:spcPts val="1200"/>
              </a:spcBef>
              <a:spcAft>
                <a:spcPts val="0"/>
              </a:spcAft>
              <a:buNone/>
            </a:pPr>
            <a:r>
              <a:rPr lang="en-US" sz="1600" b="1" u="sng" dirty="0">
                <a:solidFill>
                  <a:srgbClr val="000000"/>
                </a:solidFill>
                <a:latin typeface="Arial"/>
                <a:ea typeface="Arial"/>
                <a:cs typeface="Arial"/>
                <a:sym typeface="Arial"/>
              </a:rPr>
              <a:t>PROBLEM STATEMENT</a:t>
            </a:r>
            <a:endParaRPr sz="1600" b="1" u="sng" dirty="0">
              <a:solidFill>
                <a:srgbClr val="000000"/>
              </a:solidFill>
              <a:latin typeface="Arial"/>
              <a:ea typeface="Arial"/>
              <a:cs typeface="Arial"/>
              <a:sym typeface="Arial"/>
            </a:endParaRPr>
          </a:p>
          <a:p>
            <a:pPr marL="457200" lvl="0" indent="-342900" algn="l" rtl="0">
              <a:lnSpc>
                <a:spcPct val="115000"/>
              </a:lnSpc>
              <a:spcBef>
                <a:spcPts val="1200"/>
              </a:spcBef>
              <a:spcAft>
                <a:spcPts val="0"/>
              </a:spcAft>
              <a:buSzPts val="1800"/>
              <a:buChar char="▪"/>
            </a:pPr>
            <a:r>
              <a:rPr lang="en-US" sz="1600" b="1" dirty="0">
                <a:solidFill>
                  <a:srgbClr val="000000"/>
                </a:solidFill>
                <a:latin typeface="Arial"/>
                <a:ea typeface="Arial"/>
                <a:cs typeface="Arial"/>
                <a:sym typeface="Arial"/>
              </a:rPr>
              <a:t>Sales Forecasting:</a:t>
            </a:r>
            <a:r>
              <a:rPr lang="en-US" sz="1600" dirty="0">
                <a:solidFill>
                  <a:srgbClr val="000000"/>
                </a:solidFill>
                <a:latin typeface="Arial"/>
                <a:ea typeface="Arial"/>
                <a:cs typeface="Arial"/>
                <a:sym typeface="Arial"/>
              </a:rPr>
              <a:t> Develop a model to forecast total sales based on historical data, beer style, batch characteristics, etc. This approach aims to optimize production and marketing strategies by understanding demand patterns.</a:t>
            </a:r>
            <a:endParaRPr sz="1600" dirty="0">
              <a:solidFill>
                <a:srgbClr val="000000"/>
              </a:solidFill>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sz="1600" b="1" dirty="0">
                <a:solidFill>
                  <a:srgbClr val="000000"/>
                </a:solidFill>
                <a:latin typeface="Arial"/>
                <a:ea typeface="Arial"/>
                <a:cs typeface="Arial"/>
                <a:sym typeface="Arial"/>
              </a:rPr>
              <a:t>Impact of Production Parameters on Sales:</a:t>
            </a:r>
            <a:r>
              <a:rPr lang="en-US" sz="1600" dirty="0">
                <a:solidFill>
                  <a:srgbClr val="000000"/>
                </a:solidFill>
                <a:latin typeface="Arial"/>
                <a:ea typeface="Arial"/>
                <a:cs typeface="Arial"/>
                <a:sym typeface="Arial"/>
              </a:rPr>
              <a:t> Explore how parameters such as Fermentation Time, Temperature, pH Level, and Gravity affect sales. Adjusting these variables based on model insights could significantly boost sales figures.</a:t>
            </a:r>
            <a:endParaRPr sz="1600" dirty="0">
              <a:solidFill>
                <a:srgbClr val="000000"/>
              </a:solidFill>
              <a:latin typeface="Arial"/>
              <a:ea typeface="Arial"/>
              <a:cs typeface="Arial"/>
              <a:sym typeface="Arial"/>
            </a:endParaRPr>
          </a:p>
          <a:p>
            <a:pPr marL="457200" lvl="0" indent="-342900" algn="l" rtl="0">
              <a:lnSpc>
                <a:spcPct val="115000"/>
              </a:lnSpc>
              <a:spcBef>
                <a:spcPts val="0"/>
              </a:spcBef>
              <a:spcAft>
                <a:spcPts val="0"/>
              </a:spcAft>
              <a:buSzPts val="1800"/>
              <a:buChar char="▪"/>
            </a:pPr>
            <a:r>
              <a:rPr lang="en-US" sz="1600" b="1" dirty="0">
                <a:solidFill>
                  <a:srgbClr val="FF0000"/>
                </a:solidFill>
                <a:latin typeface="Arial"/>
                <a:ea typeface="Arial"/>
                <a:cs typeface="Arial"/>
                <a:sym typeface="Arial"/>
              </a:rPr>
              <a:t>Predicting Sales Based on Seasonal Trends:</a:t>
            </a:r>
            <a:r>
              <a:rPr lang="en-US" sz="1600" dirty="0">
                <a:solidFill>
                  <a:srgbClr val="FF0000"/>
                </a:solidFill>
                <a:latin typeface="Arial"/>
                <a:ea typeface="Arial"/>
                <a:cs typeface="Arial"/>
                <a:sym typeface="Arial"/>
              </a:rPr>
              <a:t> Implement predictive model to estimate sales volumes influenced by seasonal trends. This will aid in planning the types and quantities of beer to produce throughout the year, maximizing seasonal appeal.</a:t>
            </a:r>
            <a:endParaRPr dirty="0">
              <a:solidFill>
                <a:srgbClr val="FF0000"/>
              </a:solidFill>
            </a:endParaRPr>
          </a:p>
        </p:txBody>
      </p:sp>
      <p:sp>
        <p:nvSpPr>
          <p:cNvPr id="134" name="Google Shape;134;p23"/>
          <p:cNvSpPr txBox="1">
            <a:spLocks noGrp="1"/>
          </p:cNvSpPr>
          <p:nvPr>
            <p:ph type="sldNum" idx="12"/>
          </p:nvPr>
        </p:nvSpPr>
        <p:spPr>
          <a:xfrm>
            <a:off x="9375913" y="627684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108180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Data Overview</a:t>
            </a:r>
            <a:endParaRPr dirty="0"/>
          </a:p>
        </p:txBody>
      </p:sp>
      <p:sp>
        <p:nvSpPr>
          <p:cNvPr id="140" name="Google Shape;140;p24"/>
          <p:cNvSpPr txBox="1">
            <a:spLocks noGrp="1"/>
          </p:cNvSpPr>
          <p:nvPr>
            <p:ph type="body" idx="1"/>
          </p:nvPr>
        </p:nvSpPr>
        <p:spPr>
          <a:xfrm>
            <a:off x="646358" y="1132301"/>
            <a:ext cx="10709031" cy="7346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00"/>
              <a:buNone/>
            </a:pPr>
            <a:r>
              <a:rPr lang="en-US"/>
              <a:t>https://www.kaggle.com/datasets/ankurnapa/brewery-operations-and-market-analysis-dataset/</a:t>
            </a:r>
            <a:endParaRPr/>
          </a:p>
        </p:txBody>
      </p:sp>
      <p:sp>
        <p:nvSpPr>
          <p:cNvPr id="141" name="Google Shape;141;p24"/>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142" name="Google Shape;142;p24"/>
          <p:cNvPicPr preferRelativeResize="0"/>
          <p:nvPr/>
        </p:nvPicPr>
        <p:blipFill rotWithShape="1">
          <a:blip r:embed="rId3">
            <a:alphaModFix/>
          </a:blip>
          <a:srcRect/>
          <a:stretch/>
        </p:blipFill>
        <p:spPr>
          <a:xfrm>
            <a:off x="590562" y="1687268"/>
            <a:ext cx="10185352" cy="1503409"/>
          </a:xfrm>
          <a:prstGeom prst="rect">
            <a:avLst/>
          </a:prstGeom>
          <a:noFill/>
          <a:ln>
            <a:noFill/>
          </a:ln>
        </p:spPr>
      </p:pic>
      <p:sp>
        <p:nvSpPr>
          <p:cNvPr id="145" name="Google Shape;145;p24"/>
          <p:cNvSpPr txBox="1"/>
          <p:nvPr/>
        </p:nvSpPr>
        <p:spPr>
          <a:xfrm>
            <a:off x="590562" y="5166796"/>
            <a:ext cx="508265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Arial"/>
                <a:ea typeface="Arial"/>
                <a:cs typeface="Arial"/>
                <a:sym typeface="Arial"/>
              </a:rPr>
              <a:t>Datapoints: </a:t>
            </a:r>
            <a:r>
              <a:rPr lang="en-US" sz="2400" b="0" i="0" u="none" strike="noStrike" cap="none" dirty="0">
                <a:solidFill>
                  <a:srgbClr val="000000"/>
                </a:solidFill>
                <a:latin typeface="Arial"/>
                <a:ea typeface="Arial"/>
                <a:cs typeface="Arial"/>
                <a:sym typeface="Arial"/>
              </a:rPr>
              <a:t>10 Million</a:t>
            </a:r>
            <a:endParaRPr sz="2400" dirty="0"/>
          </a:p>
        </p:txBody>
      </p:sp>
      <p:sp>
        <p:nvSpPr>
          <p:cNvPr id="2" name="TextBox 1">
            <a:extLst>
              <a:ext uri="{FF2B5EF4-FFF2-40B4-BE49-F238E27FC236}">
                <a16:creationId xmlns:a16="http://schemas.microsoft.com/office/drawing/2014/main" id="{A59411D6-84D3-7149-CFA4-20BCF257F2BA}"/>
              </a:ext>
            </a:extLst>
          </p:cNvPr>
          <p:cNvSpPr txBox="1"/>
          <p:nvPr/>
        </p:nvSpPr>
        <p:spPr>
          <a:xfrm>
            <a:off x="590562" y="3071931"/>
            <a:ext cx="10355939" cy="1938992"/>
          </a:xfrm>
          <a:prstGeom prst="rect">
            <a:avLst/>
          </a:prstGeom>
          <a:noFill/>
        </p:spPr>
        <p:txBody>
          <a:bodyPr wrap="square" rtlCol="0">
            <a:spAutoFit/>
          </a:bodyPr>
          <a:lstStyle/>
          <a:p>
            <a:r>
              <a:rPr lang="en-US" sz="2400" b="1" dirty="0"/>
              <a:t>Overview</a:t>
            </a:r>
            <a:r>
              <a:rPr lang="en-US" sz="2400" dirty="0"/>
              <a:t>: This dataset presents an extensive collection of data from a craft beer brewery, spanning from January 2020 to January 2024. It encapsulates a rich blend of brewing parameters, sales data, and quality assessments, providing a holistic view of the brewing process and its market implications.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1" name="Google Shape;141;p24"/>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43" name="Google Shape;143;p24"/>
          <p:cNvSpPr txBox="1"/>
          <p:nvPr/>
        </p:nvSpPr>
        <p:spPr>
          <a:xfrm>
            <a:off x="616862" y="1085512"/>
            <a:ext cx="4997358" cy="41549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0000"/>
                </a:solidFill>
                <a:latin typeface="Arial"/>
                <a:ea typeface="Arial"/>
                <a:cs typeface="Arial"/>
                <a:sym typeface="Arial"/>
              </a:rPr>
              <a:t>Feature Variables:</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Batch_ID</a:t>
            </a:r>
            <a:r>
              <a:rPr lang="en-US" sz="2400" b="0" i="0" u="none" strike="noStrike" cap="none" dirty="0">
                <a:solidFill>
                  <a:srgbClr val="000000"/>
                </a:solidFill>
                <a:latin typeface="Arial"/>
                <a:ea typeface="Arial"/>
                <a:cs typeface="Arial"/>
                <a:sym typeface="Arial"/>
              </a:rPr>
              <a:t>: integer</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Brew_Date</a:t>
            </a:r>
            <a:r>
              <a:rPr lang="en-US" sz="2400" b="0" i="0" u="none" strike="noStrike" cap="none" dirty="0">
                <a:solidFill>
                  <a:srgbClr val="000000"/>
                </a:solidFill>
                <a:latin typeface="Arial"/>
                <a:ea typeface="Arial"/>
                <a:cs typeface="Arial"/>
                <a:sym typeface="Arial"/>
              </a:rPr>
              <a:t>: timestamp</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Beer_Style</a:t>
            </a:r>
            <a:r>
              <a:rPr lang="en-US" sz="2400" b="0" i="0" u="none" strike="noStrike" cap="none" dirty="0">
                <a:solidFill>
                  <a:srgbClr val="000000"/>
                </a:solidFill>
                <a:latin typeface="Arial"/>
                <a:ea typeface="Arial"/>
                <a:cs typeface="Arial"/>
                <a:sym typeface="Arial"/>
              </a:rPr>
              <a:t>: string</a:t>
            </a:r>
            <a:endParaRPr sz="2400"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SKU: string</a:t>
            </a:r>
            <a:endParaRPr sz="2400"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Location: string</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Fermentation_Time</a:t>
            </a:r>
            <a:r>
              <a:rPr lang="en-US" sz="2400" b="0" i="0" u="none" strike="noStrike" cap="none" dirty="0">
                <a:solidFill>
                  <a:srgbClr val="000000"/>
                </a:solidFill>
                <a:latin typeface="Arial"/>
                <a:ea typeface="Arial"/>
                <a:cs typeface="Arial"/>
                <a:sym typeface="Arial"/>
              </a:rPr>
              <a:t>: integer</a:t>
            </a:r>
            <a:endParaRPr sz="2400"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Temperature: double</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pH_Level</a:t>
            </a:r>
            <a:r>
              <a:rPr lang="en-US" sz="2400" b="0" i="0" u="none" strike="noStrike" cap="none" dirty="0">
                <a:solidFill>
                  <a:srgbClr val="000000"/>
                </a:solidFill>
                <a:latin typeface="Arial"/>
                <a:ea typeface="Arial"/>
                <a:cs typeface="Arial"/>
                <a:sym typeface="Arial"/>
              </a:rPr>
              <a:t>: double</a:t>
            </a:r>
            <a:endParaRPr sz="2400"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Gravity: double</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Alcohol_Content</a:t>
            </a:r>
            <a:r>
              <a:rPr lang="en-US" sz="2400" b="0" i="0" u="none" strike="noStrike" cap="none" dirty="0">
                <a:solidFill>
                  <a:srgbClr val="000000"/>
                </a:solidFill>
                <a:latin typeface="Arial"/>
                <a:ea typeface="Arial"/>
                <a:cs typeface="Arial"/>
                <a:sym typeface="Arial"/>
              </a:rPr>
              <a:t>: double</a:t>
            </a:r>
            <a:endParaRPr sz="2400" dirty="0"/>
          </a:p>
        </p:txBody>
      </p:sp>
      <p:sp>
        <p:nvSpPr>
          <p:cNvPr id="144" name="Google Shape;144;p24"/>
          <p:cNvSpPr txBox="1"/>
          <p:nvPr/>
        </p:nvSpPr>
        <p:spPr>
          <a:xfrm>
            <a:off x="5682184" y="1454844"/>
            <a:ext cx="5605242" cy="37856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Bitterness: integer</a:t>
            </a:r>
            <a:endParaRPr sz="2400" dirty="0"/>
          </a:p>
          <a:p>
            <a:pPr marL="0" marR="0" lvl="0" indent="0" algn="l" rtl="0">
              <a:lnSpc>
                <a:spcPct val="100000"/>
              </a:lnSpc>
              <a:spcBef>
                <a:spcPts val="0"/>
              </a:spcBef>
              <a:spcAft>
                <a:spcPts val="0"/>
              </a:spcAft>
              <a:buNone/>
            </a:pPr>
            <a:r>
              <a:rPr lang="en-US" sz="2400" b="0" i="0" u="none" strike="noStrike" cap="none" dirty="0">
                <a:solidFill>
                  <a:srgbClr val="000000"/>
                </a:solidFill>
                <a:latin typeface="Arial"/>
                <a:ea typeface="Arial"/>
                <a:cs typeface="Arial"/>
                <a:sym typeface="Arial"/>
              </a:rPr>
              <a:t>Color: integer</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Ingredient_Ratio</a:t>
            </a:r>
            <a:r>
              <a:rPr lang="en-US" sz="2400" b="0" i="0" u="none" strike="noStrike" cap="none" dirty="0">
                <a:solidFill>
                  <a:srgbClr val="000000"/>
                </a:solidFill>
                <a:latin typeface="Arial"/>
                <a:ea typeface="Arial"/>
                <a:cs typeface="Arial"/>
                <a:sym typeface="Arial"/>
              </a:rPr>
              <a:t>: string</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Volume_Produced</a:t>
            </a:r>
            <a:r>
              <a:rPr lang="en-US" sz="2400" b="0" i="0" u="none" strike="noStrike" cap="none" dirty="0">
                <a:solidFill>
                  <a:srgbClr val="000000"/>
                </a:solidFill>
                <a:latin typeface="Arial"/>
                <a:ea typeface="Arial"/>
                <a:cs typeface="Arial"/>
                <a:sym typeface="Arial"/>
              </a:rPr>
              <a:t>: integer</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Quality_Score</a:t>
            </a:r>
            <a:r>
              <a:rPr lang="en-US" sz="2400" b="0" i="0" u="none" strike="noStrike" cap="none" dirty="0">
                <a:solidFill>
                  <a:srgbClr val="000000"/>
                </a:solidFill>
                <a:latin typeface="Arial"/>
                <a:ea typeface="Arial"/>
                <a:cs typeface="Arial"/>
                <a:sym typeface="Arial"/>
              </a:rPr>
              <a:t>: double</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Brewhouse_Efficiency</a:t>
            </a:r>
            <a:r>
              <a:rPr lang="en-US" sz="2400" b="0" i="0" u="none" strike="noStrike" cap="none" dirty="0">
                <a:solidFill>
                  <a:srgbClr val="000000"/>
                </a:solidFill>
                <a:latin typeface="Arial"/>
                <a:ea typeface="Arial"/>
                <a:cs typeface="Arial"/>
                <a:sym typeface="Arial"/>
              </a:rPr>
              <a:t>: double</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Loss_During_Brewing</a:t>
            </a:r>
            <a:r>
              <a:rPr lang="en-US" sz="2400" b="0" i="0" u="none" strike="noStrike" cap="none" dirty="0">
                <a:solidFill>
                  <a:srgbClr val="000000"/>
                </a:solidFill>
                <a:latin typeface="Arial"/>
                <a:ea typeface="Arial"/>
                <a:cs typeface="Arial"/>
                <a:sym typeface="Arial"/>
              </a:rPr>
              <a:t>: double</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Loss_During_Fermentation</a:t>
            </a:r>
            <a:r>
              <a:rPr lang="en-US" sz="2400" b="0" i="0" u="none" strike="noStrike" cap="none" dirty="0">
                <a:solidFill>
                  <a:srgbClr val="000000"/>
                </a:solidFill>
                <a:latin typeface="Arial"/>
                <a:ea typeface="Arial"/>
                <a:cs typeface="Arial"/>
                <a:sym typeface="Arial"/>
              </a:rPr>
              <a:t>: double</a:t>
            </a:r>
            <a:endParaRPr sz="2400" dirty="0"/>
          </a:p>
          <a:p>
            <a:pPr marL="0" marR="0" lvl="0" indent="0" algn="l" rtl="0">
              <a:lnSpc>
                <a:spcPct val="100000"/>
              </a:lnSpc>
              <a:spcBef>
                <a:spcPts val="0"/>
              </a:spcBef>
              <a:spcAft>
                <a:spcPts val="0"/>
              </a:spcAft>
              <a:buNone/>
            </a:pPr>
            <a:r>
              <a:rPr lang="en-US" sz="2400" b="0" i="0" u="none" strike="noStrike" cap="none" dirty="0" err="1">
                <a:solidFill>
                  <a:srgbClr val="000000"/>
                </a:solidFill>
                <a:latin typeface="Arial"/>
                <a:ea typeface="Arial"/>
                <a:cs typeface="Arial"/>
                <a:sym typeface="Arial"/>
              </a:rPr>
              <a:t>Loss_During_Bottling_Kegging</a:t>
            </a:r>
            <a:r>
              <a:rPr lang="en-US" sz="2400" b="0" i="0" u="none" strike="noStrike" cap="none" dirty="0">
                <a:solidFill>
                  <a:srgbClr val="000000"/>
                </a:solidFill>
                <a:latin typeface="Arial"/>
                <a:ea typeface="Arial"/>
                <a:cs typeface="Arial"/>
                <a:sym typeface="Arial"/>
              </a:rPr>
              <a:t>: double</a:t>
            </a:r>
            <a:endParaRPr sz="2400" dirty="0"/>
          </a:p>
          <a:p>
            <a:pPr marL="0" marR="0" lvl="0" indent="0" algn="l" rtl="0">
              <a:lnSpc>
                <a:spcPct val="100000"/>
              </a:lnSpc>
              <a:spcBef>
                <a:spcPts val="0"/>
              </a:spcBef>
              <a:spcAft>
                <a:spcPts val="0"/>
              </a:spcAft>
              <a:buNone/>
            </a:pPr>
            <a:endParaRPr sz="2400" b="0" i="0" u="none" strike="noStrike" cap="none" dirty="0">
              <a:solidFill>
                <a:srgbClr val="000000"/>
              </a:solidFill>
              <a:latin typeface="Arial"/>
              <a:ea typeface="Arial"/>
              <a:cs typeface="Arial"/>
              <a:sym typeface="Arial"/>
            </a:endParaRPr>
          </a:p>
        </p:txBody>
      </p:sp>
      <p:sp>
        <p:nvSpPr>
          <p:cNvPr id="6" name="TextBox 5">
            <a:extLst>
              <a:ext uri="{FF2B5EF4-FFF2-40B4-BE49-F238E27FC236}">
                <a16:creationId xmlns:a16="http://schemas.microsoft.com/office/drawing/2014/main" id="{A572582F-AFDE-2398-B71B-B9974D46334F}"/>
              </a:ext>
            </a:extLst>
          </p:cNvPr>
          <p:cNvSpPr txBox="1"/>
          <p:nvPr/>
        </p:nvSpPr>
        <p:spPr>
          <a:xfrm>
            <a:off x="616862" y="5375475"/>
            <a:ext cx="5928851" cy="677108"/>
          </a:xfrm>
          <a:prstGeom prst="rect">
            <a:avLst/>
          </a:prstGeom>
          <a:noFill/>
        </p:spPr>
        <p:txBody>
          <a:bodyPr wrap="square" rtlCol="0">
            <a:spAutoFit/>
          </a:bodyPr>
          <a:lstStyle/>
          <a:p>
            <a:r>
              <a:rPr lang="en-US" sz="2400" b="1" dirty="0">
                <a:solidFill>
                  <a:schemeClr val="dk2"/>
                </a:solidFill>
              </a:rPr>
              <a:t>Target Variables</a:t>
            </a:r>
            <a:r>
              <a:rPr lang="en-US" sz="2400" dirty="0">
                <a:solidFill>
                  <a:schemeClr val="dk2"/>
                </a:solidFill>
              </a:rPr>
              <a:t>: </a:t>
            </a:r>
            <a:r>
              <a:rPr lang="en-US" sz="2400" b="0" i="0" u="none" strike="noStrike" cap="none" dirty="0" err="1">
                <a:solidFill>
                  <a:schemeClr val="dk2"/>
                </a:solidFill>
                <a:latin typeface="Arial"/>
                <a:ea typeface="Arial"/>
                <a:cs typeface="Arial"/>
                <a:sym typeface="Arial"/>
              </a:rPr>
              <a:t>Total_Sales</a:t>
            </a:r>
            <a:r>
              <a:rPr lang="en-US" sz="2400" b="0" i="0" u="none" strike="noStrike" cap="none" dirty="0">
                <a:solidFill>
                  <a:schemeClr val="dk2"/>
                </a:solidFill>
                <a:latin typeface="Arial"/>
                <a:ea typeface="Arial"/>
                <a:cs typeface="Arial"/>
                <a:sym typeface="Arial"/>
              </a:rPr>
              <a:t>: double</a:t>
            </a:r>
            <a:endParaRPr lang="en-US" sz="2400" b="0" i="0" u="none" strike="noStrike" cap="none" dirty="0">
              <a:solidFill>
                <a:srgbClr val="000000"/>
              </a:solidFill>
              <a:latin typeface="Arial"/>
              <a:ea typeface="Arial"/>
              <a:cs typeface="Arial"/>
              <a:sym typeface="Arial"/>
            </a:endParaRPr>
          </a:p>
          <a:p>
            <a:endParaRPr lang="en-US" dirty="0"/>
          </a:p>
        </p:txBody>
      </p:sp>
      <p:sp>
        <p:nvSpPr>
          <p:cNvPr id="2" name="Google Shape;139;p24">
            <a:extLst>
              <a:ext uri="{FF2B5EF4-FFF2-40B4-BE49-F238E27FC236}">
                <a16:creationId xmlns:a16="http://schemas.microsoft.com/office/drawing/2014/main" id="{005C0024-21AE-C6E3-249A-0E4D6273B024}"/>
              </a:ext>
            </a:extLst>
          </p:cNvPr>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Data Overview</a:t>
            </a:r>
            <a:endParaRPr dirty="0"/>
          </a:p>
        </p:txBody>
      </p:sp>
    </p:spTree>
    <p:extLst>
      <p:ext uri="{BB962C8B-B14F-4D97-AF65-F5344CB8AC3E}">
        <p14:creationId xmlns:p14="http://schemas.microsoft.com/office/powerpoint/2010/main" val="217102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Data Overview</a:t>
            </a:r>
            <a:endParaRPr dirty="0"/>
          </a:p>
        </p:txBody>
      </p:sp>
      <p:sp>
        <p:nvSpPr>
          <p:cNvPr id="141" name="Google Shape;141;p24"/>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3" name="Picture 2">
            <a:extLst>
              <a:ext uri="{FF2B5EF4-FFF2-40B4-BE49-F238E27FC236}">
                <a16:creationId xmlns:a16="http://schemas.microsoft.com/office/drawing/2014/main" id="{E474C3C8-736F-4969-0678-9FFB1DEB5116}"/>
              </a:ext>
            </a:extLst>
          </p:cNvPr>
          <p:cNvPicPr>
            <a:picLocks noChangeAspect="1"/>
          </p:cNvPicPr>
          <p:nvPr/>
        </p:nvPicPr>
        <p:blipFill>
          <a:blip r:embed="rId3"/>
          <a:stretch>
            <a:fillRect/>
          </a:stretch>
        </p:blipFill>
        <p:spPr>
          <a:xfrm>
            <a:off x="411235" y="1398663"/>
            <a:ext cx="11179277" cy="3714111"/>
          </a:xfrm>
          <a:prstGeom prst="rect">
            <a:avLst/>
          </a:prstGeom>
        </p:spPr>
      </p:pic>
    </p:spTree>
    <p:extLst>
      <p:ext uri="{BB962C8B-B14F-4D97-AF65-F5344CB8AC3E}">
        <p14:creationId xmlns:p14="http://schemas.microsoft.com/office/powerpoint/2010/main" val="103302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a:t>Data Preprocessing</a:t>
            </a:r>
            <a:endParaRPr/>
          </a:p>
        </p:txBody>
      </p:sp>
      <p:sp>
        <p:nvSpPr>
          <p:cNvPr id="151" name="Google Shape;151;p25"/>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52" name="Google Shape;152;p25"/>
          <p:cNvSpPr txBox="1">
            <a:spLocks noGrp="1"/>
          </p:cNvSpPr>
          <p:nvPr>
            <p:ph type="body" idx="1"/>
          </p:nvPr>
        </p:nvSpPr>
        <p:spPr>
          <a:xfrm>
            <a:off x="646358" y="972101"/>
            <a:ext cx="10709031" cy="5304739"/>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endParaRPr sz="2400" dirty="0">
              <a:solidFill>
                <a:schemeClr val="tx1">
                  <a:lumMod val="50000"/>
                </a:schemeClr>
              </a:solidFill>
            </a:endParaRPr>
          </a:p>
          <a:p>
            <a:pPr marL="457200" lvl="0" indent="-228600" algn="l" rtl="0">
              <a:lnSpc>
                <a:spcPct val="90000"/>
              </a:lnSpc>
              <a:spcBef>
                <a:spcPts val="1000"/>
              </a:spcBef>
              <a:spcAft>
                <a:spcPts val="0"/>
              </a:spcAft>
              <a:buSzPts val="2000"/>
              <a:buNone/>
            </a:pPr>
            <a:r>
              <a:rPr lang="en-US" sz="2400" b="1" u="sng" dirty="0">
                <a:solidFill>
                  <a:schemeClr val="tx1">
                    <a:lumMod val="50000"/>
                  </a:schemeClr>
                </a:solidFill>
              </a:rPr>
              <a:t>Feature Engineering:</a:t>
            </a:r>
            <a:endParaRPr sz="2400" dirty="0">
              <a:solidFill>
                <a:schemeClr val="tx1">
                  <a:lumMod val="50000"/>
                </a:schemeClr>
              </a:solidFill>
            </a:endParaRPr>
          </a:p>
          <a:p>
            <a:pPr marL="571500" lvl="0" indent="-342900" algn="l" rtl="0">
              <a:lnSpc>
                <a:spcPct val="90000"/>
              </a:lnSpc>
              <a:spcBef>
                <a:spcPts val="1000"/>
              </a:spcBef>
              <a:spcAft>
                <a:spcPts val="0"/>
              </a:spcAft>
              <a:buSzPts val="2000"/>
              <a:buFont typeface="Arial"/>
              <a:buChar char="•"/>
            </a:pPr>
            <a:r>
              <a:rPr lang="en-US" sz="2400" dirty="0">
                <a:solidFill>
                  <a:schemeClr val="tx1">
                    <a:lumMod val="50000"/>
                  </a:schemeClr>
                </a:solidFill>
              </a:rPr>
              <a:t>Drop duplicates</a:t>
            </a:r>
            <a:endParaRPr sz="2400" dirty="0">
              <a:solidFill>
                <a:schemeClr val="tx1">
                  <a:lumMod val="50000"/>
                </a:schemeClr>
              </a:solidFill>
            </a:endParaRPr>
          </a:p>
          <a:p>
            <a:pPr marL="571500" lvl="0" indent="-342900" algn="l" rtl="0">
              <a:lnSpc>
                <a:spcPct val="90000"/>
              </a:lnSpc>
              <a:spcBef>
                <a:spcPts val="1000"/>
              </a:spcBef>
              <a:spcAft>
                <a:spcPts val="0"/>
              </a:spcAft>
              <a:buSzPts val="2000"/>
              <a:buFont typeface="Arial"/>
              <a:buChar char="•"/>
            </a:pPr>
            <a:r>
              <a:rPr lang="en-US" sz="2400" dirty="0">
                <a:solidFill>
                  <a:schemeClr val="tx1">
                    <a:lumMod val="50000"/>
                  </a:schemeClr>
                </a:solidFill>
              </a:rPr>
              <a:t>Impute Missing values – Drop/Replace with mean or most common category</a:t>
            </a:r>
            <a:endParaRPr sz="2400" dirty="0">
              <a:solidFill>
                <a:schemeClr val="tx1">
                  <a:lumMod val="50000"/>
                </a:schemeClr>
              </a:solidFill>
            </a:endParaRPr>
          </a:p>
          <a:p>
            <a:pPr marL="571500" lvl="0" indent="-342900" algn="l" rtl="0">
              <a:lnSpc>
                <a:spcPct val="90000"/>
              </a:lnSpc>
              <a:spcBef>
                <a:spcPts val="1000"/>
              </a:spcBef>
              <a:spcAft>
                <a:spcPts val="0"/>
              </a:spcAft>
              <a:buSzPts val="2000"/>
              <a:buFont typeface="Arial"/>
              <a:buChar char="•"/>
            </a:pPr>
            <a:r>
              <a:rPr lang="en-US" sz="2400" dirty="0">
                <a:solidFill>
                  <a:schemeClr val="tx1">
                    <a:lumMod val="50000"/>
                  </a:schemeClr>
                </a:solidFill>
              </a:rPr>
              <a:t>Categorical columns – Replace with numbers or One hot encoding</a:t>
            </a:r>
            <a:endParaRPr sz="2400" dirty="0">
              <a:solidFill>
                <a:schemeClr val="tx1">
                  <a:lumMod val="50000"/>
                </a:schemeClr>
              </a:solidFill>
            </a:endParaRPr>
          </a:p>
          <a:p>
            <a:pPr marL="571500" lvl="0" indent="-342900" algn="l" rtl="0">
              <a:lnSpc>
                <a:spcPct val="90000"/>
              </a:lnSpc>
              <a:spcBef>
                <a:spcPts val="1000"/>
              </a:spcBef>
              <a:spcAft>
                <a:spcPts val="0"/>
              </a:spcAft>
              <a:buSzPts val="2000"/>
              <a:buFont typeface="Arial"/>
              <a:buChar char="•"/>
            </a:pPr>
            <a:r>
              <a:rPr lang="en-US" sz="2400" dirty="0">
                <a:solidFill>
                  <a:schemeClr val="tx1">
                    <a:lumMod val="50000"/>
                  </a:schemeClr>
                </a:solidFill>
              </a:rPr>
              <a:t>Timestamp – Converting it to machine friendly. For </a:t>
            </a:r>
            <a:r>
              <a:rPr lang="en-US" sz="2400" dirty="0" err="1">
                <a:solidFill>
                  <a:schemeClr val="tx1">
                    <a:lumMod val="50000"/>
                  </a:schemeClr>
                </a:solidFill>
              </a:rPr>
              <a:t>eg</a:t>
            </a:r>
            <a:r>
              <a:rPr lang="en-US" sz="2400" dirty="0">
                <a:solidFill>
                  <a:schemeClr val="tx1">
                    <a:lumMod val="50000"/>
                  </a:schemeClr>
                </a:solidFill>
              </a:rPr>
              <a:t>: 2020-01-01 was divided into Year, Month and Day</a:t>
            </a:r>
            <a:endParaRPr sz="2400" dirty="0">
              <a:solidFill>
                <a:schemeClr val="tx1">
                  <a:lumMod val="50000"/>
                </a:schemeClr>
              </a:solidFill>
            </a:endParaRPr>
          </a:p>
          <a:p>
            <a:pPr marL="228600" lvl="0" indent="0" algn="l" rtl="0">
              <a:lnSpc>
                <a:spcPct val="90000"/>
              </a:lnSpc>
              <a:spcBef>
                <a:spcPts val="1000"/>
              </a:spcBef>
              <a:spcAft>
                <a:spcPts val="0"/>
              </a:spcAft>
              <a:buSzPts val="2000"/>
              <a:buNone/>
            </a:pPr>
            <a:endParaRPr sz="2400" dirty="0">
              <a:solidFill>
                <a:schemeClr val="tx1">
                  <a:lumMod val="50000"/>
                </a:schemeClr>
              </a:solidFill>
            </a:endParaRPr>
          </a:p>
          <a:p>
            <a:pPr marL="228600" lvl="0" indent="0" algn="l" rtl="0">
              <a:lnSpc>
                <a:spcPct val="90000"/>
              </a:lnSpc>
              <a:spcBef>
                <a:spcPts val="1000"/>
              </a:spcBef>
              <a:spcAft>
                <a:spcPts val="0"/>
              </a:spcAft>
              <a:buSzPts val="2000"/>
              <a:buNone/>
            </a:pPr>
            <a:endParaRPr sz="2400" dirty="0">
              <a:solidFill>
                <a:schemeClr val="tx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dirty="0"/>
              <a:t>Data Preprocessing</a:t>
            </a:r>
            <a:endParaRPr dirty="0"/>
          </a:p>
        </p:txBody>
      </p:sp>
      <p:sp>
        <p:nvSpPr>
          <p:cNvPr id="151" name="Google Shape;151;p25"/>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52" name="Google Shape;152;p25"/>
          <p:cNvSpPr txBox="1">
            <a:spLocks noGrp="1"/>
          </p:cNvSpPr>
          <p:nvPr>
            <p:ph type="body" idx="1"/>
          </p:nvPr>
        </p:nvSpPr>
        <p:spPr>
          <a:xfrm>
            <a:off x="646358" y="972101"/>
            <a:ext cx="10709031" cy="5304739"/>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endParaRPr dirty="0">
              <a:solidFill>
                <a:schemeClr val="tx1">
                  <a:lumMod val="50000"/>
                </a:schemeClr>
              </a:solidFill>
            </a:endParaRPr>
          </a:p>
          <a:p>
            <a:pPr marL="457200" lvl="0" indent="-228600" algn="l" rtl="0">
              <a:lnSpc>
                <a:spcPct val="90000"/>
              </a:lnSpc>
              <a:spcBef>
                <a:spcPts val="1000"/>
              </a:spcBef>
              <a:spcAft>
                <a:spcPts val="0"/>
              </a:spcAft>
              <a:buSzPts val="2000"/>
              <a:buNone/>
            </a:pPr>
            <a:r>
              <a:rPr lang="en-US" b="1" u="sng" dirty="0">
                <a:solidFill>
                  <a:schemeClr val="tx1">
                    <a:lumMod val="50000"/>
                  </a:schemeClr>
                </a:solidFill>
              </a:rPr>
              <a:t>EDA:</a:t>
            </a:r>
            <a:endParaRPr dirty="0">
              <a:solidFill>
                <a:schemeClr val="tx1">
                  <a:lumMod val="50000"/>
                </a:schemeClr>
              </a:solidFill>
            </a:endParaRPr>
          </a:p>
          <a:p>
            <a:pPr marL="571500" lvl="0" indent="-342900" algn="l" rtl="0">
              <a:lnSpc>
                <a:spcPct val="90000"/>
              </a:lnSpc>
              <a:spcBef>
                <a:spcPts val="1000"/>
              </a:spcBef>
              <a:spcAft>
                <a:spcPts val="0"/>
              </a:spcAft>
              <a:buSzPts val="2000"/>
              <a:buFont typeface="Arial"/>
              <a:buChar char="•"/>
            </a:pPr>
            <a:r>
              <a:rPr lang="en-US" dirty="0">
                <a:solidFill>
                  <a:schemeClr val="tx1">
                    <a:lumMod val="50000"/>
                  </a:schemeClr>
                </a:solidFill>
              </a:rPr>
              <a:t>Continuous Variables</a:t>
            </a:r>
          </a:p>
          <a:p>
            <a:pPr marL="571500" lvl="0" indent="-342900" algn="l" rtl="0">
              <a:lnSpc>
                <a:spcPct val="90000"/>
              </a:lnSpc>
              <a:spcBef>
                <a:spcPts val="1000"/>
              </a:spcBef>
              <a:spcAft>
                <a:spcPts val="0"/>
              </a:spcAft>
              <a:buSzPts val="2000"/>
              <a:buFont typeface="Arial"/>
              <a:buChar char="•"/>
            </a:pPr>
            <a:endParaRPr dirty="0">
              <a:solidFill>
                <a:schemeClr val="tx1">
                  <a:lumMod val="50000"/>
                </a:schemeClr>
              </a:solidFill>
            </a:endParaRPr>
          </a:p>
          <a:p>
            <a:pPr marL="228600" lvl="0" indent="0" algn="l" rtl="0">
              <a:lnSpc>
                <a:spcPct val="90000"/>
              </a:lnSpc>
              <a:spcBef>
                <a:spcPts val="1000"/>
              </a:spcBef>
              <a:spcAft>
                <a:spcPts val="0"/>
              </a:spcAft>
              <a:buSzPts val="2000"/>
              <a:buNone/>
            </a:pPr>
            <a:endParaRPr dirty="0">
              <a:solidFill>
                <a:schemeClr val="tx1">
                  <a:lumMod val="50000"/>
                </a:schemeClr>
              </a:solidFill>
            </a:endParaRPr>
          </a:p>
          <a:p>
            <a:pPr marL="228600" lvl="0" indent="0" algn="l" rtl="0">
              <a:lnSpc>
                <a:spcPct val="90000"/>
              </a:lnSpc>
              <a:spcBef>
                <a:spcPts val="1000"/>
              </a:spcBef>
              <a:spcAft>
                <a:spcPts val="0"/>
              </a:spcAft>
              <a:buSzPts val="2000"/>
              <a:buNone/>
            </a:pPr>
            <a:endParaRPr dirty="0">
              <a:solidFill>
                <a:schemeClr val="tx1">
                  <a:lumMod val="50000"/>
                </a:schemeClr>
              </a:solidFill>
            </a:endParaRPr>
          </a:p>
        </p:txBody>
      </p:sp>
      <p:pic>
        <p:nvPicPr>
          <p:cNvPr id="5" name="Picture 4" descr="A white paper with numbers&#10;&#10;Description automatically generated">
            <a:extLst>
              <a:ext uri="{FF2B5EF4-FFF2-40B4-BE49-F238E27FC236}">
                <a16:creationId xmlns:a16="http://schemas.microsoft.com/office/drawing/2014/main" id="{73406E99-9736-35CC-FFAB-66F1778D7805}"/>
              </a:ext>
            </a:extLst>
          </p:cNvPr>
          <p:cNvPicPr>
            <a:picLocks noChangeAspect="1"/>
          </p:cNvPicPr>
          <p:nvPr/>
        </p:nvPicPr>
        <p:blipFill>
          <a:blip r:embed="rId3"/>
          <a:stretch>
            <a:fillRect/>
          </a:stretch>
        </p:blipFill>
        <p:spPr>
          <a:xfrm>
            <a:off x="752598" y="2338130"/>
            <a:ext cx="5248275" cy="1924050"/>
          </a:xfrm>
          <a:prstGeom prst="rect">
            <a:avLst/>
          </a:prstGeom>
        </p:spPr>
      </p:pic>
      <p:pic>
        <p:nvPicPr>
          <p:cNvPr id="7" name="Picture 6" descr="A number on a white background&#10;&#10;Description automatically generated with medium confidence">
            <a:extLst>
              <a:ext uri="{FF2B5EF4-FFF2-40B4-BE49-F238E27FC236}">
                <a16:creationId xmlns:a16="http://schemas.microsoft.com/office/drawing/2014/main" id="{B1B9EF76-8160-90DE-9918-967513704DB4}"/>
              </a:ext>
            </a:extLst>
          </p:cNvPr>
          <p:cNvPicPr>
            <a:picLocks noChangeAspect="1"/>
          </p:cNvPicPr>
          <p:nvPr/>
        </p:nvPicPr>
        <p:blipFill>
          <a:blip r:embed="rId4"/>
          <a:stretch>
            <a:fillRect/>
          </a:stretch>
        </p:blipFill>
        <p:spPr>
          <a:xfrm>
            <a:off x="6261696" y="2338130"/>
            <a:ext cx="5400675" cy="1971675"/>
          </a:xfrm>
          <a:prstGeom prst="rect">
            <a:avLst/>
          </a:prstGeom>
        </p:spPr>
      </p:pic>
      <p:pic>
        <p:nvPicPr>
          <p:cNvPr id="9" name="Picture 8" descr="A number on a white background&#10;&#10;Description automatically generated">
            <a:extLst>
              <a:ext uri="{FF2B5EF4-FFF2-40B4-BE49-F238E27FC236}">
                <a16:creationId xmlns:a16="http://schemas.microsoft.com/office/drawing/2014/main" id="{E7665076-2464-B917-C192-FBAE5ECE1473}"/>
              </a:ext>
            </a:extLst>
          </p:cNvPr>
          <p:cNvPicPr>
            <a:picLocks noChangeAspect="1"/>
          </p:cNvPicPr>
          <p:nvPr/>
        </p:nvPicPr>
        <p:blipFill>
          <a:blip r:embed="rId5"/>
          <a:stretch>
            <a:fillRect/>
          </a:stretch>
        </p:blipFill>
        <p:spPr>
          <a:xfrm>
            <a:off x="733548" y="4370525"/>
            <a:ext cx="5267325" cy="19335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05F7EFA-31BE-6306-F301-296B180A869D}"/>
              </a:ext>
            </a:extLst>
          </p:cNvPr>
          <p:cNvPicPr>
            <a:picLocks noChangeAspect="1"/>
          </p:cNvPicPr>
          <p:nvPr/>
        </p:nvPicPr>
        <p:blipFill>
          <a:blip r:embed="rId6"/>
          <a:stretch>
            <a:fillRect/>
          </a:stretch>
        </p:blipFill>
        <p:spPr>
          <a:xfrm>
            <a:off x="6261696" y="4390890"/>
            <a:ext cx="4832869" cy="1885950"/>
          </a:xfrm>
          <a:prstGeom prst="rect">
            <a:avLst/>
          </a:prstGeom>
        </p:spPr>
      </p:pic>
    </p:spTree>
    <p:extLst>
      <p:ext uri="{BB962C8B-B14F-4D97-AF65-F5344CB8AC3E}">
        <p14:creationId xmlns:p14="http://schemas.microsoft.com/office/powerpoint/2010/main" val="21739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646359" y="365127"/>
            <a:ext cx="10709031" cy="7346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Font typeface="Saira Condensed SemiBold"/>
              <a:buNone/>
            </a:pPr>
            <a:r>
              <a:rPr lang="en-US"/>
              <a:t>Data Preprocessing</a:t>
            </a:r>
            <a:endParaRPr/>
          </a:p>
        </p:txBody>
      </p:sp>
      <p:sp>
        <p:nvSpPr>
          <p:cNvPr id="151" name="Google Shape;151;p25"/>
          <p:cNvSpPr txBox="1">
            <a:spLocks noGrp="1"/>
          </p:cNvSpPr>
          <p:nvPr>
            <p:ph type="sldNum" idx="12"/>
          </p:nvPr>
        </p:nvSpPr>
        <p:spPr>
          <a:xfrm>
            <a:off x="9375913" y="627684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52" name="Google Shape;152;p25"/>
          <p:cNvSpPr txBox="1">
            <a:spLocks noGrp="1"/>
          </p:cNvSpPr>
          <p:nvPr>
            <p:ph type="body" idx="1"/>
          </p:nvPr>
        </p:nvSpPr>
        <p:spPr>
          <a:xfrm>
            <a:off x="646358" y="972101"/>
            <a:ext cx="10709031" cy="5304739"/>
          </a:xfrm>
          <a:prstGeom prst="rect">
            <a:avLst/>
          </a:prstGeom>
          <a:noFill/>
          <a:ln>
            <a:noFill/>
          </a:ln>
        </p:spPr>
        <p:txBody>
          <a:bodyPr spcFirstLastPara="1" wrap="square" lIns="91425" tIns="45700" rIns="91425" bIns="45700" anchor="t" anchorCtr="0">
            <a:normAutofit/>
          </a:bodyPr>
          <a:lstStyle/>
          <a:p>
            <a:pPr marL="457200" lvl="0" indent="-228600" algn="l" rtl="0">
              <a:lnSpc>
                <a:spcPct val="90000"/>
              </a:lnSpc>
              <a:spcBef>
                <a:spcPts val="1000"/>
              </a:spcBef>
              <a:spcAft>
                <a:spcPts val="0"/>
              </a:spcAft>
              <a:buSzPts val="2000"/>
              <a:buNone/>
            </a:pPr>
            <a:endParaRPr dirty="0">
              <a:solidFill>
                <a:schemeClr val="tx1">
                  <a:lumMod val="50000"/>
                </a:schemeClr>
              </a:solidFill>
            </a:endParaRPr>
          </a:p>
          <a:p>
            <a:pPr marL="457200" lvl="0" indent="-228600" algn="l" rtl="0">
              <a:lnSpc>
                <a:spcPct val="90000"/>
              </a:lnSpc>
              <a:spcBef>
                <a:spcPts val="1000"/>
              </a:spcBef>
              <a:spcAft>
                <a:spcPts val="0"/>
              </a:spcAft>
              <a:buSzPts val="2000"/>
              <a:buNone/>
            </a:pPr>
            <a:r>
              <a:rPr lang="en-US" b="1" u="sng" dirty="0">
                <a:solidFill>
                  <a:schemeClr val="tx1">
                    <a:lumMod val="50000"/>
                  </a:schemeClr>
                </a:solidFill>
              </a:rPr>
              <a:t>EDA:</a:t>
            </a:r>
            <a:endParaRPr dirty="0">
              <a:solidFill>
                <a:schemeClr val="tx1">
                  <a:lumMod val="50000"/>
                </a:schemeClr>
              </a:solidFill>
            </a:endParaRPr>
          </a:p>
          <a:p>
            <a:pPr marL="571500" lvl="0" indent="-342900" algn="l" rtl="0">
              <a:lnSpc>
                <a:spcPct val="90000"/>
              </a:lnSpc>
              <a:spcBef>
                <a:spcPts val="1000"/>
              </a:spcBef>
              <a:spcAft>
                <a:spcPts val="0"/>
              </a:spcAft>
              <a:buSzPts val="2000"/>
              <a:buFont typeface="Arial"/>
              <a:buChar char="•"/>
            </a:pPr>
            <a:r>
              <a:rPr lang="en-US" dirty="0">
                <a:solidFill>
                  <a:schemeClr val="tx1">
                    <a:lumMod val="50000"/>
                  </a:schemeClr>
                </a:solidFill>
              </a:rPr>
              <a:t>Categorial Variables</a:t>
            </a:r>
          </a:p>
          <a:p>
            <a:pPr marL="571500" lvl="0" indent="-342900" algn="l" rtl="0">
              <a:lnSpc>
                <a:spcPct val="90000"/>
              </a:lnSpc>
              <a:spcBef>
                <a:spcPts val="1000"/>
              </a:spcBef>
              <a:spcAft>
                <a:spcPts val="0"/>
              </a:spcAft>
              <a:buSzPts val="2000"/>
              <a:buFont typeface="Arial"/>
              <a:buChar char="•"/>
            </a:pPr>
            <a:endParaRPr dirty="0">
              <a:solidFill>
                <a:schemeClr val="tx1">
                  <a:lumMod val="50000"/>
                </a:schemeClr>
              </a:solidFill>
            </a:endParaRPr>
          </a:p>
          <a:p>
            <a:pPr marL="228600" lvl="0" indent="0" algn="l" rtl="0">
              <a:lnSpc>
                <a:spcPct val="90000"/>
              </a:lnSpc>
              <a:spcBef>
                <a:spcPts val="1000"/>
              </a:spcBef>
              <a:spcAft>
                <a:spcPts val="0"/>
              </a:spcAft>
              <a:buSzPts val="2000"/>
              <a:buNone/>
            </a:pPr>
            <a:endParaRPr dirty="0">
              <a:solidFill>
                <a:schemeClr val="tx1">
                  <a:lumMod val="50000"/>
                </a:schemeClr>
              </a:solidFill>
            </a:endParaRPr>
          </a:p>
          <a:p>
            <a:pPr marL="228600" lvl="0" indent="0" algn="l" rtl="0">
              <a:lnSpc>
                <a:spcPct val="90000"/>
              </a:lnSpc>
              <a:spcBef>
                <a:spcPts val="1000"/>
              </a:spcBef>
              <a:spcAft>
                <a:spcPts val="0"/>
              </a:spcAft>
              <a:buSzPts val="2000"/>
              <a:buNone/>
            </a:pPr>
            <a:endParaRPr dirty="0">
              <a:solidFill>
                <a:schemeClr val="tx1">
                  <a:lumMod val="50000"/>
                </a:schemeClr>
              </a:solidFill>
            </a:endParaRPr>
          </a:p>
        </p:txBody>
      </p:sp>
      <p:pic>
        <p:nvPicPr>
          <p:cNvPr id="3" name="Picture 2" descr="A graph showing fermentation time&#10;&#10;Description automatically generated">
            <a:extLst>
              <a:ext uri="{FF2B5EF4-FFF2-40B4-BE49-F238E27FC236}">
                <a16:creationId xmlns:a16="http://schemas.microsoft.com/office/drawing/2014/main" id="{7CA754A8-49E5-081D-DD81-4E246398BBFF}"/>
              </a:ext>
            </a:extLst>
          </p:cNvPr>
          <p:cNvPicPr>
            <a:picLocks noChangeAspect="1"/>
          </p:cNvPicPr>
          <p:nvPr/>
        </p:nvPicPr>
        <p:blipFill>
          <a:blip r:embed="rId3"/>
          <a:stretch>
            <a:fillRect/>
          </a:stretch>
        </p:blipFill>
        <p:spPr>
          <a:xfrm>
            <a:off x="597080" y="2288116"/>
            <a:ext cx="3579562" cy="1886321"/>
          </a:xfrm>
          <a:prstGeom prst="rect">
            <a:avLst/>
          </a:prstGeom>
        </p:spPr>
      </p:pic>
      <p:pic>
        <p:nvPicPr>
          <p:cNvPr id="5" name="Picture 4" descr="A graph showing the distribution of differentness&#10;&#10;Description automatically generated with medium confidence">
            <a:extLst>
              <a:ext uri="{FF2B5EF4-FFF2-40B4-BE49-F238E27FC236}">
                <a16:creationId xmlns:a16="http://schemas.microsoft.com/office/drawing/2014/main" id="{61E9C38D-F990-8D64-33FE-12F684D1E0C2}"/>
              </a:ext>
            </a:extLst>
          </p:cNvPr>
          <p:cNvPicPr>
            <a:picLocks noChangeAspect="1"/>
          </p:cNvPicPr>
          <p:nvPr/>
        </p:nvPicPr>
        <p:blipFill>
          <a:blip r:embed="rId4"/>
          <a:stretch>
            <a:fillRect/>
          </a:stretch>
        </p:blipFill>
        <p:spPr>
          <a:xfrm>
            <a:off x="6238329" y="2277813"/>
            <a:ext cx="3554061" cy="1973934"/>
          </a:xfrm>
          <a:prstGeom prst="rect">
            <a:avLst/>
          </a:prstGeom>
        </p:spPr>
      </p:pic>
      <p:pic>
        <p:nvPicPr>
          <p:cNvPr id="7" name="Picture 6" descr="A graph of different colors&#10;&#10;Description automatically generated with medium confidence">
            <a:extLst>
              <a:ext uri="{FF2B5EF4-FFF2-40B4-BE49-F238E27FC236}">
                <a16:creationId xmlns:a16="http://schemas.microsoft.com/office/drawing/2014/main" id="{FD7B793C-D6DB-7F6C-3073-04842E7C1000}"/>
              </a:ext>
            </a:extLst>
          </p:cNvPr>
          <p:cNvPicPr>
            <a:picLocks noChangeAspect="1"/>
          </p:cNvPicPr>
          <p:nvPr/>
        </p:nvPicPr>
        <p:blipFill>
          <a:blip r:embed="rId5"/>
          <a:stretch>
            <a:fillRect/>
          </a:stretch>
        </p:blipFill>
        <p:spPr>
          <a:xfrm>
            <a:off x="6225577" y="4299963"/>
            <a:ext cx="3579563" cy="2159440"/>
          </a:xfrm>
          <a:prstGeom prst="rect">
            <a:avLst/>
          </a:prstGeom>
        </p:spPr>
      </p:pic>
      <p:pic>
        <p:nvPicPr>
          <p:cNvPr id="9" name="Picture 8" descr="A blue bar graph with white text&#10;&#10;Description automatically generated">
            <a:extLst>
              <a:ext uri="{FF2B5EF4-FFF2-40B4-BE49-F238E27FC236}">
                <a16:creationId xmlns:a16="http://schemas.microsoft.com/office/drawing/2014/main" id="{2ECC0A36-ECE6-400E-3630-2CDDF83B80B2}"/>
              </a:ext>
            </a:extLst>
          </p:cNvPr>
          <p:cNvPicPr>
            <a:picLocks noChangeAspect="1"/>
          </p:cNvPicPr>
          <p:nvPr/>
        </p:nvPicPr>
        <p:blipFill>
          <a:blip r:embed="rId6"/>
          <a:stretch>
            <a:fillRect/>
          </a:stretch>
        </p:blipFill>
        <p:spPr>
          <a:xfrm>
            <a:off x="597079" y="4194578"/>
            <a:ext cx="3579563" cy="2242369"/>
          </a:xfrm>
          <a:prstGeom prst="rect">
            <a:avLst/>
          </a:prstGeom>
        </p:spPr>
      </p:pic>
    </p:spTree>
    <p:extLst>
      <p:ext uri="{BB962C8B-B14F-4D97-AF65-F5344CB8AC3E}">
        <p14:creationId xmlns:p14="http://schemas.microsoft.com/office/powerpoint/2010/main" val="853677427"/>
      </p:ext>
    </p:extLst>
  </p:cSld>
  <p:clrMapOvr>
    <a:masterClrMapping/>
  </p:clrMapOvr>
</p:sld>
</file>

<file path=ppt/theme/theme1.xml><?xml version="1.0" encoding="utf-8"?>
<a:theme xmlns:a="http://schemas.openxmlformats.org/drawingml/2006/main" name="Office Theme">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787</Words>
  <Application>Microsoft Office PowerPoint</Application>
  <PresentationFormat>Widescreen</PresentationFormat>
  <Paragraphs>222</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Saira Condensed SemiBold</vt:lpstr>
      <vt:lpstr>IBM Plex Sans SemiBold</vt:lpstr>
      <vt:lpstr>Saira Condensed Light</vt:lpstr>
      <vt:lpstr>Noto Sans Symbols</vt:lpstr>
      <vt:lpstr>IBM Plex Sans</vt:lpstr>
      <vt:lpstr>NTR</vt:lpstr>
      <vt:lpstr>Arial</vt:lpstr>
      <vt:lpstr>IBM Plex Sans Light</vt:lpstr>
      <vt:lpstr>Calibri</vt:lpstr>
      <vt:lpstr>Office Theme</vt:lpstr>
      <vt:lpstr>BREWERY SALES FORECASTING</vt:lpstr>
      <vt:lpstr>Table of Contents</vt:lpstr>
      <vt:lpstr>Objective</vt:lpstr>
      <vt:lpstr>Data Overview</vt:lpstr>
      <vt:lpstr>Data Overview</vt:lpstr>
      <vt:lpstr>Data Overview</vt:lpstr>
      <vt:lpstr>Data Preprocessing</vt:lpstr>
      <vt:lpstr>Data Preprocessing</vt:lpstr>
      <vt:lpstr>Data Preprocessing</vt:lpstr>
      <vt:lpstr>Data Preprocessing</vt:lpstr>
      <vt:lpstr>Model Details</vt:lpstr>
      <vt:lpstr>Model Performance</vt:lpstr>
      <vt:lpstr>Cloud Architecture</vt:lpstr>
      <vt:lpstr>Issues</vt:lpstr>
      <vt:lpstr>Cluster Config</vt:lpstr>
      <vt:lpstr>Scaling Out</vt:lpstr>
      <vt:lpstr>Scaling Out</vt:lpstr>
      <vt:lpstr>Scaling Out</vt:lpstr>
      <vt:lpstr>Scaling Up</vt:lpstr>
      <vt:lpstr>Scaling Up</vt:lpstr>
      <vt:lpstr>Scaling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BREWERY SALES FORECASTING</dc:title>
  <cp:lastModifiedBy>Shaun Mendes</cp:lastModifiedBy>
  <cp:revision>5</cp:revision>
  <dcterms:modified xsi:type="dcterms:W3CDTF">2024-05-15T15:18:25Z</dcterms:modified>
</cp:coreProperties>
</file>