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8"/>
  </p:notesMasterIdLst>
  <p:sldIdLst>
    <p:sldId id="256" r:id="rId2"/>
    <p:sldId id="257" r:id="rId3"/>
    <p:sldId id="281" r:id="rId4"/>
    <p:sldId id="258" r:id="rId5"/>
    <p:sldId id="268" r:id="rId6"/>
    <p:sldId id="264" r:id="rId7"/>
    <p:sldId id="259" r:id="rId8"/>
    <p:sldId id="266" r:id="rId9"/>
    <p:sldId id="267" r:id="rId10"/>
    <p:sldId id="283" r:id="rId11"/>
    <p:sldId id="284" r:id="rId12"/>
    <p:sldId id="285" r:id="rId13"/>
    <p:sldId id="261" r:id="rId14"/>
    <p:sldId id="269" r:id="rId15"/>
    <p:sldId id="275" r:id="rId16"/>
    <p:sldId id="277" r:id="rId17"/>
    <p:sldId id="276" r:id="rId18"/>
    <p:sldId id="262" r:id="rId19"/>
    <p:sldId id="270" r:id="rId20"/>
    <p:sldId id="271" r:id="rId21"/>
    <p:sldId id="280" r:id="rId22"/>
    <p:sldId id="273" r:id="rId23"/>
    <p:sldId id="272" r:id="rId24"/>
    <p:sldId id="274" r:id="rId25"/>
    <p:sldId id="279" r:id="rId26"/>
    <p:sldId id="263" r:id="rId27"/>
  </p:sldIdLst>
  <p:sldSz cx="12192000" cy="6858000"/>
  <p:notesSz cx="6858000" cy="9144000"/>
  <p:embeddedFontLst>
    <p:embeddedFont>
      <p:font typeface="IBM Plex Sans" panose="020B0503050203000203" pitchFamily="34" charset="0"/>
      <p:regular r:id="rId29"/>
      <p:bold r:id="rId30"/>
      <p:italic r:id="rId31"/>
      <p:boldItalic r:id="rId32"/>
    </p:embeddedFont>
    <p:embeddedFont>
      <p:font typeface="Saira Condensed Light" panose="020B0604020202020204" charset="0"/>
      <p:regular r:id="rId33"/>
      <p:bold r:id="rId34"/>
    </p:embeddedFont>
    <p:embeddedFont>
      <p:font typeface="Saira Condensed SemiBold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E31F1E-7BB0-38EE-591F-55B4549080E9}" v="85" dt="2024-05-15T18:27:42.023"/>
    <p1510:client id="{876FC406-4A91-B238-70EB-CCDE320D773D}" v="306" dt="2024-05-15T17:44:34.531"/>
    <p1510:client id="{EBA0A97A-4095-F3F0-B27A-3CE3DD8B4938}" v="6" dt="2024-05-15T18:16:57.199"/>
  </p1510:revLst>
</p1510:revInfo>
</file>

<file path=ppt/tableStyles.xml><?xml version="1.0" encoding="utf-8"?>
<a:tblStyleLst xmlns:a="http://schemas.openxmlformats.org/drawingml/2006/main" def="{FC0374F3-9FC5-48D9-9723-DF6844A186B7}">
  <a:tblStyle styleId="{FC0374F3-9FC5-48D9-9723-DF6844A186B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E7E7"/>
          </a:solidFill>
        </a:fill>
      </a:tcStyle>
    </a:wholeTbl>
    <a:band1H>
      <a:tcTxStyle/>
      <a:tcStyle>
        <a:tcBdr/>
        <a:fill>
          <a:solidFill>
            <a:srgbClr val="E0CB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CB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3016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0348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9249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5334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894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7788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4035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2557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b6ae8cb6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b6ae8cb6f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2cb6ae8cb6f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4933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5854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4807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72790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2306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0532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7437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64809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77742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3471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249881" y="2504921"/>
            <a:ext cx="7280733" cy="206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Saira Condensed Light"/>
              <a:buNone/>
              <a:defRPr sz="5400" b="0" i="0">
                <a:solidFill>
                  <a:schemeClr val="lt1"/>
                </a:solidFill>
                <a:latin typeface="Saira Condensed Light"/>
                <a:ea typeface="Saira Condensed Light"/>
                <a:cs typeface="Saira Condensed Light"/>
                <a:sym typeface="Saira Condensed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4488873" y="4591369"/>
            <a:ext cx="7041742" cy="934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0" i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2"/>
          </p:nvPr>
        </p:nvSpPr>
        <p:spPr>
          <a:xfrm>
            <a:off x="4675910" y="5690085"/>
            <a:ext cx="6854708" cy="422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 i="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10416209" y="6342033"/>
            <a:ext cx="1114406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ntent">
  <p:cSld name="Five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644769" y="365125"/>
            <a:ext cx="1071061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644771" y="2210082"/>
            <a:ext cx="4572000" cy="38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5359999" y="2210085"/>
            <a:ext cx="2926080" cy="165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3"/>
          </p:nvPr>
        </p:nvSpPr>
        <p:spPr>
          <a:xfrm>
            <a:off x="8429308" y="2210086"/>
            <a:ext cx="2926080" cy="165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4"/>
          </p:nvPr>
        </p:nvSpPr>
        <p:spPr>
          <a:xfrm>
            <a:off x="5359999" y="4448439"/>
            <a:ext cx="2926080" cy="165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5"/>
          </p:nvPr>
        </p:nvSpPr>
        <p:spPr>
          <a:xfrm>
            <a:off x="8429308" y="4448441"/>
            <a:ext cx="2926080" cy="165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ntent and subhead">
  <p:cSld name="Five Content and subhead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646359" y="365127"/>
            <a:ext cx="10709031" cy="73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644771" y="1345482"/>
            <a:ext cx="10709031" cy="73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2"/>
          </p:nvPr>
        </p:nvSpPr>
        <p:spPr>
          <a:xfrm>
            <a:off x="644771" y="2210082"/>
            <a:ext cx="4572000" cy="38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3"/>
          </p:nvPr>
        </p:nvSpPr>
        <p:spPr>
          <a:xfrm>
            <a:off x="5359205" y="2210086"/>
            <a:ext cx="2926080" cy="165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4"/>
          </p:nvPr>
        </p:nvSpPr>
        <p:spPr>
          <a:xfrm>
            <a:off x="8427720" y="2210086"/>
            <a:ext cx="2926080" cy="165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5"/>
          </p:nvPr>
        </p:nvSpPr>
        <p:spPr>
          <a:xfrm>
            <a:off x="5359205" y="4448441"/>
            <a:ext cx="2926080" cy="165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6"/>
          </p:nvPr>
        </p:nvSpPr>
        <p:spPr>
          <a:xfrm>
            <a:off x="8427720" y="4448441"/>
            <a:ext cx="2926080" cy="165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, Subhead">
  <p:cSld name="Two Content, Subhead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646359" y="365127"/>
            <a:ext cx="10709031" cy="73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644771" y="1345482"/>
            <a:ext cx="10709031" cy="73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2"/>
          </p:nvPr>
        </p:nvSpPr>
        <p:spPr>
          <a:xfrm>
            <a:off x="644769" y="2325836"/>
            <a:ext cx="5181600" cy="3851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3"/>
          </p:nvPr>
        </p:nvSpPr>
        <p:spPr>
          <a:xfrm>
            <a:off x="6172200" y="2325836"/>
            <a:ext cx="5181600" cy="3851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644769" y="365125"/>
            <a:ext cx="1071061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644772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2"/>
          </p:nvPr>
        </p:nvSpPr>
        <p:spPr>
          <a:xfrm>
            <a:off x="644772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3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4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644771" y="365125"/>
            <a:ext cx="107090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1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5183188" y="987428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▪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-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-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2"/>
          </p:nvPr>
        </p:nvSpPr>
        <p:spPr>
          <a:xfrm>
            <a:off x="644773" y="2057402"/>
            <a:ext cx="412725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644773" y="457200"/>
            <a:ext cx="412725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Condensed SemiBol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644773" y="457200"/>
            <a:ext cx="412725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Condensed SemiBol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644773" y="2057402"/>
            <a:ext cx="412725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19"/>
          <p:cNvSpPr>
            <a:spLocks noGrp="1"/>
          </p:cNvSpPr>
          <p:nvPr>
            <p:ph type="pic" idx="2"/>
          </p:nvPr>
        </p:nvSpPr>
        <p:spPr>
          <a:xfrm>
            <a:off x="5183188" y="987428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644771" y="365125"/>
            <a:ext cx="107090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 rot="5400000">
            <a:off x="3881699" y="-1411302"/>
            <a:ext cx="4235176" cy="10709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head and Content">
  <p:cSld name="Title, Subhead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646359" y="365127"/>
            <a:ext cx="10709031" cy="73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44771" y="1345482"/>
            <a:ext cx="10709031" cy="73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2"/>
          </p:nvPr>
        </p:nvSpPr>
        <p:spPr>
          <a:xfrm>
            <a:off x="644771" y="2202874"/>
            <a:ext cx="10709031" cy="3879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 rot="5400000">
            <a:off x="7133433" y="1956597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 rot="5400000">
            <a:off x="1702715" y="-692819"/>
            <a:ext cx="5811839" cy="7927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 descr="A picture containing person, crowd, event, several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8985"/>
          <a:stretch/>
        </p:blipFill>
        <p:spPr>
          <a:xfrm>
            <a:off x="2" y="0"/>
            <a:ext cx="730526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 descr="A picture containing shap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7284722" y="3144277"/>
            <a:ext cx="424589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Saira Condensed Light"/>
                <a:ea typeface="Saira Condensed Light"/>
                <a:cs typeface="Saira Condensed Light"/>
                <a:sym typeface="Saira Condensed Light"/>
              </a:rPr>
              <a:t>THANK </a:t>
            </a:r>
            <a:r>
              <a:rPr lang="en-US" sz="5400" b="1" i="0" u="none" strike="noStrike" cap="none">
                <a:solidFill>
                  <a:schemeClr val="lt1"/>
                </a:solidFill>
                <a:latin typeface="Saira Condensed Light"/>
                <a:ea typeface="Saira Condensed Light"/>
                <a:cs typeface="Saira Condensed Light"/>
                <a:sym typeface="Saira Condensed Light"/>
              </a:rPr>
              <a:t>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6096002" y="5170418"/>
            <a:ext cx="543461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Stevens Institute of Technology</a:t>
            </a:r>
            <a:br>
              <a:rPr lang="en-US" sz="16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en-US"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Castle Point Terrace, Hoboken, NJ 07030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644769" y="365125"/>
            <a:ext cx="1071061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44771" y="1825625"/>
            <a:ext cx="10709031" cy="423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TR"/>
              <a:buChar char="-"/>
              <a:defRPr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NTR"/>
              <a:buChar char="-"/>
              <a:defRPr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NTR"/>
              <a:buChar char="-"/>
              <a:defRPr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NTR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644769" y="365125"/>
            <a:ext cx="1071061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644769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644769" y="365125"/>
            <a:ext cx="1071061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44773" y="1825625"/>
            <a:ext cx="3296919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4351622" y="1825625"/>
            <a:ext cx="3296919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3"/>
          </p:nvPr>
        </p:nvSpPr>
        <p:spPr>
          <a:xfrm>
            <a:off x="8058471" y="1825625"/>
            <a:ext cx="3296919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and Subhead">
  <p:cSld name="Three Content and Subhead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46359" y="365127"/>
            <a:ext cx="10709031" cy="73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644771" y="1345482"/>
            <a:ext cx="10709031" cy="73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644773" y="2325836"/>
            <a:ext cx="3296919" cy="3851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4351622" y="2325836"/>
            <a:ext cx="3296919" cy="3851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8058471" y="2325836"/>
            <a:ext cx="3296919" cy="3851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">
  <p:cSld name="Four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644769" y="365125"/>
            <a:ext cx="1071061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644526" y="1962352"/>
            <a:ext cx="4954588" cy="182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6400803" y="1962352"/>
            <a:ext cx="4954588" cy="182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3"/>
          </p:nvPr>
        </p:nvSpPr>
        <p:spPr>
          <a:xfrm>
            <a:off x="644526" y="4119680"/>
            <a:ext cx="4954588" cy="182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4"/>
          </p:nvPr>
        </p:nvSpPr>
        <p:spPr>
          <a:xfrm>
            <a:off x="6400803" y="4119680"/>
            <a:ext cx="4954588" cy="182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 and subhead">
  <p:cSld name="Four Content and subhead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646359" y="365127"/>
            <a:ext cx="10709031" cy="73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644771" y="1345482"/>
            <a:ext cx="10709031" cy="73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644526" y="2233235"/>
            <a:ext cx="4954588" cy="165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3"/>
          </p:nvPr>
        </p:nvSpPr>
        <p:spPr>
          <a:xfrm>
            <a:off x="6400803" y="2233235"/>
            <a:ext cx="4954588" cy="165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4"/>
          </p:nvPr>
        </p:nvSpPr>
        <p:spPr>
          <a:xfrm>
            <a:off x="644526" y="4448441"/>
            <a:ext cx="4954588" cy="165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5"/>
          </p:nvPr>
        </p:nvSpPr>
        <p:spPr>
          <a:xfrm>
            <a:off x="6400803" y="4448441"/>
            <a:ext cx="4954588" cy="165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44771" y="365125"/>
            <a:ext cx="107090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SemiBold"/>
              <a:buNone/>
              <a:defRPr sz="4000" b="1" i="0" u="none" strike="noStrike" cap="none">
                <a:solidFill>
                  <a:schemeClr val="dk1"/>
                </a:solidFill>
                <a:latin typeface="Saira Condensed SemiBold"/>
                <a:ea typeface="Saira Condensed SemiBold"/>
                <a:cs typeface="Saira Condensed SemiBold"/>
                <a:sym typeface="Sai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44771" y="1825625"/>
            <a:ext cx="10709031" cy="423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TR"/>
              <a:buChar char="-"/>
              <a:defRPr sz="1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TR"/>
              <a:buChar char="-"/>
              <a:defRPr sz="1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TR"/>
              <a:buChar char="-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ctrTitle"/>
          </p:nvPr>
        </p:nvSpPr>
        <p:spPr>
          <a:xfrm>
            <a:off x="2753033" y="2266631"/>
            <a:ext cx="8777582" cy="101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Saira Condensed Light"/>
              <a:buNone/>
            </a:pPr>
            <a:r>
              <a:rPr lang="en-US"/>
              <a:t>BREWERY SALES FORECASTING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1"/>
          </p:nvPr>
        </p:nvSpPr>
        <p:spPr>
          <a:xfrm>
            <a:off x="4488873" y="3428999"/>
            <a:ext cx="7041742" cy="131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BIA-678 WS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b="1"/>
              <a:t>Team D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Shaun Mendes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Bhushan Vinod Karande 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dt" idx="10"/>
          </p:nvPr>
        </p:nvSpPr>
        <p:spPr>
          <a:xfrm>
            <a:off x="10416209" y="6342033"/>
            <a:ext cx="1114406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646358" y="340814"/>
            <a:ext cx="10709031" cy="73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SemiBold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646358" y="972101"/>
            <a:ext cx="10709031" cy="530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tx1">
                    <a:lumMod val="50000"/>
                  </a:schemeClr>
                </a:solidFill>
              </a:rPr>
              <a:t>Target Analysis: 7M Datapoints</a:t>
            </a:r>
            <a:endParaRPr>
              <a:solidFill>
                <a:schemeClr val="tx1">
                  <a:lumMod val="50000"/>
                </a:schemeClr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3" name="Picture 2" descr="A graph with blue lines&#10;&#10;Description automatically generated">
            <a:extLst>
              <a:ext uri="{FF2B5EF4-FFF2-40B4-BE49-F238E27FC236}">
                <a16:creationId xmlns:a16="http://schemas.microsoft.com/office/drawing/2014/main" id="{8F62FF50-74E8-AF5F-82CC-266C9C003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214" y="1471099"/>
            <a:ext cx="8205107" cy="4596159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346722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646358" y="340814"/>
            <a:ext cx="10709031" cy="73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SemiBold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646358" y="972101"/>
            <a:ext cx="10709031" cy="530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tx1">
                    <a:lumMod val="50000"/>
                  </a:schemeClr>
                </a:solidFill>
              </a:rPr>
              <a:t>Target Analysis: 7M Datapoints</a:t>
            </a:r>
            <a:endParaRPr>
              <a:solidFill>
                <a:schemeClr val="tx1">
                  <a:lumMod val="50000"/>
                </a:schemeClr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6" name="Picture 5" descr="A graph with blue lines&#10;&#10;Description automatically generated">
            <a:extLst>
              <a:ext uri="{FF2B5EF4-FFF2-40B4-BE49-F238E27FC236}">
                <a16:creationId xmlns:a16="http://schemas.microsoft.com/office/drawing/2014/main" id="{44A49288-2DA5-D8B6-946A-2366FAE2A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4" y="1417184"/>
            <a:ext cx="8395607" cy="4629150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1280875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646358" y="340814"/>
            <a:ext cx="10709031" cy="73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SemiBold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646358" y="972101"/>
            <a:ext cx="10709031" cy="530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tx1">
                    <a:lumMod val="50000"/>
                  </a:schemeClr>
                </a:solidFill>
              </a:rPr>
              <a:t>Target Analysis: 7M Datapoints</a:t>
            </a:r>
            <a:endParaRPr>
              <a:solidFill>
                <a:schemeClr val="tx1">
                  <a:lumMod val="50000"/>
                </a:schemeClr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3" name="Picture 2" descr="A graph with blue lines&#10;&#10;Description automatically generated">
            <a:extLst>
              <a:ext uri="{FF2B5EF4-FFF2-40B4-BE49-F238E27FC236}">
                <a16:creationId xmlns:a16="http://schemas.microsoft.com/office/drawing/2014/main" id="{678E6EB8-8627-6F9C-3D64-FEFC23309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64" y="1499840"/>
            <a:ext cx="7810500" cy="4239319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3907309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646358" y="340814"/>
            <a:ext cx="10709031" cy="73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SemiBold"/>
              <a:buNone/>
            </a:pPr>
            <a:r>
              <a:rPr lang="en-US"/>
              <a:t>Model Details</a:t>
            </a:r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435608" y="4095787"/>
            <a:ext cx="10709031" cy="218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graphicFrame>
        <p:nvGraphicFramePr>
          <p:cNvPr id="170" name="Google Shape;170;p27"/>
          <p:cNvGraphicFramePr/>
          <p:nvPr>
            <p:extLst>
              <p:ext uri="{D42A27DB-BD31-4B8C-83A1-F6EECF244321}">
                <p14:modId xmlns:p14="http://schemas.microsoft.com/office/powerpoint/2010/main" val="2306738519"/>
              </p:ext>
            </p:extLst>
          </p:nvPr>
        </p:nvGraphicFramePr>
        <p:xfrm>
          <a:off x="750446" y="1142828"/>
          <a:ext cx="10709025" cy="4589378"/>
        </p:xfrm>
        <a:graphic>
          <a:graphicData uri="http://schemas.openxmlformats.org/drawingml/2006/table">
            <a:tbl>
              <a:tblPr firstRow="1" bandRow="1">
                <a:noFill/>
                <a:tableStyleId>{FC0374F3-9FC5-48D9-9723-DF6844A186B7}</a:tableStyleId>
              </a:tblPr>
              <a:tblGrid>
                <a:gridCol w="346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774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Model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Hyperparameters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Baseline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Linear Regression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err="1"/>
                        <a:t>regParam</a:t>
                      </a:r>
                      <a:r>
                        <a:rPr lang="en-US" sz="2400" u="none" strike="noStrike" cap="none"/>
                        <a:t>, solver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7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Tree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Decision Tree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err="1"/>
                        <a:t>maxDepth</a:t>
                      </a:r>
                      <a:r>
                        <a:rPr lang="en-US" sz="2400" u="none" strike="noStrike" cap="none"/>
                        <a:t>, </a:t>
                      </a:r>
                      <a:r>
                        <a:rPr lang="en-US" sz="2400" u="none" strike="noStrike" cap="none" err="1"/>
                        <a:t>maxBins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71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2400" u="none" strike="noStrike" cap="none"/>
                        <a:t>Ensemble</a:t>
                      </a:r>
                      <a:endParaRPr lang="en-US" sz="24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Random Forest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err="1"/>
                        <a:t>numTrees</a:t>
                      </a:r>
                      <a:r>
                        <a:rPr lang="en-US" sz="2400" u="none" strike="noStrike" cap="none"/>
                        <a:t>, </a:t>
                      </a:r>
                      <a:r>
                        <a:rPr lang="en-US" sz="2400" u="none" strike="noStrike" cap="none" err="1"/>
                        <a:t>maxDepth</a:t>
                      </a:r>
                      <a:r>
                        <a:rPr lang="en-US" sz="2400" u="none" strike="noStrike" cap="none"/>
                        <a:t>, </a:t>
                      </a:r>
                      <a:r>
                        <a:rPr lang="en-US" sz="2400" u="none" strike="noStrike" cap="none" err="1"/>
                        <a:t>maxBins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646358" y="340814"/>
            <a:ext cx="10709031" cy="73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SemiBold"/>
              <a:buNone/>
            </a:pPr>
            <a:r>
              <a:rPr lang="en-US"/>
              <a:t>Model Performance</a:t>
            </a:r>
            <a:endParaRPr sz="2700"/>
          </a:p>
        </p:txBody>
      </p:sp>
      <p:sp>
        <p:nvSpPr>
          <p:cNvPr id="168" name="Google Shape;168;p27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435608" y="4095787"/>
            <a:ext cx="10709031" cy="218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graphicFrame>
        <p:nvGraphicFramePr>
          <p:cNvPr id="170" name="Google Shape;170;p27"/>
          <p:cNvGraphicFramePr/>
          <p:nvPr>
            <p:extLst>
              <p:ext uri="{D42A27DB-BD31-4B8C-83A1-F6EECF244321}">
                <p14:modId xmlns:p14="http://schemas.microsoft.com/office/powerpoint/2010/main" val="1162930220"/>
              </p:ext>
            </p:extLst>
          </p:nvPr>
        </p:nvGraphicFramePr>
        <p:xfrm>
          <a:off x="646358" y="1514168"/>
          <a:ext cx="10709025" cy="2987248"/>
        </p:xfrm>
        <a:graphic>
          <a:graphicData uri="http://schemas.openxmlformats.org/drawingml/2006/table">
            <a:tbl>
              <a:tblPr firstRow="1" bandRow="1">
                <a:noFill/>
                <a:tableStyleId>{FC0374F3-9FC5-48D9-9723-DF6844A186B7}</a:tableStyleId>
              </a:tblPr>
              <a:tblGrid>
                <a:gridCol w="346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142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Model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RMSE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Hyperparameters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42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Linear Regression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5486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err="1"/>
                        <a:t>regParam</a:t>
                      </a:r>
                      <a:r>
                        <a:rPr lang="en-US" sz="2400" u="none" strike="noStrike" cap="none"/>
                        <a:t>, solver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42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Decision Tree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5490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err="1"/>
                        <a:t>maxDepth</a:t>
                      </a:r>
                      <a:r>
                        <a:rPr lang="en-US" sz="2400" u="none" strike="noStrike" cap="none"/>
                        <a:t>, </a:t>
                      </a:r>
                      <a:r>
                        <a:rPr lang="en-US" sz="2400" u="none" strike="noStrike" cap="none" err="1"/>
                        <a:t>maxBins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2400" u="none" strike="noStrike" cap="none"/>
                        <a:t>Random Forest</a:t>
                      </a:r>
                      <a:endParaRPr lang="en-US" sz="24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5490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err="1"/>
                        <a:t>numTrees</a:t>
                      </a:r>
                      <a:r>
                        <a:rPr lang="en-US" sz="2400" u="none" strike="noStrike" cap="none"/>
                        <a:t>, </a:t>
                      </a:r>
                      <a:r>
                        <a:rPr lang="en-US" sz="2400" u="none" strike="noStrike" cap="none" err="1"/>
                        <a:t>maxDepth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52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435608" y="409640"/>
            <a:ext cx="10709031" cy="73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SemiBold"/>
              <a:buNone/>
            </a:pPr>
            <a:r>
              <a:rPr lang="en-US"/>
              <a:t>Cloud Architecture</a:t>
            </a:r>
            <a:endParaRPr sz="2700"/>
          </a:p>
        </p:txBody>
      </p:sp>
      <p:sp>
        <p:nvSpPr>
          <p:cNvPr id="168" name="Google Shape;168;p27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179969" y="4018751"/>
            <a:ext cx="10709031" cy="218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F411C2-D170-4DA7-A7F7-3179A5537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97" y="1440008"/>
            <a:ext cx="2263336" cy="19889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3F3F5A-BED1-9589-5218-1442D4F3B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1" y="1632415"/>
            <a:ext cx="2071148" cy="16041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6BE868-ACFB-B25E-509F-1B47F708A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257" y="4137193"/>
            <a:ext cx="1253620" cy="1285424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C130F826-2A5F-903C-B4A8-B5267D873ED4}"/>
              </a:ext>
            </a:extLst>
          </p:cNvPr>
          <p:cNvSpPr/>
          <p:nvPr/>
        </p:nvSpPr>
        <p:spPr>
          <a:xfrm>
            <a:off x="1741797" y="3317748"/>
            <a:ext cx="422787" cy="538886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36F852-0BB6-022E-05A7-BAC42EA2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537" y="1385880"/>
            <a:ext cx="2263336" cy="198899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8C00C5D-C058-8585-3072-71186E41A2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3168" y="3978560"/>
            <a:ext cx="1332271" cy="1332271"/>
          </a:xfrm>
          <a:prstGeom prst="rect">
            <a:avLst/>
          </a:prstGeom>
        </p:spPr>
      </p:pic>
      <p:sp>
        <p:nvSpPr>
          <p:cNvPr id="12" name="Arrow: Up 11">
            <a:extLst>
              <a:ext uri="{FF2B5EF4-FFF2-40B4-BE49-F238E27FC236}">
                <a16:creationId xmlns:a16="http://schemas.microsoft.com/office/drawing/2014/main" id="{9EF6CEDB-0B4A-3D06-2A49-7829DE2CF751}"/>
              </a:ext>
            </a:extLst>
          </p:cNvPr>
          <p:cNvSpPr/>
          <p:nvPr/>
        </p:nvSpPr>
        <p:spPr>
          <a:xfrm>
            <a:off x="5289755" y="3317255"/>
            <a:ext cx="422787" cy="538886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7B62DBC-CFB2-C9EE-2E3F-B296C04C4269}"/>
              </a:ext>
            </a:extLst>
          </p:cNvPr>
          <p:cNvSpPr/>
          <p:nvPr/>
        </p:nvSpPr>
        <p:spPr>
          <a:xfrm>
            <a:off x="3308529" y="2202427"/>
            <a:ext cx="840684" cy="48933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B315104-B6FF-2442-7DC8-05D793EE8795}"/>
              </a:ext>
            </a:extLst>
          </p:cNvPr>
          <p:cNvSpPr/>
          <p:nvPr/>
        </p:nvSpPr>
        <p:spPr>
          <a:xfrm>
            <a:off x="6940853" y="2189834"/>
            <a:ext cx="840684" cy="48933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48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435608" y="409640"/>
            <a:ext cx="10709031" cy="73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SemiBold"/>
              <a:buNone/>
            </a:pPr>
            <a:r>
              <a:rPr lang="en-US"/>
              <a:t>Issues</a:t>
            </a:r>
            <a:endParaRPr sz="2700"/>
          </a:p>
        </p:txBody>
      </p:sp>
      <p:sp>
        <p:nvSpPr>
          <p:cNvPr id="168" name="Google Shape;168;p27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34D62-E885-86AD-CADC-D8284EB50BAE}"/>
              </a:ext>
            </a:extLst>
          </p:cNvPr>
          <p:cNvSpPr txBox="1"/>
          <p:nvPr/>
        </p:nvSpPr>
        <p:spPr>
          <a:xfrm>
            <a:off x="435608" y="1088404"/>
            <a:ext cx="10547024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/>
              <a:t>Cluster Creation Permissions</a:t>
            </a:r>
          </a:p>
          <a:p>
            <a:r>
              <a:rPr lang="en-US" sz="2400"/>
              <a:t>Resolution: Create IAM roles based on bucket and API availability</a:t>
            </a:r>
          </a:p>
          <a:p>
            <a:endParaRPr lang="en-US" sz="2400"/>
          </a:p>
          <a:p>
            <a:r>
              <a:rPr lang="en-US" sz="2400" b="1"/>
              <a:t>Scaling Up</a:t>
            </a:r>
          </a:p>
          <a:p>
            <a:r>
              <a:rPr lang="en-US" sz="2400"/>
              <a:t>Resolution: Maximum number of workers that could be used was 3</a:t>
            </a:r>
          </a:p>
          <a:p>
            <a:endParaRPr lang="en-US" sz="2400"/>
          </a:p>
          <a:p>
            <a:r>
              <a:rPr lang="en-US" sz="2400" b="1"/>
              <a:t>Scaling Out</a:t>
            </a:r>
          </a:p>
          <a:p>
            <a:r>
              <a:rPr lang="en-US" sz="2400"/>
              <a:t>Resolution: Split Based on Years</a:t>
            </a:r>
          </a:p>
          <a:p>
            <a:endParaRPr lang="en-US" sz="2400"/>
          </a:p>
          <a:p>
            <a:endParaRPr lang="en-US" sz="2400"/>
          </a:p>
        </p:txBody>
      </p:sp>
      <p:pic>
        <p:nvPicPr>
          <p:cNvPr id="15" name="Picture 14" descr="A screenshot of a error message&#10;&#10;Description automatically generated">
            <a:extLst>
              <a:ext uri="{FF2B5EF4-FFF2-40B4-BE49-F238E27FC236}">
                <a16:creationId xmlns:a16="http://schemas.microsoft.com/office/drawing/2014/main" id="{E41B4EAF-A434-52E6-47CE-33E8E0CBE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123" y="3106731"/>
            <a:ext cx="3304716" cy="317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64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435608" y="409640"/>
            <a:ext cx="10709031" cy="73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SemiBold"/>
              <a:buNone/>
            </a:pPr>
            <a:r>
              <a:rPr lang="en-US"/>
              <a:t>Cluster Config</a:t>
            </a:r>
            <a:endParaRPr sz="2700"/>
          </a:p>
        </p:txBody>
      </p:sp>
      <p:sp>
        <p:nvSpPr>
          <p:cNvPr id="168" name="Google Shape;168;p27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435608" y="4095787"/>
            <a:ext cx="10709031" cy="218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943174-FEF4-4F60-2186-277E0BCE2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85949"/>
              </p:ext>
            </p:extLst>
          </p:nvPr>
        </p:nvGraphicFramePr>
        <p:xfrm>
          <a:off x="527664" y="1144260"/>
          <a:ext cx="10917084" cy="4382049"/>
        </p:xfrm>
        <a:graphic>
          <a:graphicData uri="http://schemas.openxmlformats.org/drawingml/2006/table">
            <a:tbl>
              <a:tblPr firstRow="1" bandRow="1">
                <a:tableStyleId>{FC0374F3-9FC5-48D9-9723-DF6844A186B7}</a:tableStyleId>
              </a:tblPr>
              <a:tblGrid>
                <a:gridCol w="1556775">
                  <a:extLst>
                    <a:ext uri="{9D8B030D-6E8A-4147-A177-3AD203B41FA5}">
                      <a16:colId xmlns:a16="http://schemas.microsoft.com/office/drawing/2014/main" val="2041138868"/>
                    </a:ext>
                  </a:extLst>
                </a:gridCol>
                <a:gridCol w="9360309">
                  <a:extLst>
                    <a:ext uri="{9D8B030D-6E8A-4147-A177-3AD203B41FA5}">
                      <a16:colId xmlns:a16="http://schemas.microsoft.com/office/drawing/2014/main" val="883053067"/>
                    </a:ext>
                  </a:extLst>
                </a:gridCol>
              </a:tblGrid>
              <a:tr h="754929">
                <a:tc>
                  <a:txBody>
                    <a:bodyPr/>
                    <a:lstStyle/>
                    <a:p>
                      <a:r>
                        <a:rPr lang="en-US" sz="2000"/>
                        <a:t>Workers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Config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36801"/>
                  </a:ext>
                </a:extLst>
              </a:tr>
              <a:tr h="754929"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 Master: 2 vCPU, 1 core, 8GB Memory</a:t>
                      </a:r>
                    </a:p>
                    <a:p>
                      <a:r>
                        <a:rPr lang="en-US" sz="2000"/>
                        <a:t>0 Worker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/>
                        <a:t>Disk Size : 50GB 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021220"/>
                  </a:ext>
                </a:extLst>
              </a:tr>
              <a:tr h="811457"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 Master: 2 vCPU, 1 core, 8GB Memory</a:t>
                      </a:r>
                    </a:p>
                    <a:p>
                      <a:r>
                        <a:rPr lang="en-US" sz="2000"/>
                        <a:t>2 Worker: 2 vCPU, 1 core, 8GB Memory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/>
                        <a:t>Disk Size : 50GB each</a:t>
                      </a:r>
                    </a:p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956706"/>
                  </a:ext>
                </a:extLst>
              </a:tr>
              <a:tr h="811457"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 Master: 2 vCPU, 1 core, 8GB Memory</a:t>
                      </a:r>
                    </a:p>
                    <a:p>
                      <a:r>
                        <a:rPr lang="en-US" sz="2000"/>
                        <a:t>3 Worker: 2 vCPU, 1 core, 8GB Memory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/>
                        <a:t>Disk Size : 50GB each</a:t>
                      </a:r>
                    </a:p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029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254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646358" y="340814"/>
            <a:ext cx="10709031" cy="73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SemiBold"/>
              <a:buNone/>
            </a:pPr>
            <a:r>
              <a:rPr lang="en-US"/>
              <a:t>Scaling Out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1B7152-9788-A1FB-44C1-EF1E750B8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017784"/>
              </p:ext>
            </p:extLst>
          </p:nvPr>
        </p:nvGraphicFramePr>
        <p:xfrm>
          <a:off x="724310" y="1368594"/>
          <a:ext cx="10631079" cy="3567200"/>
        </p:xfrm>
        <a:graphic>
          <a:graphicData uri="http://schemas.openxmlformats.org/drawingml/2006/table">
            <a:tbl>
              <a:tblPr firstRow="1" bandRow="1">
                <a:tableStyleId>{FC0374F3-9FC5-48D9-9723-DF6844A186B7}</a:tableStyleId>
              </a:tblPr>
              <a:tblGrid>
                <a:gridCol w="3543693">
                  <a:extLst>
                    <a:ext uri="{9D8B030D-6E8A-4147-A177-3AD203B41FA5}">
                      <a16:colId xmlns:a16="http://schemas.microsoft.com/office/drawing/2014/main" val="1347741645"/>
                    </a:ext>
                  </a:extLst>
                </a:gridCol>
                <a:gridCol w="3543693">
                  <a:extLst>
                    <a:ext uri="{9D8B030D-6E8A-4147-A177-3AD203B41FA5}">
                      <a16:colId xmlns:a16="http://schemas.microsoft.com/office/drawing/2014/main" val="2006133770"/>
                    </a:ext>
                  </a:extLst>
                </a:gridCol>
                <a:gridCol w="3543693">
                  <a:extLst>
                    <a:ext uri="{9D8B030D-6E8A-4147-A177-3AD203B41FA5}">
                      <a16:colId xmlns:a16="http://schemas.microsoft.com/office/drawing/2014/main" val="2624914529"/>
                    </a:ext>
                  </a:extLst>
                </a:gridCol>
              </a:tblGrid>
              <a:tr h="891800">
                <a:tc>
                  <a:txBody>
                    <a:bodyPr/>
                    <a:lstStyle/>
                    <a:p>
                      <a:r>
                        <a:rPr lang="en-US" sz="2400"/>
                        <a:t>Workers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46870"/>
                  </a:ext>
                </a:extLst>
              </a:tr>
              <a:tr h="891800"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15mins 4sec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5486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366955"/>
                  </a:ext>
                </a:extLst>
              </a:tr>
              <a:tr h="891800">
                <a:tc>
                  <a:txBody>
                    <a:bodyPr/>
                    <a:lstStyle/>
                    <a:p>
                      <a:r>
                        <a:rPr lang="en-US" sz="2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12mins 28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5486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58927"/>
                  </a:ext>
                </a:extLst>
              </a:tr>
              <a:tr h="891800">
                <a:tc>
                  <a:txBody>
                    <a:bodyPr/>
                    <a:lstStyle/>
                    <a:p>
                      <a:r>
                        <a:rPr lang="en-US" sz="2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10mins 8sec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5486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5132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646358" y="340814"/>
            <a:ext cx="10709031" cy="73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SemiBold"/>
              <a:buNone/>
            </a:pPr>
            <a:r>
              <a:rPr lang="en-US"/>
              <a:t>Scaling Out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1B7152-9788-A1FB-44C1-EF1E750B8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300905"/>
              </p:ext>
            </p:extLst>
          </p:nvPr>
        </p:nvGraphicFramePr>
        <p:xfrm>
          <a:off x="724310" y="1368594"/>
          <a:ext cx="10631079" cy="3371580"/>
        </p:xfrm>
        <a:graphic>
          <a:graphicData uri="http://schemas.openxmlformats.org/drawingml/2006/table">
            <a:tbl>
              <a:tblPr firstRow="1" bandRow="1">
                <a:tableStyleId>{FC0374F3-9FC5-48D9-9723-DF6844A186B7}</a:tableStyleId>
              </a:tblPr>
              <a:tblGrid>
                <a:gridCol w="3543693">
                  <a:extLst>
                    <a:ext uri="{9D8B030D-6E8A-4147-A177-3AD203B41FA5}">
                      <a16:colId xmlns:a16="http://schemas.microsoft.com/office/drawing/2014/main" val="1347741645"/>
                    </a:ext>
                  </a:extLst>
                </a:gridCol>
                <a:gridCol w="3543693">
                  <a:extLst>
                    <a:ext uri="{9D8B030D-6E8A-4147-A177-3AD203B41FA5}">
                      <a16:colId xmlns:a16="http://schemas.microsoft.com/office/drawing/2014/main" val="2006133770"/>
                    </a:ext>
                  </a:extLst>
                </a:gridCol>
                <a:gridCol w="3543693">
                  <a:extLst>
                    <a:ext uri="{9D8B030D-6E8A-4147-A177-3AD203B41FA5}">
                      <a16:colId xmlns:a16="http://schemas.microsoft.com/office/drawing/2014/main" val="2624914529"/>
                    </a:ext>
                  </a:extLst>
                </a:gridCol>
              </a:tblGrid>
              <a:tr h="696180">
                <a:tc>
                  <a:txBody>
                    <a:bodyPr/>
                    <a:lstStyle/>
                    <a:p>
                      <a:r>
                        <a:rPr lang="en-US" sz="2400"/>
                        <a:t>Workers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err="1"/>
                        <a:t>DecisionTree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46870"/>
                  </a:ext>
                </a:extLst>
              </a:tr>
              <a:tr h="891800"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/>
                        <a:t>13min 23sec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5490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366955"/>
                  </a:ext>
                </a:extLst>
              </a:tr>
              <a:tr h="891800">
                <a:tc>
                  <a:txBody>
                    <a:bodyPr/>
                    <a:lstStyle/>
                    <a:p>
                      <a:r>
                        <a:rPr lang="en-US" sz="2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11min 49sec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5490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58927"/>
                  </a:ext>
                </a:extLst>
              </a:tr>
              <a:tr h="891800">
                <a:tc>
                  <a:txBody>
                    <a:bodyPr/>
                    <a:lstStyle/>
                    <a:p>
                      <a:r>
                        <a:rPr lang="en-US" sz="2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9mins 8sec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5490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513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51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646359" y="365127"/>
            <a:ext cx="10709100" cy="73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2"/>
          </p:nvPr>
        </p:nvSpPr>
        <p:spPr>
          <a:xfrm>
            <a:off x="644775" y="1280163"/>
            <a:ext cx="10709100" cy="480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85750" indent="-285750">
              <a:lnSpc>
                <a:spcPct val="115000"/>
              </a:lnSpc>
              <a:spcBef>
                <a:spcPts val="1200"/>
              </a:spcBef>
            </a:pPr>
            <a:r>
              <a:rPr lang="en-US"/>
              <a:t>Objective</a:t>
            </a:r>
          </a:p>
          <a:p>
            <a:pPr marL="285750" indent="-285750">
              <a:lnSpc>
                <a:spcPct val="115000"/>
              </a:lnSpc>
              <a:spcBef>
                <a:spcPts val="1200"/>
              </a:spcBef>
            </a:pPr>
            <a:r>
              <a:rPr lang="en-US"/>
              <a:t>Data Overview</a:t>
            </a:r>
          </a:p>
          <a:p>
            <a:pPr marL="285750" indent="-285750">
              <a:lnSpc>
                <a:spcPct val="115000"/>
              </a:lnSpc>
              <a:spcBef>
                <a:spcPts val="1200"/>
              </a:spcBef>
            </a:pPr>
            <a:r>
              <a:rPr lang="en-US"/>
              <a:t>Data Preprocessing</a:t>
            </a:r>
          </a:p>
          <a:p>
            <a:pPr marL="742950" lvl="1" indent="-285750">
              <a:lnSpc>
                <a:spcPct val="115000"/>
              </a:lnSpc>
              <a:spcBef>
                <a:spcPts val="1200"/>
              </a:spcBef>
            </a:pPr>
            <a:r>
              <a:rPr lang="en-US"/>
              <a:t>Feature Engineering</a:t>
            </a:r>
          </a:p>
          <a:p>
            <a:pPr marL="742950" lvl="1" indent="-285750">
              <a:lnSpc>
                <a:spcPct val="115000"/>
              </a:lnSpc>
              <a:spcBef>
                <a:spcPts val="1200"/>
              </a:spcBef>
            </a:pPr>
            <a:r>
              <a:rPr lang="en-US"/>
              <a:t>EDA</a:t>
            </a:r>
          </a:p>
          <a:p>
            <a:pPr marL="285750" indent="-285750">
              <a:lnSpc>
                <a:spcPct val="115000"/>
              </a:lnSpc>
              <a:spcBef>
                <a:spcPts val="1200"/>
              </a:spcBef>
            </a:pPr>
            <a:r>
              <a:rPr lang="en-US"/>
              <a:t>Model Details</a:t>
            </a:r>
          </a:p>
          <a:p>
            <a:pPr marL="285750" indent="-285750">
              <a:lnSpc>
                <a:spcPct val="115000"/>
              </a:lnSpc>
              <a:spcBef>
                <a:spcPts val="1200"/>
              </a:spcBef>
            </a:pPr>
            <a:r>
              <a:rPr lang="en-US"/>
              <a:t>Model Performance</a:t>
            </a:r>
          </a:p>
          <a:p>
            <a:pPr marL="285750" indent="-285750">
              <a:lnSpc>
                <a:spcPct val="115000"/>
              </a:lnSpc>
              <a:spcBef>
                <a:spcPts val="1200"/>
              </a:spcBef>
            </a:pPr>
            <a:r>
              <a:rPr lang="en-US"/>
              <a:t>Cloud Architecture</a:t>
            </a:r>
          </a:p>
          <a:p>
            <a:pPr marL="285750" indent="-285750">
              <a:lnSpc>
                <a:spcPct val="115000"/>
              </a:lnSpc>
              <a:spcBef>
                <a:spcPts val="1200"/>
              </a:spcBef>
            </a:pPr>
            <a:r>
              <a:rPr lang="en-US"/>
              <a:t>Issues</a:t>
            </a:r>
          </a:p>
          <a:p>
            <a:pPr marL="285750" indent="-285750">
              <a:lnSpc>
                <a:spcPct val="115000"/>
              </a:lnSpc>
              <a:spcBef>
                <a:spcPts val="1200"/>
              </a:spcBef>
            </a:pPr>
            <a:r>
              <a:rPr lang="en-US"/>
              <a:t>Cluster Configuration</a:t>
            </a:r>
          </a:p>
          <a:p>
            <a:pPr marL="285750" indent="-285750">
              <a:lnSpc>
                <a:spcPct val="115000"/>
              </a:lnSpc>
              <a:spcBef>
                <a:spcPts val="1200"/>
              </a:spcBef>
            </a:pPr>
            <a:r>
              <a:rPr lang="en-US"/>
              <a:t>Scale Out</a:t>
            </a:r>
          </a:p>
          <a:p>
            <a:pPr marL="285750" indent="-285750">
              <a:lnSpc>
                <a:spcPct val="115000"/>
              </a:lnSpc>
              <a:spcBef>
                <a:spcPts val="1200"/>
              </a:spcBef>
            </a:pPr>
            <a:r>
              <a:rPr lang="en-US"/>
              <a:t>Scale Up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endParaRPr lang="en-US"/>
          </a:p>
        </p:txBody>
      </p:sp>
      <p:sp>
        <p:nvSpPr>
          <p:cNvPr id="134" name="Google Shape;134;p23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646358" y="340814"/>
            <a:ext cx="10709031" cy="73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SemiBold"/>
              <a:buNone/>
            </a:pPr>
            <a:r>
              <a:rPr lang="en-US"/>
              <a:t>Scaling Out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1B7152-9788-A1FB-44C1-EF1E750B8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298122"/>
              </p:ext>
            </p:extLst>
          </p:nvPr>
        </p:nvGraphicFramePr>
        <p:xfrm>
          <a:off x="724310" y="1368594"/>
          <a:ext cx="10631079" cy="3567200"/>
        </p:xfrm>
        <a:graphic>
          <a:graphicData uri="http://schemas.openxmlformats.org/drawingml/2006/table">
            <a:tbl>
              <a:tblPr firstRow="1" bandRow="1">
                <a:tableStyleId>{FC0374F3-9FC5-48D9-9723-DF6844A186B7}</a:tableStyleId>
              </a:tblPr>
              <a:tblGrid>
                <a:gridCol w="2205703">
                  <a:extLst>
                    <a:ext uri="{9D8B030D-6E8A-4147-A177-3AD203B41FA5}">
                      <a16:colId xmlns:a16="http://schemas.microsoft.com/office/drawing/2014/main" val="1347741645"/>
                    </a:ext>
                  </a:extLst>
                </a:gridCol>
                <a:gridCol w="4881683">
                  <a:extLst>
                    <a:ext uri="{9D8B030D-6E8A-4147-A177-3AD203B41FA5}">
                      <a16:colId xmlns:a16="http://schemas.microsoft.com/office/drawing/2014/main" val="2006133770"/>
                    </a:ext>
                  </a:extLst>
                </a:gridCol>
                <a:gridCol w="3543693">
                  <a:extLst>
                    <a:ext uri="{9D8B030D-6E8A-4147-A177-3AD203B41FA5}">
                      <a16:colId xmlns:a16="http://schemas.microsoft.com/office/drawing/2014/main" val="2624914529"/>
                    </a:ext>
                  </a:extLst>
                </a:gridCol>
              </a:tblGrid>
              <a:tr h="891800">
                <a:tc>
                  <a:txBody>
                    <a:bodyPr/>
                    <a:lstStyle/>
                    <a:p>
                      <a:r>
                        <a:rPr lang="en-US" sz="2400"/>
                        <a:t>Workers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46870"/>
                  </a:ext>
                </a:extLst>
              </a:tr>
              <a:tr h="891800"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15min 47sec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5490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366955"/>
                  </a:ext>
                </a:extLst>
              </a:tr>
              <a:tr h="891800">
                <a:tc>
                  <a:txBody>
                    <a:bodyPr/>
                    <a:lstStyle/>
                    <a:p>
                      <a:r>
                        <a:rPr lang="en-US" sz="2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7min 55sec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5490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58927"/>
                  </a:ext>
                </a:extLst>
              </a:tr>
              <a:tr h="891800">
                <a:tc>
                  <a:txBody>
                    <a:bodyPr/>
                    <a:lstStyle/>
                    <a:p>
                      <a:r>
                        <a:rPr lang="en-US" sz="2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6min 1sec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5490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513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202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646358" y="340814"/>
            <a:ext cx="10709031" cy="73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SemiBold"/>
              <a:buNone/>
            </a:pPr>
            <a:r>
              <a:rPr lang="en-US"/>
              <a:t>Scaling Out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3" name="Picture 2" descr="A graph of different numbers of workers&#10;&#10;Description automatically generated">
            <a:extLst>
              <a:ext uri="{FF2B5EF4-FFF2-40B4-BE49-F238E27FC236}">
                <a16:creationId xmlns:a16="http://schemas.microsoft.com/office/drawing/2014/main" id="{28435A2D-3ED9-0F20-AA19-63E872F33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48" y="1290183"/>
            <a:ext cx="7547428" cy="484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77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646358" y="340814"/>
            <a:ext cx="10709031" cy="73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SemiBold"/>
              <a:buNone/>
            </a:pPr>
            <a:r>
              <a:rPr lang="en-US"/>
              <a:t>Scaling Up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1B7152-9788-A1FB-44C1-EF1E750B8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162386"/>
              </p:ext>
            </p:extLst>
          </p:nvPr>
        </p:nvGraphicFramePr>
        <p:xfrm>
          <a:off x="685333" y="1969864"/>
          <a:ext cx="7087386" cy="3567200"/>
        </p:xfrm>
        <a:graphic>
          <a:graphicData uri="http://schemas.openxmlformats.org/drawingml/2006/table">
            <a:tbl>
              <a:tblPr firstRow="1" bandRow="1">
                <a:tableStyleId>{FC0374F3-9FC5-48D9-9723-DF6844A186B7}</a:tableStyleId>
              </a:tblPr>
              <a:tblGrid>
                <a:gridCol w="3543693">
                  <a:extLst>
                    <a:ext uri="{9D8B030D-6E8A-4147-A177-3AD203B41FA5}">
                      <a16:colId xmlns:a16="http://schemas.microsoft.com/office/drawing/2014/main" val="1347741645"/>
                    </a:ext>
                  </a:extLst>
                </a:gridCol>
                <a:gridCol w="3543693">
                  <a:extLst>
                    <a:ext uri="{9D8B030D-6E8A-4147-A177-3AD203B41FA5}">
                      <a16:colId xmlns:a16="http://schemas.microsoft.com/office/drawing/2014/main" val="2006133770"/>
                    </a:ext>
                  </a:extLst>
                </a:gridCol>
              </a:tblGrid>
              <a:tr h="891800">
                <a:tc>
                  <a:txBody>
                    <a:bodyPr/>
                    <a:lstStyle/>
                    <a:p>
                      <a:r>
                        <a:rPr lang="en-US" sz="240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Time Taken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46870"/>
                  </a:ext>
                </a:extLst>
              </a:tr>
              <a:tr h="891800">
                <a:tc>
                  <a:txBody>
                    <a:bodyPr/>
                    <a:lstStyle/>
                    <a:p>
                      <a:r>
                        <a:rPr lang="en-US" sz="240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8min 51sec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366955"/>
                  </a:ext>
                </a:extLst>
              </a:tr>
              <a:tr h="891800">
                <a:tc>
                  <a:txBody>
                    <a:bodyPr/>
                    <a:lstStyle/>
                    <a:p>
                      <a:r>
                        <a:rPr lang="en-US" sz="240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13min 42sec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58927"/>
                  </a:ext>
                </a:extLst>
              </a:tr>
              <a:tr h="891800">
                <a:tc>
                  <a:txBody>
                    <a:bodyPr/>
                    <a:lstStyle/>
                    <a:p>
                      <a:r>
                        <a:rPr lang="en-US" sz="240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14min 47sec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51327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3B5AFFB-3729-21C4-925A-73B5C1028448}"/>
              </a:ext>
            </a:extLst>
          </p:cNvPr>
          <p:cNvSpPr txBox="1"/>
          <p:nvPr/>
        </p:nvSpPr>
        <p:spPr>
          <a:xfrm>
            <a:off x="646358" y="1053894"/>
            <a:ext cx="4404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Config: 1 Master 1 Workers</a:t>
            </a:r>
            <a:br>
              <a:rPr lang="en-US" sz="2400"/>
            </a:br>
            <a:r>
              <a:rPr lang="en-US" sz="2400"/>
              <a:t>Model: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345502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646358" y="340814"/>
            <a:ext cx="10709031" cy="73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SemiBold"/>
              <a:buNone/>
            </a:pPr>
            <a:r>
              <a:rPr lang="en-US"/>
              <a:t>Scaling Up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1B7152-9788-A1FB-44C1-EF1E750B8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119914"/>
              </p:ext>
            </p:extLst>
          </p:nvPr>
        </p:nvGraphicFramePr>
        <p:xfrm>
          <a:off x="646358" y="1892537"/>
          <a:ext cx="7087386" cy="3567200"/>
        </p:xfrm>
        <a:graphic>
          <a:graphicData uri="http://schemas.openxmlformats.org/drawingml/2006/table">
            <a:tbl>
              <a:tblPr firstRow="1" bandRow="1">
                <a:tableStyleId>{FC0374F3-9FC5-48D9-9723-DF6844A186B7}</a:tableStyleId>
              </a:tblPr>
              <a:tblGrid>
                <a:gridCol w="3532706">
                  <a:extLst>
                    <a:ext uri="{9D8B030D-6E8A-4147-A177-3AD203B41FA5}">
                      <a16:colId xmlns:a16="http://schemas.microsoft.com/office/drawing/2014/main" val="1347741645"/>
                    </a:ext>
                  </a:extLst>
                </a:gridCol>
                <a:gridCol w="3554680">
                  <a:extLst>
                    <a:ext uri="{9D8B030D-6E8A-4147-A177-3AD203B41FA5}">
                      <a16:colId xmlns:a16="http://schemas.microsoft.com/office/drawing/2014/main" val="2006133770"/>
                    </a:ext>
                  </a:extLst>
                </a:gridCol>
              </a:tblGrid>
              <a:tr h="891800">
                <a:tc>
                  <a:txBody>
                    <a:bodyPr/>
                    <a:lstStyle/>
                    <a:p>
                      <a:r>
                        <a:rPr lang="en-US" sz="240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Time Taken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46870"/>
                  </a:ext>
                </a:extLst>
              </a:tr>
              <a:tr h="891800">
                <a:tc>
                  <a:txBody>
                    <a:bodyPr/>
                    <a:lstStyle/>
                    <a:p>
                      <a:r>
                        <a:rPr lang="en-US" sz="240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4mins 15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366955"/>
                  </a:ext>
                </a:extLst>
              </a:tr>
              <a:tr h="891800">
                <a:tc>
                  <a:txBody>
                    <a:bodyPr/>
                    <a:lstStyle/>
                    <a:p>
                      <a:r>
                        <a:rPr lang="en-US" sz="240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7 min 45 sec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58927"/>
                  </a:ext>
                </a:extLst>
              </a:tr>
              <a:tr h="891800">
                <a:tc>
                  <a:txBody>
                    <a:bodyPr/>
                    <a:lstStyle/>
                    <a:p>
                      <a:r>
                        <a:rPr lang="en-US" sz="240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 min 15 sec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51327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5989D56-7253-6708-2EA2-464C7D990717}"/>
              </a:ext>
            </a:extLst>
          </p:cNvPr>
          <p:cNvSpPr txBox="1"/>
          <p:nvPr/>
        </p:nvSpPr>
        <p:spPr>
          <a:xfrm>
            <a:off x="646358" y="1053894"/>
            <a:ext cx="4404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Config: 1 Master 2 Workers</a:t>
            </a:r>
          </a:p>
          <a:p>
            <a:r>
              <a:rPr lang="en-US" sz="2400"/>
              <a:t>Model: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799672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646358" y="340814"/>
            <a:ext cx="10709031" cy="73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SemiBold"/>
              <a:buNone/>
            </a:pPr>
            <a:r>
              <a:rPr lang="en-US"/>
              <a:t>Scaling Up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1B7152-9788-A1FB-44C1-EF1E750B8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564354"/>
              </p:ext>
            </p:extLst>
          </p:nvPr>
        </p:nvGraphicFramePr>
        <p:xfrm>
          <a:off x="646358" y="2085232"/>
          <a:ext cx="7087386" cy="3567200"/>
        </p:xfrm>
        <a:graphic>
          <a:graphicData uri="http://schemas.openxmlformats.org/drawingml/2006/table">
            <a:tbl>
              <a:tblPr firstRow="1" bandRow="1">
                <a:tableStyleId>{FC0374F3-9FC5-48D9-9723-DF6844A186B7}</a:tableStyleId>
              </a:tblPr>
              <a:tblGrid>
                <a:gridCol w="3543693">
                  <a:extLst>
                    <a:ext uri="{9D8B030D-6E8A-4147-A177-3AD203B41FA5}">
                      <a16:colId xmlns:a16="http://schemas.microsoft.com/office/drawing/2014/main" val="1347741645"/>
                    </a:ext>
                  </a:extLst>
                </a:gridCol>
                <a:gridCol w="3543693">
                  <a:extLst>
                    <a:ext uri="{9D8B030D-6E8A-4147-A177-3AD203B41FA5}">
                      <a16:colId xmlns:a16="http://schemas.microsoft.com/office/drawing/2014/main" val="2006133770"/>
                    </a:ext>
                  </a:extLst>
                </a:gridCol>
              </a:tblGrid>
              <a:tr h="891800">
                <a:tc>
                  <a:txBody>
                    <a:bodyPr/>
                    <a:lstStyle/>
                    <a:p>
                      <a:r>
                        <a:rPr lang="en-US" sz="240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Time Taken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46870"/>
                  </a:ext>
                </a:extLst>
              </a:tr>
              <a:tr h="891800">
                <a:tc>
                  <a:txBody>
                    <a:bodyPr/>
                    <a:lstStyle/>
                    <a:p>
                      <a:r>
                        <a:rPr lang="en-US" sz="240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 min 5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366955"/>
                  </a:ext>
                </a:extLst>
              </a:tr>
              <a:tr h="891800">
                <a:tc>
                  <a:txBody>
                    <a:bodyPr/>
                    <a:lstStyle/>
                    <a:p>
                      <a:r>
                        <a:rPr lang="en-US" sz="240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 min 8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58927"/>
                  </a:ext>
                </a:extLst>
              </a:tr>
              <a:tr h="891800">
                <a:tc>
                  <a:txBody>
                    <a:bodyPr/>
                    <a:lstStyle/>
                    <a:p>
                      <a:r>
                        <a:rPr lang="en-US" sz="240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8 min 30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51327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5E381D-F791-2CE0-0F7C-F00E4799C907}"/>
              </a:ext>
            </a:extLst>
          </p:cNvPr>
          <p:cNvSpPr txBox="1"/>
          <p:nvPr/>
        </p:nvSpPr>
        <p:spPr>
          <a:xfrm>
            <a:off x="646358" y="980169"/>
            <a:ext cx="4813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Config: 1 Master 3 Workers</a:t>
            </a:r>
          </a:p>
          <a:p>
            <a:r>
              <a:rPr lang="en-US" sz="2400"/>
              <a:t>Model: Linear Regression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42730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646358" y="340814"/>
            <a:ext cx="10709031" cy="73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SemiBold"/>
              <a:buNone/>
            </a:pPr>
            <a:r>
              <a:rPr lang="en-US"/>
              <a:t>Scaling Up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4" name="Picture 3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D7B52A93-6699-3AA2-192E-A2BADBCD6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48" y="1081995"/>
            <a:ext cx="6845904" cy="437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74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21F6-84A5-3DB3-F30D-2FA80CE8E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25" y="636345"/>
            <a:ext cx="10710619" cy="1325563"/>
          </a:xfrm>
        </p:spPr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6E6D7-12EE-C870-FFA5-D53034EB1F0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133455" y="2193709"/>
            <a:ext cx="5220345" cy="3983255"/>
          </a:xfrm>
        </p:spPr>
        <p:txBody>
          <a:bodyPr/>
          <a:lstStyle/>
          <a:p>
            <a:r>
              <a:rPr lang="en-US" b="1">
                <a:solidFill>
                  <a:srgbClr val="000000"/>
                </a:solidFill>
                <a:cs typeface="Arial"/>
              </a:rPr>
              <a:t>Sales Prediction</a:t>
            </a:r>
            <a:r>
              <a:rPr lang="en-US">
                <a:solidFill>
                  <a:srgbClr val="000000"/>
                </a:solidFill>
                <a:cs typeface="Arial"/>
              </a:rPr>
              <a:t>: Analyze the brewery dataset to identify key factors influencing beer sales and build predictive models using Linear Regression, Decision Tree, and Random Forest algorithms.</a:t>
            </a:r>
          </a:p>
          <a:p>
            <a:r>
              <a:rPr lang="en-US" b="1">
                <a:solidFill>
                  <a:srgbClr val="000000"/>
                </a:solidFill>
                <a:cs typeface="Arial"/>
              </a:rPr>
              <a:t>Scaling Operations</a:t>
            </a:r>
            <a:r>
              <a:rPr lang="en-US">
                <a:solidFill>
                  <a:srgbClr val="000000"/>
                </a:solidFill>
                <a:cs typeface="Arial"/>
              </a:rPr>
              <a:t>: Examine the impact of scaling up (increasing dataset size) and scaling out (expanding cluster capacity) on model accuracy and performance.</a:t>
            </a:r>
          </a:p>
          <a:p>
            <a:r>
              <a:rPr lang="en-US" b="1">
                <a:solidFill>
                  <a:srgbClr val="000000"/>
                </a:solidFill>
                <a:cs typeface="Arial"/>
              </a:rPr>
              <a:t>Explore factors</a:t>
            </a:r>
            <a:r>
              <a:rPr lang="en-US">
                <a:solidFill>
                  <a:srgbClr val="000000"/>
                </a:solidFill>
                <a:cs typeface="Arial"/>
              </a:rPr>
              <a:t> that affect the sales the most.</a:t>
            </a:r>
          </a:p>
          <a:p>
            <a:pPr>
              <a:lnSpc>
                <a:spcPct val="114999"/>
              </a:lnSpc>
              <a:spcBef>
                <a:spcPts val="1200"/>
              </a:spcBef>
            </a:pPr>
            <a:endParaRPr lang="en-US"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C9623-142D-D4F3-3462-934DEF439E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pic>
        <p:nvPicPr>
          <p:cNvPr id="6" name="Picture 5" descr="Drink Beer Icon | Fat &amp; Sugar Food Iconpack | Icon Archive">
            <a:extLst>
              <a:ext uri="{FF2B5EF4-FFF2-40B4-BE49-F238E27FC236}">
                <a16:creationId xmlns:a16="http://schemas.microsoft.com/office/drawing/2014/main" id="{108BCEB7-A8E9-B5B5-C120-A8577F487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06" y="2160722"/>
            <a:ext cx="2265336" cy="2265336"/>
          </a:xfrm>
          <a:prstGeom prst="rect">
            <a:avLst/>
          </a:prstGeom>
        </p:spPr>
      </p:pic>
      <p:pic>
        <p:nvPicPr>
          <p:cNvPr id="7" name="Picture 6" descr="Sales Forecasting Icons - Free SVG &amp; PNG Sales Forecasting ...">
            <a:extLst>
              <a:ext uri="{FF2B5EF4-FFF2-40B4-BE49-F238E27FC236}">
                <a16:creationId xmlns:a16="http://schemas.microsoft.com/office/drawing/2014/main" id="{70094865-A438-CFC7-47F2-FA42EABF9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413" y="2159159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4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646359" y="365127"/>
            <a:ext cx="10709031" cy="73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SemiBold"/>
              <a:buNone/>
            </a:pPr>
            <a:r>
              <a:rPr lang="en-US"/>
              <a:t>Data Overview</a:t>
            </a:r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646358" y="1132301"/>
            <a:ext cx="10709031" cy="73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https://www.kaggle.com/datasets/ankurnapa/brewery-operations-and-market-analysis-dataset/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562" y="1687268"/>
            <a:ext cx="10185352" cy="150340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590562" y="5166796"/>
            <a:ext cx="508265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Datapoints: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Million</a:t>
            </a:r>
            <a:endParaRPr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9411D6-84D3-7149-CFA4-20BCF257F2BA}"/>
              </a:ext>
            </a:extLst>
          </p:cNvPr>
          <p:cNvSpPr txBox="1"/>
          <p:nvPr/>
        </p:nvSpPr>
        <p:spPr>
          <a:xfrm>
            <a:off x="590562" y="3071931"/>
            <a:ext cx="10355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Overview</a:t>
            </a:r>
            <a:r>
              <a:rPr lang="en-US" sz="2400"/>
              <a:t>: This dataset presents an extensive collection of data from a craft beer brewery, spanning from January 2020 to January 2024. It encapsulates a rich blend of brewing parameters, sales data, and quality assessments, providing a holistic view of the brewing process and its market implications.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616862" y="1085512"/>
            <a:ext cx="4997358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Variables: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Batch_ID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integer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Brew_Date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timestamp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Beer_Style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string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SKU: string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Location: string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Fermentation_Time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integer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Temperature: double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pH_Level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double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Gravity: double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Alcohol_Content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double</a:t>
            </a:r>
            <a:endParaRPr sz="2400"/>
          </a:p>
        </p:txBody>
      </p:sp>
      <p:sp>
        <p:nvSpPr>
          <p:cNvPr id="144" name="Google Shape;144;p24"/>
          <p:cNvSpPr txBox="1"/>
          <p:nvPr/>
        </p:nvSpPr>
        <p:spPr>
          <a:xfrm>
            <a:off x="5682184" y="1454844"/>
            <a:ext cx="5605242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Bitterness: integer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Color: integer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Ingredient_Ratio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string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Volume_Produced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integer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Quality_Score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double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Brewhouse_Efficiency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double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Loss_During_Brewing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double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Loss_During_Fermentation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double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Loss_During_Bottling_Kegging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double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72582F-AFDE-2398-B71B-B9974D46334F}"/>
              </a:ext>
            </a:extLst>
          </p:cNvPr>
          <p:cNvSpPr txBox="1"/>
          <p:nvPr/>
        </p:nvSpPr>
        <p:spPr>
          <a:xfrm>
            <a:off x="616862" y="5375475"/>
            <a:ext cx="59288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dk2"/>
                </a:solidFill>
              </a:rPr>
              <a:t>Target Variables</a:t>
            </a:r>
            <a:r>
              <a:rPr lang="en-US" sz="2400">
                <a:solidFill>
                  <a:schemeClr val="dk2"/>
                </a:solidFill>
              </a:rPr>
              <a:t>: </a:t>
            </a:r>
            <a:r>
              <a:rPr lang="en-US" sz="2400" b="0" i="0" u="none" strike="noStrike" cap="none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Total_Sales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double</a:t>
            </a:r>
            <a:endParaRPr lang="en-US"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/>
          </a:p>
        </p:txBody>
      </p:sp>
      <p:sp>
        <p:nvSpPr>
          <p:cNvPr id="2" name="Google Shape;139;p24">
            <a:extLst>
              <a:ext uri="{FF2B5EF4-FFF2-40B4-BE49-F238E27FC236}">
                <a16:creationId xmlns:a16="http://schemas.microsoft.com/office/drawing/2014/main" id="{005C0024-21AE-C6E3-249A-0E4D6273B0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359" y="365127"/>
            <a:ext cx="10709031" cy="73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SemiBold"/>
              <a:buNone/>
            </a:pPr>
            <a:r>
              <a:rPr lang="en-US"/>
              <a:t>Data Overview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102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646359" y="365127"/>
            <a:ext cx="10709031" cy="73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SemiBold"/>
              <a:buNone/>
            </a:pPr>
            <a:r>
              <a:rPr lang="en-US"/>
              <a:t>Data Overview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4C3C8-736F-4969-0678-9FFB1DEB5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35" y="1398663"/>
            <a:ext cx="11179277" cy="371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2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646359" y="365127"/>
            <a:ext cx="10709031" cy="73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SemiBold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646358" y="972101"/>
            <a:ext cx="10709031" cy="530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40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400" b="1" u="sng">
                <a:solidFill>
                  <a:schemeClr val="tx1">
                    <a:lumMod val="50000"/>
                  </a:schemeClr>
                </a:solidFill>
              </a:rPr>
              <a:t>Data Cleaning &amp; Feature Engineering:</a:t>
            </a:r>
            <a:endParaRPr lang="en-US" sz="2400">
              <a:solidFill>
                <a:schemeClr val="tx1">
                  <a:lumMod val="50000"/>
                </a:schemeClr>
              </a:solidFill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400">
                <a:solidFill>
                  <a:schemeClr val="tx1">
                    <a:lumMod val="50000"/>
                  </a:schemeClr>
                </a:solidFill>
              </a:rPr>
              <a:t>Drop duplicates</a:t>
            </a:r>
            <a:endParaRPr sz="2400">
              <a:solidFill>
                <a:schemeClr val="tx1">
                  <a:lumMod val="50000"/>
                </a:schemeClr>
              </a:solidFill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400">
                <a:solidFill>
                  <a:schemeClr val="tx1">
                    <a:lumMod val="50000"/>
                  </a:schemeClr>
                </a:solidFill>
              </a:rPr>
              <a:t>Impute Missing values – Drop/Replace with mean or most common category</a:t>
            </a:r>
            <a:endParaRPr sz="2400">
              <a:solidFill>
                <a:schemeClr val="tx1">
                  <a:lumMod val="50000"/>
                </a:schemeClr>
              </a:solidFill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400">
                <a:solidFill>
                  <a:schemeClr val="tx1">
                    <a:lumMod val="50000"/>
                  </a:schemeClr>
                </a:solidFill>
              </a:rPr>
              <a:t>Categorical columns – Replace with numbers or One hot encoding</a:t>
            </a:r>
            <a:endParaRPr sz="2400">
              <a:solidFill>
                <a:schemeClr val="tx1">
                  <a:lumMod val="50000"/>
                </a:schemeClr>
              </a:solidFill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400">
                <a:solidFill>
                  <a:schemeClr val="tx1">
                    <a:lumMod val="50000"/>
                  </a:schemeClr>
                </a:solidFill>
              </a:rPr>
              <a:t>Timestamp – Converting it to machine friendly. For </a:t>
            </a:r>
            <a:r>
              <a:rPr lang="en-US" sz="2400" err="1">
                <a:solidFill>
                  <a:schemeClr val="tx1">
                    <a:lumMod val="50000"/>
                  </a:schemeClr>
                </a:solidFill>
              </a:rPr>
              <a:t>eg</a:t>
            </a:r>
            <a:r>
              <a:rPr lang="en-US" sz="2400">
                <a:solidFill>
                  <a:schemeClr val="tx1">
                    <a:lumMod val="50000"/>
                  </a:schemeClr>
                </a:solidFill>
              </a:rPr>
              <a:t>: 2020-01-01 was divided into Year, Month and Day</a:t>
            </a:r>
            <a:endParaRPr sz="2400">
              <a:solidFill>
                <a:schemeClr val="tx1">
                  <a:lumMod val="50000"/>
                </a:schemeClr>
              </a:solidFill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400">
              <a:solidFill>
                <a:schemeClr val="tx1">
                  <a:lumMod val="50000"/>
                </a:schemeClr>
              </a:solidFill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40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646359" y="365127"/>
            <a:ext cx="10709031" cy="73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SemiBold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646358" y="972101"/>
            <a:ext cx="10709031" cy="530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solidFill>
                <a:schemeClr val="tx1">
                  <a:lumMod val="50000"/>
                </a:schemeClr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b="1" u="sng">
                <a:solidFill>
                  <a:schemeClr val="tx1">
                    <a:lumMod val="50000"/>
                  </a:schemeClr>
                </a:solidFill>
              </a:rPr>
              <a:t>EDA:</a:t>
            </a:r>
            <a:endParaRPr>
              <a:solidFill>
                <a:schemeClr val="tx1">
                  <a:lumMod val="50000"/>
                </a:schemeClr>
              </a:solidFill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solidFill>
                  <a:schemeClr val="tx1">
                    <a:lumMod val="50000"/>
                  </a:schemeClr>
                </a:solidFill>
              </a:rPr>
              <a:t>Continuous Variables</a:t>
            </a: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endParaRPr>
              <a:solidFill>
                <a:schemeClr val="tx1">
                  <a:lumMod val="50000"/>
                </a:schemeClr>
              </a:solidFill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solidFill>
                <a:schemeClr val="tx1">
                  <a:lumMod val="50000"/>
                </a:schemeClr>
              </a:solidFill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 descr="A white paper with numbers&#10;&#10;Description automatically generated">
            <a:extLst>
              <a:ext uri="{FF2B5EF4-FFF2-40B4-BE49-F238E27FC236}">
                <a16:creationId xmlns:a16="http://schemas.microsoft.com/office/drawing/2014/main" id="{73406E99-9736-35CC-FFAB-66F1778D7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98" y="2338130"/>
            <a:ext cx="5248275" cy="1924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number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B1B9EF76-8160-90DE-9918-967513704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696" y="2338130"/>
            <a:ext cx="5400675" cy="1971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E7665076-2464-B917-C192-FBAE5ECE1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548" y="4370525"/>
            <a:ext cx="5267325" cy="1933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605F7EFA-31BE-6306-F301-296B180A86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696" y="4378795"/>
            <a:ext cx="4324869" cy="18980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39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646359" y="365127"/>
            <a:ext cx="10709031" cy="73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SemiBold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646358" y="972101"/>
            <a:ext cx="10709031" cy="530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solidFill>
                <a:schemeClr val="tx1">
                  <a:lumMod val="50000"/>
                </a:schemeClr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b="1" u="sng">
                <a:solidFill>
                  <a:schemeClr val="tx1">
                    <a:lumMod val="50000"/>
                  </a:schemeClr>
                </a:solidFill>
              </a:rPr>
              <a:t>EDA:</a:t>
            </a:r>
            <a:endParaRPr>
              <a:solidFill>
                <a:schemeClr val="tx1">
                  <a:lumMod val="50000"/>
                </a:schemeClr>
              </a:solidFill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solidFill>
                  <a:schemeClr val="tx1">
                    <a:lumMod val="50000"/>
                  </a:schemeClr>
                </a:solidFill>
              </a:rPr>
              <a:t>Categorial Variables</a:t>
            </a: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endParaRPr>
              <a:solidFill>
                <a:schemeClr val="tx1">
                  <a:lumMod val="50000"/>
                </a:schemeClr>
              </a:solidFill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solidFill>
                <a:schemeClr val="tx1">
                  <a:lumMod val="50000"/>
                </a:schemeClr>
              </a:solidFill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" name="Picture 2" descr="A graph showing fermentation time&#10;&#10;Description automatically generated">
            <a:extLst>
              <a:ext uri="{FF2B5EF4-FFF2-40B4-BE49-F238E27FC236}">
                <a16:creationId xmlns:a16="http://schemas.microsoft.com/office/drawing/2014/main" id="{7CA754A8-49E5-081D-DD81-4E246398B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80" y="2288116"/>
            <a:ext cx="3579562" cy="1886321"/>
          </a:xfrm>
          <a:prstGeom prst="rect">
            <a:avLst/>
          </a:prstGeom>
        </p:spPr>
      </p:pic>
      <p:pic>
        <p:nvPicPr>
          <p:cNvPr id="5" name="Picture 4" descr="A graph showing the distribution of differentness&#10;&#10;Description automatically generated with medium confidence">
            <a:extLst>
              <a:ext uri="{FF2B5EF4-FFF2-40B4-BE49-F238E27FC236}">
                <a16:creationId xmlns:a16="http://schemas.microsoft.com/office/drawing/2014/main" id="{61E9C38D-F990-8D64-33FE-12F684D1E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329" y="2277813"/>
            <a:ext cx="3554061" cy="1973934"/>
          </a:xfrm>
          <a:prstGeom prst="rect">
            <a:avLst/>
          </a:prstGeom>
        </p:spPr>
      </p:pic>
      <p:pic>
        <p:nvPicPr>
          <p:cNvPr id="7" name="Picture 6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FD7B793C-D6DB-7F6C-3073-04842E7C1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577" y="4299963"/>
            <a:ext cx="3579563" cy="2159440"/>
          </a:xfrm>
          <a:prstGeom prst="rect">
            <a:avLst/>
          </a:prstGeom>
        </p:spPr>
      </p:pic>
      <p:pic>
        <p:nvPicPr>
          <p:cNvPr id="9" name="Picture 8" descr="A blue bar graph with white text&#10;&#10;Description automatically generated">
            <a:extLst>
              <a:ext uri="{FF2B5EF4-FFF2-40B4-BE49-F238E27FC236}">
                <a16:creationId xmlns:a16="http://schemas.microsoft.com/office/drawing/2014/main" id="{2ECC0A36-ECE6-400E-3630-2CDDF83B80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079" y="4194578"/>
            <a:ext cx="3579563" cy="224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7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tevens">
      <a:dk1>
        <a:srgbClr val="363D45"/>
      </a:dk1>
      <a:lt1>
        <a:srgbClr val="FFFFFF"/>
      </a:lt1>
      <a:dk2>
        <a:srgbClr val="00427F"/>
      </a:dk2>
      <a:lt2>
        <a:srgbClr val="E3E5E6"/>
      </a:lt2>
      <a:accent1>
        <a:srgbClr val="A32537"/>
      </a:accent1>
      <a:accent2>
        <a:srgbClr val="4895CF"/>
      </a:accent2>
      <a:accent3>
        <a:srgbClr val="EBC73A"/>
      </a:accent3>
      <a:accent4>
        <a:srgbClr val="E6832E"/>
      </a:accent4>
      <a:accent5>
        <a:srgbClr val="E7F2FB"/>
      </a:accent5>
      <a:accent6>
        <a:srgbClr val="FFF2E8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26</Slides>
  <Notes>25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BREWERY SALES FORECASTING</vt:lpstr>
      <vt:lpstr>Table of Contents</vt:lpstr>
      <vt:lpstr>Objective</vt:lpstr>
      <vt:lpstr>Data Overview</vt:lpstr>
      <vt:lpstr>Data Overview</vt:lpstr>
      <vt:lpstr>Data Overview</vt:lpstr>
      <vt:lpstr>Data Preprocessing</vt:lpstr>
      <vt:lpstr>Data Preprocessing</vt:lpstr>
      <vt:lpstr>Data Preprocessing</vt:lpstr>
      <vt:lpstr>Data Preprocessing</vt:lpstr>
      <vt:lpstr>Data Preprocessing</vt:lpstr>
      <vt:lpstr>Data Preprocessing</vt:lpstr>
      <vt:lpstr>Model Details</vt:lpstr>
      <vt:lpstr>Model Performance</vt:lpstr>
      <vt:lpstr>Cloud Architecture</vt:lpstr>
      <vt:lpstr>Issues</vt:lpstr>
      <vt:lpstr>Cluster Config</vt:lpstr>
      <vt:lpstr>Scaling Out</vt:lpstr>
      <vt:lpstr>Scaling Out</vt:lpstr>
      <vt:lpstr>Scaling Out</vt:lpstr>
      <vt:lpstr>Scaling Out</vt:lpstr>
      <vt:lpstr>Scaling Up</vt:lpstr>
      <vt:lpstr>Scaling Up</vt:lpstr>
      <vt:lpstr>Scaling Up</vt:lpstr>
      <vt:lpstr>Scaling 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BREWERY SALES FORECASTING</dc:title>
  <cp:revision>2</cp:revision>
  <dcterms:modified xsi:type="dcterms:W3CDTF">2024-05-16T03:05:19Z</dcterms:modified>
</cp:coreProperties>
</file>