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Roboto"/>
      <p:regular r:id="rId19"/>
      <p:bold r:id="rId20"/>
      <p:italic r:id="rId21"/>
      <p:boldItalic r:id="rId22"/>
    </p:embeddedFont>
    <p:embeddedFont>
      <p:font typeface="Helvetica Neue"/>
      <p:regular r:id="rId23"/>
      <p:bold r:id="rId24"/>
      <p:italic r:id="rId25"/>
      <p:boldItalic r:id="rId26"/>
    </p:embeddedFont>
    <p:embeddedFont>
      <p:font typeface="Roboto Ligh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HelveticaNeue-bold.fntdata"/><Relationship Id="rId23" Type="http://schemas.openxmlformats.org/officeDocument/2006/relationships/font" Target="fonts/HelveticaNeue-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HelveticaNeue-boldItalic.fntdata"/><Relationship Id="rId25" Type="http://schemas.openxmlformats.org/officeDocument/2006/relationships/font" Target="fonts/HelveticaNeue-italic.fntdata"/><Relationship Id="rId28" Type="http://schemas.openxmlformats.org/officeDocument/2006/relationships/font" Target="fonts/RobotoLight-bold.fntdata"/><Relationship Id="rId27" Type="http://schemas.openxmlformats.org/officeDocument/2006/relationships/font" Target="fonts/RobotoLight-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Light-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RobotoLight-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342900" lvl="0" marL="457200" rtl="0">
              <a:lnSpc>
                <a:spcPct val="115000"/>
              </a:lnSpc>
              <a:spcBef>
                <a:spcPts val="0"/>
              </a:spcBef>
              <a:spcAft>
                <a:spcPts val="1000"/>
              </a:spcAft>
              <a:buClr>
                <a:schemeClr val="dk2"/>
              </a:buClr>
              <a:buSzPts val="1800"/>
              <a:buFont typeface="Roboto"/>
              <a:buChar char="●"/>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Mention that Choice has four initiatives.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spcAft>
                <a:spcPts val="100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92100" lvl="0" marL="457200" rtl="0">
              <a:lnSpc>
                <a:spcPct val="115000"/>
              </a:lnSpc>
              <a:spcBef>
                <a:spcPts val="0"/>
              </a:spcBef>
              <a:spcAft>
                <a:spcPts val="1000"/>
              </a:spcAft>
              <a:buClr>
                <a:schemeClr val="dk2"/>
              </a:buClr>
              <a:buSzPts val="1000"/>
              <a:buFont typeface="Roboto"/>
              <a:buChar char="❖"/>
            </a:pPr>
            <a:r>
              <a:rPr lang="en" sz="1000">
                <a:solidFill>
                  <a:schemeClr val="dk2"/>
                </a:solidFill>
                <a:latin typeface="Roboto"/>
                <a:ea typeface="Roboto"/>
                <a:cs typeface="Roboto"/>
                <a:sym typeface="Roboto"/>
              </a:rPr>
              <a:t>The data for this project is a CSV file consisting of over a hundred thousand entries. This database was created and is being maintained by the 50 AmeriCorps members that volunteer for the Choice Program.</a:t>
            </a:r>
          </a:p>
          <a:p>
            <a:pPr indent="-292100" lvl="0" marL="457200" rtl="0">
              <a:lnSpc>
                <a:spcPct val="115000"/>
              </a:lnSpc>
              <a:spcBef>
                <a:spcPts val="0"/>
              </a:spcBef>
              <a:spcAft>
                <a:spcPts val="1000"/>
              </a:spcAft>
              <a:buClr>
                <a:schemeClr val="dk2"/>
              </a:buClr>
              <a:buSzPts val="1000"/>
              <a:buFont typeface="Roboto"/>
              <a:buChar char="❖"/>
            </a:pPr>
            <a:r>
              <a:rPr lang="en" sz="1000">
                <a:solidFill>
                  <a:schemeClr val="dk2"/>
                </a:solidFill>
                <a:latin typeface="Roboto"/>
                <a:ea typeface="Roboto"/>
                <a:cs typeface="Roboto"/>
                <a:sym typeface="Roboto"/>
              </a:rPr>
              <a:t>The file contains raw data collected during the period of July 2016 to July 2017 and includes information such as regions that participate in the program, teams that pursue the Choice Program mission, number of visits for each team, duration of each visit, youth demographics, dismissal reason, and contact methods (phone call, family visit, or face-to-face visit).</a:t>
            </a:r>
          </a:p>
          <a:p>
            <a:pPr indent="0" lvl="0" marL="0">
              <a:spcBef>
                <a:spcPts val="0"/>
              </a:spcBef>
              <a:buNone/>
            </a:pPr>
            <a:r>
              <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98450" lvl="0" marL="457200" rtl="0">
              <a:spcBef>
                <a:spcPts val="0"/>
              </a:spcBef>
              <a:spcAft>
                <a:spcPts val="0"/>
              </a:spcAft>
              <a:buSzPts val="1100"/>
              <a:buChar char="-"/>
            </a:pPr>
            <a:r>
              <a:rPr lang="en"/>
              <a:t>Heat map for the aggregated sum of phone calls made for each day of the week at specific time of days.</a:t>
            </a:r>
          </a:p>
          <a:p>
            <a:pPr indent="-298450" lvl="1" marL="914400" rtl="0">
              <a:spcBef>
                <a:spcPts val="0"/>
              </a:spcBef>
              <a:spcAft>
                <a:spcPts val="0"/>
              </a:spcAft>
              <a:buSzPts val="1100"/>
              <a:buChar char="-"/>
            </a:pPr>
            <a:r>
              <a:rPr lang="en"/>
              <a:t>Sunday, Monday, Tuesday versus 1am, 2am to 11:</a:t>
            </a:r>
          </a:p>
          <a:p>
            <a:pPr indent="-298450" lvl="0" marL="457200" rtl="0">
              <a:spcBef>
                <a:spcPts val="0"/>
              </a:spcBef>
              <a:spcAft>
                <a:spcPts val="0"/>
              </a:spcAft>
              <a:buSzPts val="1100"/>
              <a:buChar char="-"/>
            </a:pPr>
            <a:r>
              <a:rPr lang="en"/>
              <a:t>Example: </a:t>
            </a:r>
          </a:p>
          <a:p>
            <a:pPr indent="-298450" lvl="0" marL="457200" rtl="0">
              <a:spcBef>
                <a:spcPts val="0"/>
              </a:spcBef>
              <a:spcAft>
                <a:spcPts val="0"/>
              </a:spcAft>
              <a:buSzPts val="1100"/>
              <a:buChar char="-"/>
            </a:pPr>
            <a:r>
              <a:rPr lang="en"/>
              <a:t>Color Scale:</a:t>
            </a:r>
          </a:p>
          <a:p>
            <a:pPr indent="-298450" lvl="1" marL="914400" rtl="0">
              <a:spcBef>
                <a:spcPts val="0"/>
              </a:spcBef>
              <a:spcAft>
                <a:spcPts val="0"/>
              </a:spcAft>
              <a:buSzPts val="1100"/>
              <a:buChar char="-"/>
            </a:pPr>
            <a:r>
              <a:rPr lang="en"/>
              <a:t>Blue is a neutral color, and as it progresses, the color gets darker to show more calls</a:t>
            </a:r>
          </a:p>
          <a:p>
            <a:pPr indent="-298450" lvl="1" marL="914400" rtl="0">
              <a:spcBef>
                <a:spcPts val="0"/>
              </a:spcBef>
              <a:spcAft>
                <a:spcPts val="0"/>
              </a:spcAft>
              <a:buSzPts val="1100"/>
              <a:buChar char="-"/>
            </a:pPr>
            <a:r>
              <a:rPr lang="en"/>
              <a:t>Some day-times have 0 calls, and at most 199 calls from the whole year</a:t>
            </a:r>
          </a:p>
          <a:p>
            <a:pPr indent="-298450" lvl="0" marL="457200">
              <a:spcBef>
                <a:spcPts val="0"/>
              </a:spcBef>
              <a:buSzPts val="1100"/>
              <a:buChar char="-"/>
            </a:pPr>
            <a:r>
              <a:rPr lang="en"/>
              <a:t>Tool tip gives the specific number as to how many calls were made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85750" lvl="0" marL="457200" rtl="0">
              <a:lnSpc>
                <a:spcPct val="115000"/>
              </a:lnSpc>
              <a:spcBef>
                <a:spcPts val="0"/>
              </a:spcBef>
              <a:buClr>
                <a:schemeClr val="dk2"/>
              </a:buClr>
              <a:buSzPts val="900"/>
              <a:buFont typeface="Roboto"/>
              <a:buChar char="❖"/>
            </a:pPr>
            <a:r>
              <a:rPr lang="en" sz="900">
                <a:solidFill>
                  <a:schemeClr val="dk2"/>
                </a:solidFill>
                <a:latin typeface="Roboto"/>
                <a:ea typeface="Roboto"/>
                <a:cs typeface="Roboto"/>
                <a:sym typeface="Roboto"/>
              </a:rPr>
              <a:t>Data was filtered into categories</a:t>
            </a:r>
          </a:p>
          <a:p>
            <a:pPr indent="-285750" lvl="1" marL="914400" rtl="0">
              <a:lnSpc>
                <a:spcPct val="115000"/>
              </a:lnSpc>
              <a:spcBef>
                <a:spcPts val="0"/>
              </a:spcBef>
              <a:buClr>
                <a:schemeClr val="dk2"/>
              </a:buClr>
              <a:buSzPts val="900"/>
              <a:buFont typeface="Roboto"/>
              <a:buChar char="➢"/>
            </a:pPr>
            <a:r>
              <a:rPr lang="en" sz="900">
                <a:solidFill>
                  <a:schemeClr val="dk2"/>
                </a:solidFill>
                <a:latin typeface="Roboto"/>
                <a:ea typeface="Roboto"/>
                <a:cs typeface="Roboto"/>
                <a:sym typeface="Roboto"/>
              </a:rPr>
              <a:t>Eight teams</a:t>
            </a:r>
          </a:p>
          <a:p>
            <a:pPr indent="-285750" lvl="1" marL="914400" rtl="0">
              <a:lnSpc>
                <a:spcPct val="115000"/>
              </a:lnSpc>
              <a:spcBef>
                <a:spcPts val="0"/>
              </a:spcBef>
              <a:buClr>
                <a:schemeClr val="dk2"/>
              </a:buClr>
              <a:buSzPts val="900"/>
              <a:buFont typeface="Roboto"/>
              <a:buChar char="➢"/>
            </a:pPr>
            <a:r>
              <a:rPr lang="en" sz="900">
                <a:solidFill>
                  <a:schemeClr val="dk2"/>
                </a:solidFill>
                <a:latin typeface="Roboto"/>
                <a:ea typeface="Roboto"/>
                <a:cs typeface="Roboto"/>
                <a:sym typeface="Roboto"/>
              </a:rPr>
              <a:t>Four outcomes - ongoing, successful, unsuccessful, other</a:t>
            </a:r>
          </a:p>
          <a:p>
            <a:pPr indent="-285750" lvl="1" marL="914400" rtl="0">
              <a:lnSpc>
                <a:spcPct val="115000"/>
              </a:lnSpc>
              <a:spcBef>
                <a:spcPts val="0"/>
              </a:spcBef>
              <a:buClr>
                <a:schemeClr val="dk2"/>
              </a:buClr>
              <a:buSzPts val="900"/>
              <a:buFont typeface="Roboto"/>
              <a:buChar char="➢"/>
            </a:pPr>
            <a:r>
              <a:rPr lang="en" sz="900">
                <a:solidFill>
                  <a:schemeClr val="dk2"/>
                </a:solidFill>
                <a:latin typeface="Roboto"/>
                <a:ea typeface="Roboto"/>
                <a:cs typeface="Roboto"/>
                <a:sym typeface="Roboto"/>
              </a:rPr>
              <a:t>Number of home visits - 1-74, 75-149, 150+</a:t>
            </a:r>
          </a:p>
          <a:p>
            <a:pPr indent="-285750" lvl="1" marL="914400" rtl="0">
              <a:lnSpc>
                <a:spcPct val="115000"/>
              </a:lnSpc>
              <a:spcBef>
                <a:spcPts val="0"/>
              </a:spcBef>
              <a:spcAft>
                <a:spcPts val="1000"/>
              </a:spcAft>
              <a:buClr>
                <a:schemeClr val="dk2"/>
              </a:buClr>
              <a:buSzPts val="900"/>
              <a:buFont typeface="Roboto"/>
              <a:buChar char="➢"/>
            </a:pPr>
            <a:r>
              <a:rPr lang="en" sz="900">
                <a:solidFill>
                  <a:schemeClr val="dk2"/>
                </a:solidFill>
                <a:latin typeface="Roboto"/>
                <a:ea typeface="Roboto"/>
                <a:cs typeface="Roboto"/>
                <a:sym typeface="Roboto"/>
              </a:rPr>
              <a:t>Additional categories in drill down - gender, race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sp>
          <p:nvSpPr>
            <p:cNvPr id="13" name="Shape 13"/>
            <p:cNvSpPr/>
            <p:nvPr/>
          </p:nvSpPr>
          <p:spPr>
            <a:xfrm flipH="1" rot="10800000">
              <a:off x="7113588" y="107"/>
              <a:ext cx="1015200" cy="1015200"/>
            </a:xfrm>
            <a:prstGeom prst="rtTriangle">
              <a:avLst/>
            </a:prstGeom>
            <a:solidFill>
              <a:schemeClr val="accent6"/>
            </a:solidFill>
            <a:ln>
              <a:noFill/>
            </a:ln>
          </p:spPr>
          <p:txBody>
            <a:bodyPr anchorCtr="0" anchor="ctr" bIns="91425" lIns="91425" rIns="91425" wrap="square" tIns="91425">
              <a:noAutofit/>
            </a:bodyPr>
            <a:lstStyle/>
            <a:p>
              <a:pPr indent="0" lvl="0" marL="0">
                <a:spcBef>
                  <a:spcPts val="0"/>
                </a:spcBef>
                <a:buNone/>
              </a:pPr>
              <a:r>
                <a:t/>
              </a: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wrap="square" tIns="91425"/>
          <a:lstStyle>
            <a:lvl1pPr lvl="0">
              <a:spcBef>
                <a:spcPts val="0"/>
              </a:spcBef>
              <a:buClr>
                <a:schemeClr val="lt1"/>
              </a:buClr>
              <a:buSzPts val="4200"/>
              <a:buNone/>
              <a:defRPr sz="4200">
                <a:solidFill>
                  <a:schemeClr val="lt1"/>
                </a:solidFill>
              </a:defRPr>
            </a:lvl1pPr>
            <a:lvl2pPr lvl="1">
              <a:spcBef>
                <a:spcPts val="0"/>
              </a:spcBef>
              <a:buClr>
                <a:schemeClr val="lt1"/>
              </a:buClr>
              <a:buSzPts val="4200"/>
              <a:buNone/>
              <a:defRPr sz="4200">
                <a:solidFill>
                  <a:schemeClr val="lt1"/>
                </a:solidFill>
              </a:defRPr>
            </a:lvl2pPr>
            <a:lvl3pPr lvl="2">
              <a:spcBef>
                <a:spcPts val="0"/>
              </a:spcBef>
              <a:buClr>
                <a:schemeClr val="lt1"/>
              </a:buClr>
              <a:buSzPts val="4200"/>
              <a:buNone/>
              <a:defRPr sz="4200">
                <a:solidFill>
                  <a:schemeClr val="lt1"/>
                </a:solidFill>
              </a:defRPr>
            </a:lvl3pPr>
            <a:lvl4pPr lvl="3">
              <a:spcBef>
                <a:spcPts val="0"/>
              </a:spcBef>
              <a:buClr>
                <a:schemeClr val="lt1"/>
              </a:buClr>
              <a:buSzPts val="4200"/>
              <a:buNone/>
              <a:defRPr sz="4200">
                <a:solidFill>
                  <a:schemeClr val="lt1"/>
                </a:solidFill>
              </a:defRPr>
            </a:lvl4pPr>
            <a:lvl5pPr lvl="4">
              <a:spcBef>
                <a:spcPts val="0"/>
              </a:spcBef>
              <a:buClr>
                <a:schemeClr val="lt1"/>
              </a:buClr>
              <a:buSzPts val="4200"/>
              <a:buNone/>
              <a:defRPr sz="4200">
                <a:solidFill>
                  <a:schemeClr val="lt1"/>
                </a:solidFill>
              </a:defRPr>
            </a:lvl5pPr>
            <a:lvl6pPr lvl="5">
              <a:spcBef>
                <a:spcPts val="0"/>
              </a:spcBef>
              <a:buClr>
                <a:schemeClr val="lt1"/>
              </a:buClr>
              <a:buSzPts val="4200"/>
              <a:buNone/>
              <a:defRPr sz="4200">
                <a:solidFill>
                  <a:schemeClr val="lt1"/>
                </a:solidFill>
              </a:defRPr>
            </a:lvl6pPr>
            <a:lvl7pPr lvl="6">
              <a:spcBef>
                <a:spcPts val="0"/>
              </a:spcBef>
              <a:buClr>
                <a:schemeClr val="lt1"/>
              </a:buClr>
              <a:buSzPts val="4200"/>
              <a:buNone/>
              <a:defRPr sz="4200">
                <a:solidFill>
                  <a:schemeClr val="lt1"/>
                </a:solidFill>
              </a:defRPr>
            </a:lvl7pPr>
            <a:lvl8pPr lvl="7">
              <a:spcBef>
                <a:spcPts val="0"/>
              </a:spcBef>
              <a:buClr>
                <a:schemeClr val="lt1"/>
              </a:buClr>
              <a:buSzPts val="4200"/>
              <a:buNone/>
              <a:defRPr sz="4200">
                <a:solidFill>
                  <a:schemeClr val="lt1"/>
                </a:solidFill>
              </a:defRPr>
            </a:lvl8pPr>
            <a:lvl9pPr lvl="8">
              <a:spcBef>
                <a:spcPts val="0"/>
              </a:spcBef>
              <a:buClr>
                <a:schemeClr val="lt1"/>
              </a:buClr>
              <a:buSzPts val="4200"/>
              <a:buNone/>
              <a:defRPr sz="4200">
                <a:solidFill>
                  <a:schemeClr val="lt1"/>
                </a:solidFill>
              </a:defRPr>
            </a:lvl9pPr>
          </a:lstStyle>
          <a:p/>
        </p:txBody>
      </p:sp>
      <p:sp>
        <p:nvSpPr>
          <p:cNvPr id="17" name="Shape 17"/>
          <p:cNvSpPr txBox="1"/>
          <p:nvPr>
            <p:ph idx="1" type="subTitle"/>
          </p:nvPr>
        </p:nvSpPr>
        <p:spPr>
          <a:xfrm>
            <a:off x="598088" y="2715913"/>
            <a:ext cx="8222100" cy="4329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sp>
          <p:nvSpPr>
            <p:cNvPr id="73" name="Shape 73"/>
            <p:cNvSpPr/>
            <p:nvPr/>
          </p:nvSpPr>
          <p:spPr>
            <a:xfrm flipH="1" rot="10800000">
              <a:off x="7113588" y="107"/>
              <a:ext cx="1015200" cy="1015200"/>
            </a:xfrm>
            <a:prstGeom prst="rtTriangle">
              <a:avLst/>
            </a:prstGeom>
            <a:solidFill>
              <a:schemeClr val="accent6"/>
            </a:solidFill>
            <a:ln>
              <a:noFill/>
            </a:ln>
          </p:spPr>
          <p:txBody>
            <a:bodyPr anchorCtr="0" anchor="ctr" bIns="91425" lIns="91425" rIns="91425" wrap="square" tIns="91425">
              <a:noAutofit/>
            </a:bodyPr>
            <a:lstStyle/>
            <a:p>
              <a:pPr indent="0" lvl="0" marL="0">
                <a:spcBef>
                  <a:spcPts val="0"/>
                </a:spcBef>
                <a:buNone/>
              </a:pPr>
              <a:r>
                <a:t/>
              </a: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wrap="square" tIns="91425"/>
          <a:lstStyle>
            <a:lvl1pPr lvl="0" algn="ctr">
              <a:spcBef>
                <a:spcPts val="0"/>
              </a:spcBef>
              <a:buClr>
                <a:schemeClr val="lt1"/>
              </a:buClr>
              <a:buSzPts val="12000"/>
              <a:buNone/>
              <a:defRPr sz="12000">
                <a:solidFill>
                  <a:schemeClr val="lt1"/>
                </a:solidFill>
              </a:defRPr>
            </a:lvl1pPr>
            <a:lvl2pPr lvl="1" algn="ctr">
              <a:spcBef>
                <a:spcPts val="0"/>
              </a:spcBef>
              <a:buClr>
                <a:schemeClr val="lt1"/>
              </a:buClr>
              <a:buSzPts val="12000"/>
              <a:buNone/>
              <a:defRPr sz="12000">
                <a:solidFill>
                  <a:schemeClr val="lt1"/>
                </a:solidFill>
              </a:defRPr>
            </a:lvl2pPr>
            <a:lvl3pPr lvl="2" algn="ctr">
              <a:spcBef>
                <a:spcPts val="0"/>
              </a:spcBef>
              <a:buClr>
                <a:schemeClr val="lt1"/>
              </a:buClr>
              <a:buSzPts val="12000"/>
              <a:buNone/>
              <a:defRPr sz="12000">
                <a:solidFill>
                  <a:schemeClr val="lt1"/>
                </a:solidFill>
              </a:defRPr>
            </a:lvl3pPr>
            <a:lvl4pPr lvl="3" algn="ctr">
              <a:spcBef>
                <a:spcPts val="0"/>
              </a:spcBef>
              <a:buClr>
                <a:schemeClr val="lt1"/>
              </a:buClr>
              <a:buSzPts val="12000"/>
              <a:buNone/>
              <a:defRPr sz="12000">
                <a:solidFill>
                  <a:schemeClr val="lt1"/>
                </a:solidFill>
              </a:defRPr>
            </a:lvl4pPr>
            <a:lvl5pPr lvl="4" algn="ctr">
              <a:spcBef>
                <a:spcPts val="0"/>
              </a:spcBef>
              <a:buClr>
                <a:schemeClr val="lt1"/>
              </a:buClr>
              <a:buSzPts val="12000"/>
              <a:buNone/>
              <a:defRPr sz="12000">
                <a:solidFill>
                  <a:schemeClr val="lt1"/>
                </a:solidFill>
              </a:defRPr>
            </a:lvl5pPr>
            <a:lvl6pPr lvl="5" algn="ctr">
              <a:spcBef>
                <a:spcPts val="0"/>
              </a:spcBef>
              <a:buClr>
                <a:schemeClr val="lt1"/>
              </a:buClr>
              <a:buSzPts val="12000"/>
              <a:buNone/>
              <a:defRPr sz="12000">
                <a:solidFill>
                  <a:schemeClr val="lt1"/>
                </a:solidFill>
              </a:defRPr>
            </a:lvl6pPr>
            <a:lvl7pPr lvl="6" algn="ctr">
              <a:spcBef>
                <a:spcPts val="0"/>
              </a:spcBef>
              <a:buClr>
                <a:schemeClr val="lt1"/>
              </a:buClr>
              <a:buSzPts val="12000"/>
              <a:buNone/>
              <a:defRPr sz="12000">
                <a:solidFill>
                  <a:schemeClr val="lt1"/>
                </a:solidFill>
              </a:defRPr>
            </a:lvl7pPr>
            <a:lvl8pPr lvl="7" algn="ctr">
              <a:spcBef>
                <a:spcPts val="0"/>
              </a:spcBef>
              <a:buClr>
                <a:schemeClr val="lt1"/>
              </a:buClr>
              <a:buSzPts val="12000"/>
              <a:buNone/>
              <a:defRPr sz="12000">
                <a:solidFill>
                  <a:schemeClr val="lt1"/>
                </a:solidFill>
              </a:defRPr>
            </a:lvl8pPr>
            <a:lvl9pPr lvl="8" algn="ctr">
              <a:spcBef>
                <a:spcPts val="0"/>
              </a:spcBef>
              <a:buClr>
                <a:schemeClr val="lt1"/>
              </a:buClr>
              <a:buSzPts val="12000"/>
              <a:buNone/>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wrap="square" tIns="91425"/>
          <a:lstStyle>
            <a:lvl1pPr lvl="0" algn="ctr">
              <a:spcBef>
                <a:spcPts val="0"/>
              </a:spcBef>
              <a:buClr>
                <a:schemeClr val="lt1"/>
              </a:buClr>
              <a:buSzPts val="1800"/>
              <a:buChar char="●"/>
              <a:defRPr>
                <a:solidFill>
                  <a:schemeClr val="lt1"/>
                </a:solidFill>
              </a:defRPr>
            </a:lvl1pPr>
            <a:lvl2pPr lvl="1" algn="ctr">
              <a:spcBef>
                <a:spcPts val="0"/>
              </a:spcBef>
              <a:buClr>
                <a:schemeClr val="lt1"/>
              </a:buClr>
              <a:buSzPts val="1400"/>
              <a:buChar char="○"/>
              <a:defRPr>
                <a:solidFill>
                  <a:schemeClr val="lt1"/>
                </a:solidFill>
              </a:defRPr>
            </a:lvl2pPr>
            <a:lvl3pPr lvl="2" algn="ctr">
              <a:spcBef>
                <a:spcPts val="0"/>
              </a:spcBef>
              <a:buClr>
                <a:schemeClr val="lt1"/>
              </a:buClr>
              <a:buSzPts val="1400"/>
              <a:buChar char="■"/>
              <a:defRPr>
                <a:solidFill>
                  <a:schemeClr val="lt1"/>
                </a:solidFill>
              </a:defRPr>
            </a:lvl3pPr>
            <a:lvl4pPr lvl="3" algn="ctr">
              <a:spcBef>
                <a:spcPts val="0"/>
              </a:spcBef>
              <a:buClr>
                <a:schemeClr val="lt1"/>
              </a:buClr>
              <a:buSzPts val="1400"/>
              <a:buChar char="●"/>
              <a:defRPr>
                <a:solidFill>
                  <a:schemeClr val="lt1"/>
                </a:solidFill>
              </a:defRPr>
            </a:lvl4pPr>
            <a:lvl5pPr lvl="4" algn="ctr">
              <a:spcBef>
                <a:spcPts val="0"/>
              </a:spcBef>
              <a:buClr>
                <a:schemeClr val="lt1"/>
              </a:buClr>
              <a:buSzPts val="1400"/>
              <a:buChar char="○"/>
              <a:defRPr>
                <a:solidFill>
                  <a:schemeClr val="lt1"/>
                </a:solidFill>
              </a:defRPr>
            </a:lvl5pPr>
            <a:lvl6pPr lvl="5" algn="ctr">
              <a:spcBef>
                <a:spcPts val="0"/>
              </a:spcBef>
              <a:buClr>
                <a:schemeClr val="lt1"/>
              </a:buClr>
              <a:buSzPts val="1400"/>
              <a:buChar char="■"/>
              <a:defRPr>
                <a:solidFill>
                  <a:schemeClr val="lt1"/>
                </a:solidFill>
              </a:defRPr>
            </a:lvl6pPr>
            <a:lvl7pPr lvl="6" algn="ctr">
              <a:spcBef>
                <a:spcPts val="0"/>
              </a:spcBef>
              <a:buClr>
                <a:schemeClr val="lt1"/>
              </a:buClr>
              <a:buSzPts val="1400"/>
              <a:buChar char="●"/>
              <a:defRPr>
                <a:solidFill>
                  <a:schemeClr val="lt1"/>
                </a:solidFill>
              </a:defRPr>
            </a:lvl7pPr>
            <a:lvl8pPr lvl="7" algn="ctr">
              <a:spcBef>
                <a:spcPts val="0"/>
              </a:spcBef>
              <a:buClr>
                <a:schemeClr val="lt1"/>
              </a:buClr>
              <a:buSzPts val="1400"/>
              <a:buChar char="○"/>
              <a:defRPr>
                <a:solidFill>
                  <a:schemeClr val="lt1"/>
                </a:solidFill>
              </a:defRPr>
            </a:lvl8pPr>
            <a:lvl9pPr lvl="8" algn="ctr">
              <a:spcBef>
                <a:spcPts val="0"/>
              </a:spcBef>
              <a:buClr>
                <a:schemeClr val="lt1"/>
              </a:buClr>
              <a:buSzPts val="1400"/>
              <a:buChar cha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sp>
          <p:nvSpPr>
            <p:cNvPr id="23" name="Shape 23"/>
            <p:cNvSpPr/>
            <p:nvPr/>
          </p:nvSpPr>
          <p:spPr>
            <a:xfrm flipH="1" rot="10800000">
              <a:off x="7113588" y="107"/>
              <a:ext cx="1015200" cy="1015200"/>
            </a:xfrm>
            <a:prstGeom prst="rtTriangle">
              <a:avLst/>
            </a:prstGeom>
            <a:solidFill>
              <a:schemeClr val="accent6"/>
            </a:solidFill>
            <a:ln>
              <a:noFill/>
            </a:ln>
          </p:spPr>
          <p:txBody>
            <a:bodyPr anchorCtr="0" anchor="ctr" bIns="91425" lIns="91425" rIns="91425" wrap="square" tIns="91425">
              <a:noAutofit/>
            </a:bodyPr>
            <a:lstStyle/>
            <a:p>
              <a:pPr indent="0" lvl="0" marL="0">
                <a:spcBef>
                  <a:spcPts val="0"/>
                </a:spcBef>
                <a:buNone/>
              </a:pPr>
              <a:r>
                <a:t/>
              </a: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wrap="square" tIns="91425"/>
          <a:lstStyle>
            <a:lvl1pPr lvl="0">
              <a:spcBef>
                <a:spcPts val="0"/>
              </a:spcBef>
              <a:buClr>
                <a:schemeClr val="lt1"/>
              </a:buClr>
              <a:buSzPts val="4200"/>
              <a:buNone/>
              <a:defRPr sz="4200">
                <a:solidFill>
                  <a:schemeClr val="lt1"/>
                </a:solidFill>
              </a:defRPr>
            </a:lvl1pPr>
            <a:lvl2pPr lvl="1">
              <a:spcBef>
                <a:spcPts val="0"/>
              </a:spcBef>
              <a:buClr>
                <a:schemeClr val="lt1"/>
              </a:buClr>
              <a:buSzPts val="4200"/>
              <a:buNone/>
              <a:defRPr sz="4200">
                <a:solidFill>
                  <a:schemeClr val="lt1"/>
                </a:solidFill>
              </a:defRPr>
            </a:lvl2pPr>
            <a:lvl3pPr lvl="2">
              <a:spcBef>
                <a:spcPts val="0"/>
              </a:spcBef>
              <a:buClr>
                <a:schemeClr val="lt1"/>
              </a:buClr>
              <a:buSzPts val="4200"/>
              <a:buNone/>
              <a:defRPr sz="4200">
                <a:solidFill>
                  <a:schemeClr val="lt1"/>
                </a:solidFill>
              </a:defRPr>
            </a:lvl3pPr>
            <a:lvl4pPr lvl="3">
              <a:spcBef>
                <a:spcPts val="0"/>
              </a:spcBef>
              <a:buClr>
                <a:schemeClr val="lt1"/>
              </a:buClr>
              <a:buSzPts val="4200"/>
              <a:buNone/>
              <a:defRPr sz="4200">
                <a:solidFill>
                  <a:schemeClr val="lt1"/>
                </a:solidFill>
              </a:defRPr>
            </a:lvl4pPr>
            <a:lvl5pPr lvl="4">
              <a:spcBef>
                <a:spcPts val="0"/>
              </a:spcBef>
              <a:buClr>
                <a:schemeClr val="lt1"/>
              </a:buClr>
              <a:buSzPts val="4200"/>
              <a:buNone/>
              <a:defRPr sz="4200">
                <a:solidFill>
                  <a:schemeClr val="lt1"/>
                </a:solidFill>
              </a:defRPr>
            </a:lvl5pPr>
            <a:lvl6pPr lvl="5">
              <a:spcBef>
                <a:spcPts val="0"/>
              </a:spcBef>
              <a:buClr>
                <a:schemeClr val="lt1"/>
              </a:buClr>
              <a:buSzPts val="4200"/>
              <a:buNone/>
              <a:defRPr sz="4200">
                <a:solidFill>
                  <a:schemeClr val="lt1"/>
                </a:solidFill>
              </a:defRPr>
            </a:lvl6pPr>
            <a:lvl7pPr lvl="6">
              <a:spcBef>
                <a:spcPts val="0"/>
              </a:spcBef>
              <a:buClr>
                <a:schemeClr val="lt1"/>
              </a:buClr>
              <a:buSzPts val="4200"/>
              <a:buNone/>
              <a:defRPr sz="4200">
                <a:solidFill>
                  <a:schemeClr val="lt1"/>
                </a:solidFill>
              </a:defRPr>
            </a:lvl7pPr>
            <a:lvl8pPr lvl="7">
              <a:spcBef>
                <a:spcPts val="0"/>
              </a:spcBef>
              <a:buClr>
                <a:schemeClr val="lt1"/>
              </a:buClr>
              <a:buSzPts val="4200"/>
              <a:buNone/>
              <a:defRPr sz="4200">
                <a:solidFill>
                  <a:schemeClr val="lt1"/>
                </a:solidFill>
              </a:defRPr>
            </a:lvl8pPr>
            <a:lvl9pPr lvl="8">
              <a:spcBef>
                <a:spcPts val="0"/>
              </a:spcBef>
              <a:buClr>
                <a:schemeClr val="lt1"/>
              </a:buClr>
              <a:buSzPts val="4200"/>
              <a:buNone/>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anchorCtr="0" anchor="ctr" bIns="91425" lIns="91425" rIns="91425" wrap="square" tIns="91425">
              <a:noAutofit/>
            </a:bodyPr>
            <a:lstStyle/>
            <a:p>
              <a:pPr indent="0" lvl="0" marL="0">
                <a:spcBef>
                  <a:spcPts val="0"/>
                </a:spcBef>
                <a:buNone/>
              </a:pPr>
              <a:r>
                <a:t/>
              </a:r>
              <a:endParaRPr/>
            </a:p>
          </p:txBody>
        </p:sp>
        <p:sp>
          <p:nvSpPr>
            <p:cNvPr id="54" name="Shape 54"/>
            <p:cNvSpPr/>
            <p:nvPr/>
          </p:nvSpPr>
          <p:spPr>
            <a:xfrm flipH="1" rot="10800000">
              <a:off x="7113588" y="107"/>
              <a:ext cx="1015200" cy="1015200"/>
            </a:xfrm>
            <a:prstGeom prst="rtTriangle">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anchorCtr="0" anchor="ctr" bIns="91425" lIns="91425" rIns="91425" wrap="square" tIns="91425">
              <a:noAutofit/>
            </a:bodyPr>
            <a:lstStyle/>
            <a:p>
              <a:pPr indent="0" lvl="0" mar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wrap="square" tIns="91425"/>
          <a:lstStyle>
            <a:lvl1pPr lvl="0">
              <a:spcBef>
                <a:spcPts val="0"/>
              </a:spcBef>
              <a:buClr>
                <a:schemeClr val="lt1"/>
              </a:buClr>
              <a:buSzPts val="4800"/>
              <a:buNone/>
              <a:defRPr sz="4800">
                <a:solidFill>
                  <a:schemeClr val="lt1"/>
                </a:solidFill>
              </a:defRPr>
            </a:lvl1pPr>
            <a:lvl2pPr lvl="1">
              <a:spcBef>
                <a:spcPts val="0"/>
              </a:spcBef>
              <a:buClr>
                <a:schemeClr val="lt1"/>
              </a:buClr>
              <a:buSzPts val="4800"/>
              <a:buNone/>
              <a:defRPr sz="4800">
                <a:solidFill>
                  <a:schemeClr val="lt1"/>
                </a:solidFill>
              </a:defRPr>
            </a:lvl2pPr>
            <a:lvl3pPr lvl="2">
              <a:spcBef>
                <a:spcPts val="0"/>
              </a:spcBef>
              <a:buClr>
                <a:schemeClr val="lt1"/>
              </a:buClr>
              <a:buSzPts val="4800"/>
              <a:buNone/>
              <a:defRPr sz="4800">
                <a:solidFill>
                  <a:schemeClr val="lt1"/>
                </a:solidFill>
              </a:defRPr>
            </a:lvl3pPr>
            <a:lvl4pPr lvl="3">
              <a:spcBef>
                <a:spcPts val="0"/>
              </a:spcBef>
              <a:buClr>
                <a:schemeClr val="lt1"/>
              </a:buClr>
              <a:buSzPts val="4800"/>
              <a:buNone/>
              <a:defRPr sz="4800">
                <a:solidFill>
                  <a:schemeClr val="lt1"/>
                </a:solidFill>
              </a:defRPr>
            </a:lvl4pPr>
            <a:lvl5pPr lvl="4">
              <a:spcBef>
                <a:spcPts val="0"/>
              </a:spcBef>
              <a:buClr>
                <a:schemeClr val="lt1"/>
              </a:buClr>
              <a:buSzPts val="4800"/>
              <a:buNone/>
              <a:defRPr sz="4800">
                <a:solidFill>
                  <a:schemeClr val="lt1"/>
                </a:solidFill>
              </a:defRPr>
            </a:lvl5pPr>
            <a:lvl6pPr lvl="5">
              <a:spcBef>
                <a:spcPts val="0"/>
              </a:spcBef>
              <a:buClr>
                <a:schemeClr val="lt1"/>
              </a:buClr>
              <a:buSzPts val="4800"/>
              <a:buNone/>
              <a:defRPr sz="4800">
                <a:solidFill>
                  <a:schemeClr val="lt1"/>
                </a:solidFill>
              </a:defRPr>
            </a:lvl6pPr>
            <a:lvl7pPr lvl="6">
              <a:spcBef>
                <a:spcPts val="0"/>
              </a:spcBef>
              <a:buClr>
                <a:schemeClr val="lt1"/>
              </a:buClr>
              <a:buSzPts val="4800"/>
              <a:buNone/>
              <a:defRPr sz="4800">
                <a:solidFill>
                  <a:schemeClr val="lt1"/>
                </a:solidFill>
              </a:defRPr>
            </a:lvl7pPr>
            <a:lvl8pPr lvl="7">
              <a:spcBef>
                <a:spcPts val="0"/>
              </a:spcBef>
              <a:buClr>
                <a:schemeClr val="lt1"/>
              </a:buClr>
              <a:buSzPts val="4800"/>
              <a:buNone/>
              <a:defRPr sz="4800">
                <a:solidFill>
                  <a:schemeClr val="lt1"/>
                </a:solidFill>
              </a:defRPr>
            </a:lvl8pPr>
            <a:lvl9pPr lvl="8">
              <a:spcBef>
                <a:spcPts val="0"/>
              </a:spcBef>
              <a:buClr>
                <a:schemeClr val="lt1"/>
              </a:buClr>
              <a:buSzPts val="4800"/>
              <a:buNone/>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wrap="square" tIns="91425"/>
          <a:lstStyle>
            <a:lvl1pPr lvl="0">
              <a:spcBef>
                <a:spcPts val="0"/>
              </a:spcBef>
              <a:buClr>
                <a:schemeClr val="dk1"/>
              </a:buClr>
              <a:buSzPts val="3000"/>
              <a:buFont typeface="Roboto"/>
              <a:buNone/>
              <a:defRPr sz="3000">
                <a:solidFill>
                  <a:schemeClr val="dk1"/>
                </a:solidFill>
                <a:latin typeface="Roboto"/>
                <a:ea typeface="Roboto"/>
                <a:cs typeface="Roboto"/>
                <a:sym typeface="Roboto"/>
              </a:defRPr>
            </a:lvl1pPr>
            <a:lvl2pPr lvl="1">
              <a:spcBef>
                <a:spcPts val="0"/>
              </a:spcBef>
              <a:buClr>
                <a:schemeClr val="dk1"/>
              </a:buClr>
              <a:buSzPts val="3000"/>
              <a:buFont typeface="Roboto"/>
              <a:buNone/>
              <a:defRPr sz="3000">
                <a:solidFill>
                  <a:schemeClr val="dk1"/>
                </a:solidFill>
                <a:latin typeface="Roboto"/>
                <a:ea typeface="Roboto"/>
                <a:cs typeface="Roboto"/>
                <a:sym typeface="Roboto"/>
              </a:defRPr>
            </a:lvl2pPr>
            <a:lvl3pPr lvl="2">
              <a:spcBef>
                <a:spcPts val="0"/>
              </a:spcBef>
              <a:buClr>
                <a:schemeClr val="dk1"/>
              </a:buClr>
              <a:buSzPts val="3000"/>
              <a:buFont typeface="Roboto"/>
              <a:buNone/>
              <a:defRPr sz="3000">
                <a:solidFill>
                  <a:schemeClr val="dk1"/>
                </a:solidFill>
                <a:latin typeface="Roboto"/>
                <a:ea typeface="Roboto"/>
                <a:cs typeface="Roboto"/>
                <a:sym typeface="Roboto"/>
              </a:defRPr>
            </a:lvl3pPr>
            <a:lvl4pPr lvl="3">
              <a:spcBef>
                <a:spcPts val="0"/>
              </a:spcBef>
              <a:buClr>
                <a:schemeClr val="dk1"/>
              </a:buClr>
              <a:buSzPts val="3000"/>
              <a:buFont typeface="Roboto"/>
              <a:buNone/>
              <a:defRPr sz="3000">
                <a:solidFill>
                  <a:schemeClr val="dk1"/>
                </a:solidFill>
                <a:latin typeface="Roboto"/>
                <a:ea typeface="Roboto"/>
                <a:cs typeface="Roboto"/>
                <a:sym typeface="Roboto"/>
              </a:defRPr>
            </a:lvl4pPr>
            <a:lvl5pPr lvl="4">
              <a:spcBef>
                <a:spcPts val="0"/>
              </a:spcBef>
              <a:buClr>
                <a:schemeClr val="dk1"/>
              </a:buClr>
              <a:buSzPts val="3000"/>
              <a:buFont typeface="Roboto"/>
              <a:buNone/>
              <a:defRPr sz="3000">
                <a:solidFill>
                  <a:schemeClr val="dk1"/>
                </a:solidFill>
                <a:latin typeface="Roboto"/>
                <a:ea typeface="Roboto"/>
                <a:cs typeface="Roboto"/>
                <a:sym typeface="Roboto"/>
              </a:defRPr>
            </a:lvl5pPr>
            <a:lvl6pPr lvl="5">
              <a:spcBef>
                <a:spcPts val="0"/>
              </a:spcBef>
              <a:buClr>
                <a:schemeClr val="dk1"/>
              </a:buClr>
              <a:buSzPts val="3000"/>
              <a:buFont typeface="Roboto"/>
              <a:buNone/>
              <a:defRPr sz="3000">
                <a:solidFill>
                  <a:schemeClr val="dk1"/>
                </a:solidFill>
                <a:latin typeface="Roboto"/>
                <a:ea typeface="Roboto"/>
                <a:cs typeface="Roboto"/>
                <a:sym typeface="Roboto"/>
              </a:defRPr>
            </a:lvl6pPr>
            <a:lvl7pPr lvl="6">
              <a:spcBef>
                <a:spcPts val="0"/>
              </a:spcBef>
              <a:buClr>
                <a:schemeClr val="dk1"/>
              </a:buClr>
              <a:buSzPts val="3000"/>
              <a:buFont typeface="Roboto"/>
              <a:buNone/>
              <a:defRPr sz="3000">
                <a:solidFill>
                  <a:schemeClr val="dk1"/>
                </a:solidFill>
                <a:latin typeface="Roboto"/>
                <a:ea typeface="Roboto"/>
                <a:cs typeface="Roboto"/>
                <a:sym typeface="Roboto"/>
              </a:defRPr>
            </a:lvl7pPr>
            <a:lvl8pPr lvl="7">
              <a:spcBef>
                <a:spcPts val="0"/>
              </a:spcBef>
              <a:buClr>
                <a:schemeClr val="dk1"/>
              </a:buClr>
              <a:buSzPts val="3000"/>
              <a:buFont typeface="Roboto"/>
              <a:buNone/>
              <a:defRPr sz="3000">
                <a:solidFill>
                  <a:schemeClr val="dk1"/>
                </a:solidFill>
                <a:latin typeface="Roboto"/>
                <a:ea typeface="Roboto"/>
                <a:cs typeface="Roboto"/>
                <a:sym typeface="Roboto"/>
              </a:defRPr>
            </a:lvl8pPr>
            <a:lvl9pPr lvl="8">
              <a:spcBef>
                <a:spcPts val="0"/>
              </a:spcBef>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Font typeface="Roboto"/>
              <a:buChar char="●"/>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public.tableau.com/profile/danila8794#!/vizhome/ChoiceYouthDistribution/DotsDistributionMap?publish=y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celestinew.github.io/CMSC436600_Beta/"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A86E8"/>
        </a:solidFill>
      </p:bgPr>
    </p:bg>
    <p:spTree>
      <p:nvGrpSpPr>
        <p:cNvPr id="84" name="Shape 84"/>
        <p:cNvGrpSpPr/>
        <p:nvPr/>
      </p:nvGrpSpPr>
      <p:grpSpPr>
        <a:xfrm>
          <a:off x="0" y="0"/>
          <a:ext cx="0" cy="0"/>
          <a:chOff x="0" y="0"/>
          <a:chExt cx="0" cy="0"/>
        </a:xfrm>
      </p:grpSpPr>
      <p:sp>
        <p:nvSpPr>
          <p:cNvPr id="85" name="Shape 85"/>
          <p:cNvSpPr txBox="1"/>
          <p:nvPr>
            <p:ph type="ctrTitle"/>
          </p:nvPr>
        </p:nvSpPr>
        <p:spPr>
          <a:xfrm>
            <a:off x="311700" y="876275"/>
            <a:ext cx="8520600" cy="1946400"/>
          </a:xfrm>
          <a:prstGeom prst="rect">
            <a:avLst/>
          </a:prstGeom>
        </p:spPr>
        <p:txBody>
          <a:bodyPr anchorCtr="0" anchor="b" bIns="91425" lIns="91425" rIns="91425" wrap="square" tIns="91425">
            <a:noAutofit/>
          </a:bodyPr>
          <a:lstStyle/>
          <a:p>
            <a:pPr indent="-69850" lvl="0" marL="0" rtl="0" algn="ctr">
              <a:spcBef>
                <a:spcPts val="0"/>
              </a:spcBef>
              <a:buClr>
                <a:srgbClr val="000000"/>
              </a:buClr>
              <a:buSzPts val="1100"/>
              <a:buFont typeface="Arial"/>
              <a:buNone/>
            </a:pPr>
            <a:r>
              <a:rPr lang="en" sz="6000">
                <a:solidFill>
                  <a:srgbClr val="000000"/>
                </a:solidFill>
                <a:latin typeface="Helvetica Neue"/>
                <a:ea typeface="Helvetica Neue"/>
                <a:cs typeface="Helvetica Neue"/>
                <a:sym typeface="Helvetica Neue"/>
              </a:rPr>
              <a:t>Exploring the Domain of Choice DJS Program</a:t>
            </a:r>
          </a:p>
        </p:txBody>
      </p:sp>
      <p:sp>
        <p:nvSpPr>
          <p:cNvPr id="86" name="Shape 86"/>
          <p:cNvSpPr txBox="1"/>
          <p:nvPr>
            <p:ph idx="1" type="subTitle"/>
          </p:nvPr>
        </p:nvSpPr>
        <p:spPr>
          <a:xfrm>
            <a:off x="460950" y="3603600"/>
            <a:ext cx="8222100" cy="1017000"/>
          </a:xfrm>
          <a:prstGeom prst="rect">
            <a:avLst/>
          </a:prstGeom>
          <a:noFill/>
          <a:ln cap="flat" cmpd="sng" w="38100">
            <a:solidFill>
              <a:schemeClr val="accent3"/>
            </a:solidFill>
            <a:prstDash val="solid"/>
            <a:round/>
            <a:headEnd len="med" w="med" type="none"/>
            <a:tailEnd len="med" w="med" type="none"/>
          </a:ln>
        </p:spPr>
        <p:txBody>
          <a:bodyPr anchorCtr="0" anchor="t" bIns="91425" lIns="91425" rIns="91425" wrap="square" tIns="91425">
            <a:noAutofit/>
          </a:bodyPr>
          <a:lstStyle/>
          <a:p>
            <a:pPr indent="-69850" lvl="0" marL="0" rtl="0" algn="ctr">
              <a:lnSpc>
                <a:spcPct val="100000"/>
              </a:lnSpc>
              <a:spcBef>
                <a:spcPts val="0"/>
              </a:spcBef>
              <a:spcAft>
                <a:spcPts val="0"/>
              </a:spcAft>
              <a:buClr>
                <a:schemeClr val="dk1"/>
              </a:buClr>
              <a:buSzPts val="1100"/>
              <a:buFont typeface="Arial"/>
              <a:buNone/>
            </a:pPr>
            <a:r>
              <a:rPr lang="en" sz="2400">
                <a:latin typeface="Roboto Light"/>
                <a:ea typeface="Roboto Light"/>
                <a:cs typeface="Roboto Light"/>
                <a:sym typeface="Roboto Light"/>
              </a:rPr>
              <a:t>Sam Mendimasa, Danila Frolov, Celestine Wong, </a:t>
            </a:r>
          </a:p>
          <a:p>
            <a:pPr indent="-69850" lvl="0" marL="0" rtl="0" algn="ctr">
              <a:lnSpc>
                <a:spcPct val="100000"/>
              </a:lnSpc>
              <a:spcBef>
                <a:spcPts val="0"/>
              </a:spcBef>
              <a:spcAft>
                <a:spcPts val="0"/>
              </a:spcAft>
              <a:buClr>
                <a:schemeClr val="dk1"/>
              </a:buClr>
              <a:buSzPts val="1100"/>
              <a:buFont typeface="Arial"/>
              <a:buNone/>
            </a:pPr>
            <a:r>
              <a:rPr lang="en" sz="2400">
                <a:latin typeface="Roboto Light"/>
                <a:ea typeface="Roboto Light"/>
                <a:cs typeface="Roboto Light"/>
                <a:sym typeface="Roboto Light"/>
              </a:rPr>
              <a:t>Cathy Poore, and Achuachua Tesoh-Snowsel</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59525" y="303500"/>
            <a:ext cx="8520600" cy="607800"/>
          </a:xfrm>
          <a:prstGeom prst="rect">
            <a:avLst/>
          </a:prstGeom>
        </p:spPr>
        <p:txBody>
          <a:bodyPr anchorCtr="0" anchor="ctr" bIns="91425" lIns="91425" rIns="91425" wrap="square" tIns="91425">
            <a:noAutofit/>
          </a:bodyPr>
          <a:lstStyle/>
          <a:p>
            <a:pPr indent="0" lvl="0" marL="0" rtl="0" algn="ctr">
              <a:lnSpc>
                <a:spcPct val="83333"/>
              </a:lnSpc>
              <a:spcBef>
                <a:spcPts val="1200"/>
              </a:spcBef>
              <a:spcAft>
                <a:spcPts val="400"/>
              </a:spcAft>
              <a:buNone/>
            </a:pPr>
            <a:r>
              <a:rPr lang="en"/>
              <a:t>Results</a:t>
            </a:r>
          </a:p>
        </p:txBody>
      </p:sp>
      <p:sp>
        <p:nvSpPr>
          <p:cNvPr id="141" name="Shape 141"/>
          <p:cNvSpPr txBox="1"/>
          <p:nvPr>
            <p:ph idx="1" type="body"/>
          </p:nvPr>
        </p:nvSpPr>
        <p:spPr>
          <a:xfrm>
            <a:off x="4068725" y="902250"/>
            <a:ext cx="4706700" cy="3339000"/>
          </a:xfrm>
          <a:prstGeom prst="rect">
            <a:avLst/>
          </a:prstGeom>
        </p:spPr>
        <p:txBody>
          <a:bodyPr anchorCtr="0" anchor="t" bIns="91425" lIns="91425" rIns="91425" wrap="square" tIns="91425">
            <a:noAutofit/>
          </a:bodyPr>
          <a:lstStyle/>
          <a:p>
            <a:pPr indent="-330200" lvl="0" marL="457200" rtl="0">
              <a:lnSpc>
                <a:spcPct val="115000"/>
              </a:lnSpc>
              <a:spcBef>
                <a:spcPts val="900"/>
              </a:spcBef>
              <a:spcAft>
                <a:spcPts val="0"/>
              </a:spcAft>
              <a:buSzPts val="1600"/>
              <a:buChar char="❖"/>
            </a:pPr>
            <a:r>
              <a:rPr b="1" lang="en" sz="1600"/>
              <a:t>Location Distribution Map</a:t>
            </a:r>
          </a:p>
          <a:p>
            <a:pPr indent="-317500" lvl="1" marL="914400" rtl="0">
              <a:lnSpc>
                <a:spcPct val="115000"/>
              </a:lnSpc>
              <a:spcBef>
                <a:spcPts val="900"/>
              </a:spcBef>
              <a:spcAft>
                <a:spcPts val="0"/>
              </a:spcAft>
              <a:buSzPts val="1400"/>
              <a:buChar char="➢"/>
            </a:pPr>
            <a:r>
              <a:rPr b="1" lang="en"/>
              <a:t>Visualization Findings: </a:t>
            </a:r>
            <a:r>
              <a:rPr lang="en"/>
              <a:t>Most youth are located in Baltimore City and there are outliers for almost all teams.</a:t>
            </a:r>
          </a:p>
          <a:p>
            <a:pPr indent="-317500" lvl="1" marL="914400" rtl="0">
              <a:spcBef>
                <a:spcPts val="900"/>
              </a:spcBef>
              <a:spcAft>
                <a:spcPts val="1000"/>
              </a:spcAft>
              <a:buSzPts val="1400"/>
              <a:buChar char="➢"/>
            </a:pPr>
            <a:r>
              <a:rPr b="1" lang="en"/>
              <a:t>Client Response: </a:t>
            </a:r>
            <a:r>
              <a:rPr lang="en"/>
              <a:t>Met our client’s goal of easily identifying the distribution of the teams and the youths they served.</a:t>
            </a:r>
          </a:p>
        </p:txBody>
      </p:sp>
      <p:pic>
        <p:nvPicPr>
          <p:cNvPr id="142" name="Shape 142"/>
          <p:cNvPicPr preferRelativeResize="0"/>
          <p:nvPr/>
        </p:nvPicPr>
        <p:blipFill>
          <a:blip r:embed="rId3">
            <a:alphaModFix/>
          </a:blip>
          <a:stretch>
            <a:fillRect/>
          </a:stretch>
        </p:blipFill>
        <p:spPr>
          <a:xfrm>
            <a:off x="450200" y="902250"/>
            <a:ext cx="3558707" cy="3927401"/>
          </a:xfrm>
          <a:prstGeom prst="rect">
            <a:avLst/>
          </a:prstGeom>
          <a:noFill/>
          <a:ln cap="flat" cmpd="sng" w="28575">
            <a:solidFill>
              <a:schemeClr val="accent6"/>
            </a:solidFill>
            <a:prstDash val="solid"/>
            <a:round/>
            <a:headEnd len="med" w="med" type="none"/>
            <a:tailEnd len="med" w="med"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159525" y="303500"/>
            <a:ext cx="8520600" cy="607800"/>
          </a:xfrm>
          <a:prstGeom prst="rect">
            <a:avLst/>
          </a:prstGeom>
        </p:spPr>
        <p:txBody>
          <a:bodyPr anchorCtr="0" anchor="ctr" bIns="91425" lIns="91425" rIns="91425" wrap="square" tIns="91425">
            <a:noAutofit/>
          </a:bodyPr>
          <a:lstStyle/>
          <a:p>
            <a:pPr indent="0" lvl="0" marL="0" rtl="0" algn="ctr">
              <a:lnSpc>
                <a:spcPct val="83333"/>
              </a:lnSpc>
              <a:spcBef>
                <a:spcPts val="1200"/>
              </a:spcBef>
              <a:spcAft>
                <a:spcPts val="400"/>
              </a:spcAft>
              <a:buNone/>
            </a:pPr>
            <a:r>
              <a:rPr lang="en"/>
              <a:t>Results</a:t>
            </a:r>
          </a:p>
        </p:txBody>
      </p:sp>
      <p:sp>
        <p:nvSpPr>
          <p:cNvPr id="148" name="Shape 148"/>
          <p:cNvSpPr txBox="1"/>
          <p:nvPr>
            <p:ph idx="1" type="body"/>
          </p:nvPr>
        </p:nvSpPr>
        <p:spPr>
          <a:xfrm>
            <a:off x="311700" y="1017800"/>
            <a:ext cx="8520600" cy="1718100"/>
          </a:xfrm>
          <a:prstGeom prst="rect">
            <a:avLst/>
          </a:prstGeom>
        </p:spPr>
        <p:txBody>
          <a:bodyPr anchorCtr="0" anchor="t" bIns="91425" lIns="91425" rIns="91425" wrap="square" tIns="91425">
            <a:noAutofit/>
          </a:bodyPr>
          <a:lstStyle/>
          <a:p>
            <a:pPr indent="-330200" lvl="0" marL="457200" rtl="0">
              <a:lnSpc>
                <a:spcPct val="115000"/>
              </a:lnSpc>
              <a:spcBef>
                <a:spcPts val="900"/>
              </a:spcBef>
              <a:spcAft>
                <a:spcPts val="0"/>
              </a:spcAft>
              <a:buSzPts val="1600"/>
              <a:buChar char="❖"/>
            </a:pPr>
            <a:r>
              <a:rPr b="1" lang="en" sz="1600"/>
              <a:t>Phone call Heat Map</a:t>
            </a:r>
          </a:p>
          <a:p>
            <a:pPr indent="-317500" lvl="1" marL="914400" rtl="0">
              <a:spcBef>
                <a:spcPts val="900"/>
              </a:spcBef>
              <a:spcAft>
                <a:spcPts val="0"/>
              </a:spcAft>
              <a:buSzPts val="1400"/>
              <a:buChar char="➢"/>
            </a:pPr>
            <a:r>
              <a:rPr b="1" lang="en"/>
              <a:t>Visualization Findings</a:t>
            </a:r>
            <a:r>
              <a:rPr b="1" lang="en"/>
              <a:t>: </a:t>
            </a:r>
            <a:r>
              <a:rPr lang="en"/>
              <a:t>Most calls are answered in the evenings - youth are awake and not at school.</a:t>
            </a:r>
          </a:p>
          <a:p>
            <a:pPr indent="-317500" lvl="1" marL="914400" rtl="0">
              <a:spcBef>
                <a:spcPts val="900"/>
              </a:spcBef>
              <a:spcAft>
                <a:spcPts val="1000"/>
              </a:spcAft>
              <a:buSzPts val="1400"/>
              <a:buChar char="➢"/>
            </a:pPr>
            <a:r>
              <a:rPr b="1" lang="en"/>
              <a:t>Client Response: </a:t>
            </a:r>
            <a:r>
              <a:rPr lang="en"/>
              <a:t>Valuable for easily identifying the best times to contact youth.</a:t>
            </a:r>
          </a:p>
        </p:txBody>
      </p:sp>
      <p:pic>
        <p:nvPicPr>
          <p:cNvPr id="149" name="Shape 149"/>
          <p:cNvPicPr preferRelativeResize="0"/>
          <p:nvPr/>
        </p:nvPicPr>
        <p:blipFill>
          <a:blip r:embed="rId3">
            <a:alphaModFix/>
          </a:blip>
          <a:stretch>
            <a:fillRect/>
          </a:stretch>
        </p:blipFill>
        <p:spPr>
          <a:xfrm>
            <a:off x="387900" y="2559975"/>
            <a:ext cx="5733535" cy="2102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159525" y="303500"/>
            <a:ext cx="8520600" cy="607800"/>
          </a:xfrm>
          <a:prstGeom prst="rect">
            <a:avLst/>
          </a:prstGeom>
        </p:spPr>
        <p:txBody>
          <a:bodyPr anchorCtr="0" anchor="ctr" bIns="91425" lIns="91425" rIns="91425" wrap="square" tIns="91425">
            <a:noAutofit/>
          </a:bodyPr>
          <a:lstStyle/>
          <a:p>
            <a:pPr indent="0" lvl="0" marL="0" rtl="0" algn="ctr">
              <a:lnSpc>
                <a:spcPct val="83333"/>
              </a:lnSpc>
              <a:spcBef>
                <a:spcPts val="1200"/>
              </a:spcBef>
              <a:spcAft>
                <a:spcPts val="400"/>
              </a:spcAft>
              <a:buNone/>
            </a:pPr>
            <a:r>
              <a:rPr lang="en"/>
              <a:t>Results</a:t>
            </a:r>
          </a:p>
        </p:txBody>
      </p:sp>
      <p:sp>
        <p:nvSpPr>
          <p:cNvPr id="155" name="Shape 155"/>
          <p:cNvSpPr txBox="1"/>
          <p:nvPr>
            <p:ph idx="1" type="body"/>
          </p:nvPr>
        </p:nvSpPr>
        <p:spPr>
          <a:xfrm>
            <a:off x="231025" y="987500"/>
            <a:ext cx="3356100" cy="3511500"/>
          </a:xfrm>
          <a:prstGeom prst="rect">
            <a:avLst/>
          </a:prstGeom>
        </p:spPr>
        <p:txBody>
          <a:bodyPr anchorCtr="0" anchor="t" bIns="91425" lIns="91425" rIns="91425" wrap="square" tIns="91425">
            <a:noAutofit/>
          </a:bodyPr>
          <a:lstStyle/>
          <a:p>
            <a:pPr indent="-330200" lvl="0" marL="457200" rtl="0">
              <a:spcBef>
                <a:spcPts val="900"/>
              </a:spcBef>
              <a:spcAft>
                <a:spcPts val="0"/>
              </a:spcAft>
              <a:buSzPts val="1600"/>
              <a:buChar char="❖"/>
            </a:pPr>
            <a:r>
              <a:rPr b="1" lang="en" sz="1600"/>
              <a:t>Parallel Sets</a:t>
            </a:r>
          </a:p>
          <a:p>
            <a:pPr indent="-317500" lvl="1" marL="914400" rtl="0">
              <a:spcBef>
                <a:spcPts val="900"/>
              </a:spcBef>
              <a:spcAft>
                <a:spcPts val="0"/>
              </a:spcAft>
              <a:buSzPts val="1400"/>
              <a:buChar char="➢"/>
            </a:pPr>
            <a:r>
              <a:rPr b="1" lang="en"/>
              <a:t>Visualization Findings: </a:t>
            </a:r>
            <a:r>
              <a:rPr lang="en"/>
              <a:t>A greater number of home visits does have a positive effect on successful outcomes, but it shouldn’t be the only measurement for team’s effectiveness.</a:t>
            </a:r>
          </a:p>
          <a:p>
            <a:pPr indent="-317500" lvl="1" marL="914400" rtl="0">
              <a:spcBef>
                <a:spcPts val="900"/>
              </a:spcBef>
              <a:spcAft>
                <a:spcPts val="1000"/>
              </a:spcAft>
              <a:buSzPts val="1400"/>
              <a:buChar char="➢"/>
            </a:pPr>
            <a:r>
              <a:rPr b="1" lang="en"/>
              <a:t>Client Response: </a:t>
            </a:r>
            <a:r>
              <a:rPr lang="en"/>
              <a:t>We hope that our client will use this tool to explore her data and gain further insight into which teams are most effective and why.</a:t>
            </a:r>
          </a:p>
        </p:txBody>
      </p:sp>
      <p:pic>
        <p:nvPicPr>
          <p:cNvPr id="156" name="Shape 156"/>
          <p:cNvPicPr preferRelativeResize="0"/>
          <p:nvPr/>
        </p:nvPicPr>
        <p:blipFill>
          <a:blip r:embed="rId3">
            <a:alphaModFix/>
          </a:blip>
          <a:stretch>
            <a:fillRect/>
          </a:stretch>
        </p:blipFill>
        <p:spPr>
          <a:xfrm>
            <a:off x="3789350" y="987500"/>
            <a:ext cx="5354658" cy="3919677"/>
          </a:xfrm>
          <a:prstGeom prst="rect">
            <a:avLst/>
          </a:prstGeom>
          <a:noFill/>
          <a:ln cap="flat" cmpd="sng" w="19050">
            <a:solidFill>
              <a:schemeClr val="dk1"/>
            </a:solidFill>
            <a:prstDash val="solid"/>
            <a:round/>
            <a:headEnd len="med" w="med" type="none"/>
            <a:tailEnd len="med" w="med"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410000"/>
            <a:ext cx="8520600" cy="607800"/>
          </a:xfrm>
          <a:prstGeom prst="rect">
            <a:avLst/>
          </a:prstGeom>
        </p:spPr>
        <p:txBody>
          <a:bodyPr anchorCtr="0" anchor="t" bIns="91425" lIns="91425" rIns="91425" wrap="square" tIns="91425">
            <a:noAutofit/>
          </a:bodyPr>
          <a:lstStyle/>
          <a:p>
            <a:pPr indent="0" lvl="0" marL="0" rtl="0" algn="ctr">
              <a:spcBef>
                <a:spcPts val="0"/>
              </a:spcBef>
              <a:buNone/>
            </a:pPr>
            <a:r>
              <a:rPr lang="en"/>
              <a:t>Conclusion and Future Work</a:t>
            </a:r>
          </a:p>
        </p:txBody>
      </p:sp>
      <p:sp>
        <p:nvSpPr>
          <p:cNvPr id="162" name="Shape 162"/>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342900" lvl="0" marL="457200" rtl="0">
              <a:lnSpc>
                <a:spcPct val="115000"/>
              </a:lnSpc>
              <a:spcBef>
                <a:spcPts val="0"/>
              </a:spcBef>
              <a:spcAft>
                <a:spcPts val="1000"/>
              </a:spcAft>
              <a:buSzPts val="1800"/>
              <a:buChar char="❖"/>
            </a:pPr>
            <a:r>
              <a:rPr lang="en"/>
              <a:t>In order to fully realize the goals of our client, we created three distinct visualizations that all offered interactions with different aspects of the data.</a:t>
            </a:r>
          </a:p>
          <a:p>
            <a:pPr indent="-342900" lvl="0" marL="457200" rtl="0">
              <a:lnSpc>
                <a:spcPct val="115000"/>
              </a:lnSpc>
              <a:spcBef>
                <a:spcPts val="0"/>
              </a:spcBef>
              <a:spcAft>
                <a:spcPts val="1000"/>
              </a:spcAft>
              <a:buSzPts val="1800"/>
              <a:buChar char="❖"/>
            </a:pPr>
            <a:r>
              <a:rPr lang="en"/>
              <a:t>Additionally we could have added the ability to separate the phone call heat map by month or team and included the functionality to easily import new data sets so that our visualization could continue to be used for additional years of Choice data.</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410000"/>
            <a:ext cx="8520600" cy="607800"/>
          </a:xfrm>
          <a:prstGeom prst="rect">
            <a:avLst/>
          </a:prstGeom>
        </p:spPr>
        <p:txBody>
          <a:bodyPr anchorCtr="0" anchor="t" bIns="91425" lIns="91425" rIns="91425" wrap="square" tIns="91425">
            <a:noAutofit/>
          </a:bodyPr>
          <a:lstStyle/>
          <a:p>
            <a:pPr indent="0" lvl="0" marL="0" rtl="0" algn="ctr">
              <a:spcBef>
                <a:spcPts val="0"/>
              </a:spcBef>
              <a:buNone/>
            </a:pPr>
            <a:r>
              <a:rPr lang="en"/>
              <a:t>Questions?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10000"/>
            <a:ext cx="8520600" cy="607800"/>
          </a:xfrm>
          <a:prstGeom prst="rect">
            <a:avLst/>
          </a:prstGeom>
        </p:spPr>
        <p:txBody>
          <a:bodyPr anchorCtr="0" anchor="t" bIns="91425" lIns="91425" rIns="91425" wrap="square" tIns="91425">
            <a:noAutofit/>
          </a:bodyPr>
          <a:lstStyle/>
          <a:p>
            <a:pPr indent="0" lvl="0" marL="0" algn="ctr">
              <a:spcBef>
                <a:spcPts val="0"/>
              </a:spcBef>
              <a:buNone/>
            </a:pPr>
            <a:r>
              <a:rPr lang="en"/>
              <a:t>Agenda</a:t>
            </a:r>
          </a:p>
        </p:txBody>
      </p:sp>
      <p:sp>
        <p:nvSpPr>
          <p:cNvPr id="92" name="Shape 92"/>
          <p:cNvSpPr txBox="1"/>
          <p:nvPr>
            <p:ph idx="1" type="body"/>
          </p:nvPr>
        </p:nvSpPr>
        <p:spPr>
          <a:xfrm>
            <a:off x="376950" y="1141250"/>
            <a:ext cx="8368500" cy="33390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Choice Program Info</a:t>
            </a:r>
          </a:p>
          <a:p>
            <a:pPr indent="-317500" lvl="1" marL="914400" rtl="0">
              <a:spcBef>
                <a:spcPts val="0"/>
              </a:spcBef>
              <a:spcAft>
                <a:spcPts val="1000"/>
              </a:spcAft>
              <a:buSzPts val="1400"/>
              <a:buChar char="➢"/>
            </a:pPr>
            <a:r>
              <a:rPr lang="en"/>
              <a:t>DJS (Department of Juvenile Services)</a:t>
            </a:r>
          </a:p>
          <a:p>
            <a:pPr indent="-342900" lvl="0" marL="457200" rtl="0">
              <a:spcBef>
                <a:spcPts val="0"/>
              </a:spcBef>
              <a:spcAft>
                <a:spcPts val="0"/>
              </a:spcAft>
              <a:buSzPts val="1800"/>
              <a:buChar char="❖"/>
            </a:pPr>
            <a:r>
              <a:rPr lang="en"/>
              <a:t>Project Overview</a:t>
            </a:r>
          </a:p>
          <a:p>
            <a:pPr indent="-317500" lvl="1" marL="914400" rtl="0">
              <a:spcBef>
                <a:spcPts val="0"/>
              </a:spcBef>
              <a:spcAft>
                <a:spcPts val="0"/>
              </a:spcAft>
              <a:buSzPts val="1400"/>
              <a:buChar char="➢"/>
            </a:pPr>
            <a:r>
              <a:rPr lang="en"/>
              <a:t>Data Set</a:t>
            </a:r>
          </a:p>
          <a:p>
            <a:pPr indent="-317500" lvl="1" marL="914400" rtl="0">
              <a:spcBef>
                <a:spcPts val="0"/>
              </a:spcBef>
              <a:spcAft>
                <a:spcPts val="0"/>
              </a:spcAft>
              <a:buSzPts val="1400"/>
              <a:buChar char="➢"/>
            </a:pPr>
            <a:r>
              <a:rPr lang="en"/>
              <a:t>Questions</a:t>
            </a:r>
          </a:p>
          <a:p>
            <a:pPr indent="-317500" lvl="1" marL="914400" rtl="0">
              <a:spcBef>
                <a:spcPts val="0"/>
              </a:spcBef>
              <a:spcAft>
                <a:spcPts val="1000"/>
              </a:spcAft>
              <a:buSzPts val="1400"/>
              <a:buChar char="➢"/>
            </a:pPr>
            <a:r>
              <a:rPr lang="en"/>
              <a:t>Goals</a:t>
            </a:r>
          </a:p>
          <a:p>
            <a:pPr indent="-342900" lvl="0" marL="457200" rtl="0">
              <a:spcBef>
                <a:spcPts val="0"/>
              </a:spcBef>
              <a:spcAft>
                <a:spcPts val="0"/>
              </a:spcAft>
              <a:buSzPts val="1800"/>
              <a:buChar char="❖"/>
            </a:pPr>
            <a:r>
              <a:rPr lang="en"/>
              <a:t>Demo (3)</a:t>
            </a:r>
          </a:p>
          <a:p>
            <a:pPr indent="-317500" lvl="1" marL="914400" rtl="0">
              <a:spcBef>
                <a:spcPts val="0"/>
              </a:spcBef>
              <a:spcAft>
                <a:spcPts val="1000"/>
              </a:spcAft>
              <a:buSzPts val="1400"/>
              <a:buChar char="➢"/>
            </a:pPr>
            <a:r>
              <a:rPr lang="en"/>
              <a:t>How it was made</a:t>
            </a:r>
          </a:p>
          <a:p>
            <a:pPr indent="-342900" lvl="0" marL="457200">
              <a:spcBef>
                <a:spcPts val="0"/>
              </a:spcBef>
              <a:spcAft>
                <a:spcPts val="1000"/>
              </a:spcAft>
              <a:buSzPts val="1800"/>
              <a:buChar char="❖"/>
            </a:pPr>
            <a:r>
              <a:rPr lang="en"/>
              <a:t>Results (3)</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10000"/>
            <a:ext cx="8520600" cy="607800"/>
          </a:xfrm>
          <a:prstGeom prst="rect">
            <a:avLst/>
          </a:prstGeom>
        </p:spPr>
        <p:txBody>
          <a:bodyPr anchorCtr="0" anchor="t" bIns="91425" lIns="91425" rIns="91425" wrap="square" tIns="91425">
            <a:noAutofit/>
          </a:bodyPr>
          <a:lstStyle/>
          <a:p>
            <a:pPr indent="0" lvl="0" marL="0" algn="ctr">
              <a:spcBef>
                <a:spcPts val="0"/>
              </a:spcBef>
              <a:buNone/>
            </a:pPr>
            <a:r>
              <a:rPr lang="en"/>
              <a:t>Introduction</a:t>
            </a:r>
          </a:p>
        </p:txBody>
      </p:sp>
      <p:sp>
        <p:nvSpPr>
          <p:cNvPr id="98" name="Shape 98"/>
          <p:cNvSpPr txBox="1"/>
          <p:nvPr>
            <p:ph idx="1" type="body"/>
          </p:nvPr>
        </p:nvSpPr>
        <p:spPr>
          <a:xfrm>
            <a:off x="311700" y="1229875"/>
            <a:ext cx="8520600" cy="3074700"/>
          </a:xfrm>
          <a:prstGeom prst="rect">
            <a:avLst/>
          </a:prstGeom>
        </p:spPr>
        <p:txBody>
          <a:bodyPr anchorCtr="0" anchor="t" bIns="91425" lIns="91425" rIns="91425" wrap="square" tIns="91425">
            <a:noAutofit/>
          </a:bodyPr>
          <a:lstStyle/>
          <a:p>
            <a:pPr indent="-342900" lvl="0" marL="457200" rtl="0">
              <a:spcBef>
                <a:spcPts val="0"/>
              </a:spcBef>
              <a:spcAft>
                <a:spcPts val="1000"/>
              </a:spcAft>
              <a:buSzPts val="1800"/>
              <a:buChar char="❖"/>
            </a:pPr>
            <a:r>
              <a:rPr lang="en"/>
              <a:t>UMBC Choice Program provides 50+ </a:t>
            </a:r>
            <a:r>
              <a:rPr lang="en"/>
              <a:t>AmeriCorps members with opportunities to make a difference in the lives of youths living in Maryland’s highest risk communities.</a:t>
            </a:r>
          </a:p>
          <a:p>
            <a:pPr indent="-342900" lvl="0" marL="457200" rtl="0">
              <a:spcBef>
                <a:spcPts val="0"/>
              </a:spcBef>
              <a:spcAft>
                <a:spcPts val="1000"/>
              </a:spcAft>
              <a:buSzPts val="1800"/>
              <a:buChar char="❖"/>
            </a:pPr>
            <a:r>
              <a:rPr lang="en"/>
              <a:t>The goal is to foster healthy development and resiliency among youth who face adverse individual or environmental challenges in their daily lives.</a:t>
            </a:r>
          </a:p>
          <a:p>
            <a:pPr indent="-342900" lvl="0" marL="457200" rtl="0">
              <a:spcBef>
                <a:spcPts val="0"/>
              </a:spcBef>
              <a:spcAft>
                <a:spcPts val="1000"/>
              </a:spcAft>
              <a:buSzPts val="1800"/>
              <a:buChar char="❖"/>
            </a:pPr>
            <a:r>
              <a:rPr lang="en"/>
              <a:t>Choice DJS (</a:t>
            </a:r>
            <a:r>
              <a:rPr lang="en"/>
              <a:t>Department of Juvenile Services)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10000"/>
            <a:ext cx="8520600" cy="607800"/>
          </a:xfrm>
          <a:prstGeom prst="rect">
            <a:avLst/>
          </a:prstGeom>
        </p:spPr>
        <p:txBody>
          <a:bodyPr anchorCtr="0" anchor="t" bIns="91425" lIns="91425" rIns="91425" wrap="square" tIns="91425">
            <a:noAutofit/>
          </a:bodyPr>
          <a:lstStyle/>
          <a:p>
            <a:pPr indent="0" lvl="0" marL="0" algn="ctr">
              <a:spcBef>
                <a:spcPts val="0"/>
              </a:spcBef>
              <a:buNone/>
            </a:pPr>
            <a:r>
              <a:rPr lang="en"/>
              <a:t>DJS Choice Program</a:t>
            </a:r>
          </a:p>
        </p:txBody>
      </p:sp>
      <p:sp>
        <p:nvSpPr>
          <p:cNvPr id="104" name="Shape 104"/>
          <p:cNvSpPr txBox="1"/>
          <p:nvPr>
            <p:ph idx="1" type="body"/>
          </p:nvPr>
        </p:nvSpPr>
        <p:spPr>
          <a:xfrm>
            <a:off x="311700" y="1229875"/>
            <a:ext cx="8520600" cy="35487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Aims to reduce recidivism and out-of-home placements, strengthen youth and family ties to the community through education and employment, and promote community safety.</a:t>
            </a:r>
          </a:p>
          <a:p>
            <a:pPr indent="0" lvl="0" marL="0" rtl="0">
              <a:spcBef>
                <a:spcPts val="0"/>
              </a:spcBef>
              <a:spcAft>
                <a:spcPts val="0"/>
              </a:spcAft>
              <a:buNone/>
            </a:pPr>
            <a:r>
              <a:t/>
            </a:r>
            <a:endParaRPr/>
          </a:p>
          <a:p>
            <a:pPr indent="-342900" lvl="0" marL="457200" rtl="0">
              <a:spcBef>
                <a:spcPts val="0"/>
              </a:spcBef>
              <a:spcAft>
                <a:spcPts val="0"/>
              </a:spcAft>
              <a:buSzPts val="1800"/>
              <a:buChar char="❖"/>
            </a:pPr>
            <a:r>
              <a:rPr lang="en"/>
              <a:t>DJS seeks to achieve their goals </a:t>
            </a:r>
            <a:r>
              <a:rPr lang="en"/>
              <a:t>through</a:t>
            </a:r>
            <a:r>
              <a:rPr lang="en"/>
              <a:t> the following: </a:t>
            </a:r>
          </a:p>
          <a:p>
            <a:pPr indent="-317500" lvl="1" marL="914400" rtl="0">
              <a:spcBef>
                <a:spcPts val="0"/>
              </a:spcBef>
              <a:spcAft>
                <a:spcPts val="0"/>
              </a:spcAft>
              <a:buSzPts val="1400"/>
              <a:buChar char="➢"/>
            </a:pPr>
            <a:r>
              <a:rPr lang="en" sz="1800"/>
              <a:t>face-to-face contact</a:t>
            </a:r>
          </a:p>
          <a:p>
            <a:pPr indent="-342900" lvl="1" marL="914400" rtl="0">
              <a:spcBef>
                <a:spcPts val="0"/>
              </a:spcBef>
              <a:spcAft>
                <a:spcPts val="0"/>
              </a:spcAft>
              <a:buSzPts val="1800"/>
              <a:buChar char="➢"/>
            </a:pPr>
            <a:r>
              <a:rPr lang="en" sz="1800"/>
              <a:t>increasing family engagement</a:t>
            </a:r>
          </a:p>
          <a:p>
            <a:pPr indent="-342900" lvl="1" marL="914400" rtl="0">
              <a:spcBef>
                <a:spcPts val="0"/>
              </a:spcBef>
              <a:spcAft>
                <a:spcPts val="1000"/>
              </a:spcAft>
              <a:buSzPts val="1800"/>
              <a:buChar char="➢"/>
            </a:pPr>
            <a:r>
              <a:rPr lang="en" sz="1800"/>
              <a:t>supporting youth with probation/legal requirements</a:t>
            </a:r>
          </a:p>
          <a:p>
            <a:pPr indent="0" lvl="0" marL="0" rtl="0">
              <a:spcBef>
                <a:spcPts val="0"/>
              </a:spcBef>
              <a:spcAft>
                <a:spcPts val="1000"/>
              </a:spcAft>
              <a:buNone/>
            </a:pPr>
            <a:r>
              <a:t/>
            </a:r>
            <a:endParaRPr/>
          </a:p>
          <a:p>
            <a:pPr indent="0" lvl="0" marL="0" rtl="0">
              <a:spcBef>
                <a:spcPts val="0"/>
              </a:spcBef>
              <a:spcAft>
                <a:spcPts val="1000"/>
              </a:spcAft>
              <a:buNone/>
            </a:pPr>
            <a:r>
              <a:t/>
            </a:r>
            <a:endParaRPr/>
          </a:p>
          <a:p>
            <a:pPr indent="457200" lvl="0" marL="0" rtl="0">
              <a:spcBef>
                <a:spcPts val="0"/>
              </a:spcBef>
              <a:spcAft>
                <a:spcPts val="10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10000"/>
            <a:ext cx="8520600" cy="607800"/>
          </a:xfrm>
          <a:prstGeom prst="rect">
            <a:avLst/>
          </a:prstGeom>
        </p:spPr>
        <p:txBody>
          <a:bodyPr anchorCtr="0" anchor="t" bIns="91425" lIns="91425" rIns="91425" wrap="square" tIns="91425">
            <a:noAutofit/>
          </a:bodyPr>
          <a:lstStyle/>
          <a:p>
            <a:pPr indent="0" lvl="0" marL="0" algn="ctr">
              <a:spcBef>
                <a:spcPts val="0"/>
              </a:spcBef>
              <a:buNone/>
            </a:pPr>
            <a:r>
              <a:rPr lang="en"/>
              <a:t>Project Description</a:t>
            </a:r>
          </a:p>
        </p:txBody>
      </p:sp>
      <p:sp>
        <p:nvSpPr>
          <p:cNvPr id="110" name="Shape 110"/>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Overview</a:t>
            </a:r>
          </a:p>
          <a:p>
            <a:pPr indent="-317500" lvl="1" marL="914400" rtl="0">
              <a:spcBef>
                <a:spcPts val="0"/>
              </a:spcBef>
              <a:spcAft>
                <a:spcPts val="0"/>
              </a:spcAft>
              <a:buSzPts val="1400"/>
              <a:buChar char="➢"/>
            </a:pPr>
            <a:r>
              <a:rPr lang="en"/>
              <a:t>Our client has Choice DJS data from July 2016 - June 2017</a:t>
            </a:r>
          </a:p>
          <a:p>
            <a:pPr indent="-317500" lvl="1" marL="914400" rtl="0">
              <a:spcBef>
                <a:spcPts val="0"/>
              </a:spcBef>
              <a:spcAft>
                <a:spcPts val="0"/>
              </a:spcAft>
              <a:buSzPts val="1400"/>
              <a:buChar char="➢"/>
            </a:pPr>
            <a:r>
              <a:rPr lang="en"/>
              <a:t>Two Data Sets:</a:t>
            </a:r>
          </a:p>
          <a:p>
            <a:pPr indent="-317500" lvl="2" marL="1371600" rtl="0">
              <a:spcBef>
                <a:spcPts val="0"/>
              </a:spcBef>
              <a:spcAft>
                <a:spcPts val="0"/>
              </a:spcAft>
              <a:buSzPts val="1400"/>
              <a:buChar char="■"/>
            </a:pPr>
            <a:r>
              <a:rPr lang="en"/>
              <a:t>Daily Logs: Reports of each visit/interaction conducted by </a:t>
            </a:r>
            <a:r>
              <a:rPr lang="en"/>
              <a:t>AmeriCorps members</a:t>
            </a:r>
          </a:p>
          <a:p>
            <a:pPr indent="-317500" lvl="2" marL="1371600" rtl="0">
              <a:spcBef>
                <a:spcPts val="0"/>
              </a:spcBef>
              <a:spcAft>
                <a:spcPts val="0"/>
              </a:spcAft>
              <a:buSzPts val="1400"/>
              <a:buChar char="■"/>
            </a:pPr>
            <a:r>
              <a:rPr lang="en"/>
              <a:t>Calculations: P</a:t>
            </a:r>
            <a:r>
              <a:rPr lang="en"/>
              <a:t>articipant demographics, outcomes, various interactions</a:t>
            </a:r>
            <a:br>
              <a:rPr lang="en"/>
            </a:br>
          </a:p>
          <a:p>
            <a:pPr indent="-342900" lvl="0" marL="457200" rtl="0">
              <a:spcBef>
                <a:spcPts val="0"/>
              </a:spcBef>
              <a:spcAft>
                <a:spcPts val="0"/>
              </a:spcAft>
              <a:buSzPts val="1800"/>
              <a:buChar char="❖"/>
            </a:pPr>
            <a:r>
              <a:rPr lang="en"/>
              <a:t>Client Questions:</a:t>
            </a:r>
          </a:p>
          <a:p>
            <a:pPr indent="-317500" lvl="1" marL="914400" rtl="0">
              <a:spcBef>
                <a:spcPts val="0"/>
              </a:spcBef>
              <a:spcAft>
                <a:spcPts val="0"/>
              </a:spcAft>
              <a:buSzPts val="1400"/>
              <a:buChar char="➢"/>
            </a:pPr>
            <a:r>
              <a:rPr lang="en"/>
              <a:t>H</a:t>
            </a:r>
            <a:r>
              <a:rPr lang="en"/>
              <a:t>ow the young participants of the Choice Program are distributed within regions served by DJS?</a:t>
            </a:r>
          </a:p>
          <a:p>
            <a:pPr indent="-317500" lvl="1" marL="914400" rtl="0">
              <a:spcBef>
                <a:spcPts val="0"/>
              </a:spcBef>
              <a:spcAft>
                <a:spcPts val="0"/>
              </a:spcAft>
              <a:buSzPts val="1400"/>
              <a:buChar char="➢"/>
            </a:pPr>
            <a:r>
              <a:rPr lang="en"/>
              <a:t>What is the best time for DJS members to reach the youth by phone during a day?</a:t>
            </a:r>
          </a:p>
          <a:p>
            <a:pPr indent="-317500" lvl="1" marL="914400">
              <a:spcBef>
                <a:spcPts val="0"/>
              </a:spcBef>
              <a:buSzPts val="1400"/>
              <a:buChar char="➢"/>
            </a:pPr>
            <a:r>
              <a:rPr lang="en"/>
              <a:t>How effective is the service of each of the DJS teams?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10000"/>
            <a:ext cx="8520600" cy="607800"/>
          </a:xfrm>
          <a:prstGeom prst="rect">
            <a:avLst/>
          </a:prstGeom>
        </p:spPr>
        <p:txBody>
          <a:bodyPr anchorCtr="0" anchor="t" bIns="91425" lIns="91425" rIns="91425" wrap="square" tIns="91425">
            <a:noAutofit/>
          </a:bodyPr>
          <a:lstStyle/>
          <a:p>
            <a:pPr indent="0" lvl="0" marL="0" algn="ctr">
              <a:spcBef>
                <a:spcPts val="0"/>
              </a:spcBef>
              <a:buNone/>
            </a:pPr>
            <a:r>
              <a:rPr lang="en"/>
              <a:t>What we did?</a:t>
            </a:r>
          </a:p>
        </p:txBody>
      </p:sp>
      <p:sp>
        <p:nvSpPr>
          <p:cNvPr id="116" name="Shape 116"/>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342900" lvl="0" marL="457200" rtl="0">
              <a:lnSpc>
                <a:spcPct val="100000"/>
              </a:lnSpc>
              <a:spcBef>
                <a:spcPts val="0"/>
              </a:spcBef>
              <a:spcAft>
                <a:spcPts val="1000"/>
              </a:spcAft>
              <a:buSzPts val="1800"/>
              <a:buChar char="❖"/>
            </a:pPr>
            <a:r>
              <a:rPr lang="en"/>
              <a:t>We created three distinct visualizations ,where each visualization serve to answer one of the questions of our client</a:t>
            </a:r>
          </a:p>
          <a:p>
            <a:pPr indent="-342900" lvl="0" marL="457200" rtl="0">
              <a:lnSpc>
                <a:spcPct val="100000"/>
              </a:lnSpc>
              <a:spcBef>
                <a:spcPts val="0"/>
              </a:spcBef>
              <a:spcAft>
                <a:spcPts val="1000"/>
              </a:spcAft>
              <a:buSzPts val="1800"/>
              <a:buChar char="❖"/>
            </a:pPr>
            <a:r>
              <a:rPr lang="en"/>
              <a:t>The visualizations are as follows:</a:t>
            </a:r>
          </a:p>
          <a:p>
            <a:pPr indent="-330200" lvl="1" marL="914400" rtl="0">
              <a:lnSpc>
                <a:spcPct val="100000"/>
              </a:lnSpc>
              <a:spcBef>
                <a:spcPts val="0"/>
              </a:spcBef>
              <a:spcAft>
                <a:spcPts val="1000"/>
              </a:spcAft>
              <a:buSzPts val="1600"/>
              <a:buChar char="➢"/>
            </a:pPr>
            <a:r>
              <a:rPr lang="en" sz="1600"/>
              <a:t>Geographic Map</a:t>
            </a:r>
          </a:p>
          <a:p>
            <a:pPr indent="-330200" lvl="1" marL="914400" rtl="0">
              <a:lnSpc>
                <a:spcPct val="100000"/>
              </a:lnSpc>
              <a:spcBef>
                <a:spcPts val="0"/>
              </a:spcBef>
              <a:spcAft>
                <a:spcPts val="1000"/>
              </a:spcAft>
              <a:buSzPts val="1600"/>
              <a:buChar char="➢"/>
            </a:pPr>
            <a:r>
              <a:rPr lang="en" sz="1600"/>
              <a:t>Heat Map</a:t>
            </a:r>
          </a:p>
          <a:p>
            <a:pPr indent="-330200" lvl="1" marL="914400" rtl="0">
              <a:lnSpc>
                <a:spcPct val="100000"/>
              </a:lnSpc>
              <a:spcBef>
                <a:spcPts val="0"/>
              </a:spcBef>
              <a:spcAft>
                <a:spcPts val="1000"/>
              </a:spcAft>
              <a:buSzPts val="1600"/>
              <a:buChar char="➢"/>
            </a:pPr>
            <a:r>
              <a:rPr lang="en" sz="1600"/>
              <a:t>Parallel Sets</a:t>
            </a:r>
          </a:p>
          <a:p>
            <a:pPr indent="0" lvl="0" marL="0" rtl="0">
              <a:lnSpc>
                <a:spcPct val="100000"/>
              </a:lnSpc>
              <a:spcBef>
                <a:spcPts val="0"/>
              </a:spcBef>
              <a:spcAft>
                <a:spcPts val="10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196950"/>
            <a:ext cx="8520600" cy="607800"/>
          </a:xfrm>
          <a:prstGeom prst="rect">
            <a:avLst/>
          </a:prstGeom>
        </p:spPr>
        <p:txBody>
          <a:bodyPr anchorCtr="0" anchor="t" bIns="91425" lIns="91425" rIns="91425" wrap="square" tIns="91425">
            <a:noAutofit/>
          </a:bodyPr>
          <a:lstStyle/>
          <a:p>
            <a:pPr indent="-69850" lvl="0" marL="0" rtl="0" algn="ctr">
              <a:lnSpc>
                <a:spcPct val="83333"/>
              </a:lnSpc>
              <a:spcBef>
                <a:spcPts val="0"/>
              </a:spcBef>
              <a:buClr>
                <a:schemeClr val="dk1"/>
              </a:buClr>
              <a:buSzPts val="1100"/>
              <a:buFont typeface="Arial"/>
              <a:buNone/>
            </a:pPr>
            <a:r>
              <a:rPr lang="en"/>
              <a:t>Dot Distribution Map (Demo)</a:t>
            </a:r>
          </a:p>
        </p:txBody>
      </p:sp>
      <p:sp>
        <p:nvSpPr>
          <p:cNvPr id="122" name="Shape 122"/>
          <p:cNvSpPr txBox="1"/>
          <p:nvPr>
            <p:ph idx="1" type="body"/>
          </p:nvPr>
        </p:nvSpPr>
        <p:spPr>
          <a:xfrm>
            <a:off x="474225" y="698250"/>
            <a:ext cx="8073900" cy="41049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b="1" lang="en"/>
              <a:t>What: </a:t>
            </a:r>
          </a:p>
          <a:p>
            <a:pPr indent="0" lvl="0" marL="0" rtl="0">
              <a:spcBef>
                <a:spcPts val="0"/>
              </a:spcBef>
              <a:spcAft>
                <a:spcPts val="0"/>
              </a:spcAft>
              <a:buNone/>
            </a:pPr>
            <a:r>
              <a:rPr lang="en"/>
              <a:t>A geographical map created in Tableau showing how youth are distributed within different regions served by DJS members. </a:t>
            </a:r>
          </a:p>
          <a:p>
            <a:pPr indent="-342900" lvl="0" marL="457200" rtl="0">
              <a:spcBef>
                <a:spcPts val="0"/>
              </a:spcBef>
              <a:spcAft>
                <a:spcPts val="0"/>
              </a:spcAft>
              <a:buSzPts val="1800"/>
              <a:buChar char="❖"/>
            </a:pPr>
            <a:r>
              <a:rPr b="1" lang="en"/>
              <a:t>How:  </a:t>
            </a:r>
          </a:p>
          <a:p>
            <a:pPr indent="0" lvl="0" marL="0" rtl="0">
              <a:spcBef>
                <a:spcPts val="0"/>
              </a:spcBef>
              <a:spcAft>
                <a:spcPts val="1000"/>
              </a:spcAft>
              <a:buNone/>
            </a:pPr>
            <a:r>
              <a:rPr lang="en"/>
              <a:t>Each youth was plotted on a map as a dot. Geographic data was plotted using custom longitude and latitude values derived from the addresses provided in the dataset using Java to parse and convert the data. </a:t>
            </a:r>
          </a:p>
          <a:p>
            <a:pPr indent="-342900" lvl="0" marL="457200" rtl="0">
              <a:spcBef>
                <a:spcPts val="0"/>
              </a:spcBef>
              <a:spcAft>
                <a:spcPts val="0"/>
              </a:spcAft>
              <a:buSzPts val="1800"/>
              <a:buChar char="❖"/>
            </a:pPr>
            <a:r>
              <a:rPr b="1" lang="en"/>
              <a:t>Why:</a:t>
            </a:r>
          </a:p>
          <a:p>
            <a:pPr indent="0" lvl="0" marL="0" rtl="0">
              <a:spcBef>
                <a:spcPts val="0"/>
              </a:spcBef>
              <a:spcAft>
                <a:spcPts val="1000"/>
              </a:spcAft>
              <a:buNone/>
            </a:pPr>
            <a:r>
              <a:rPr lang="en"/>
              <a:t>The map helps to see distribution and correlations as well as locate clusters and outliers.</a:t>
            </a:r>
          </a:p>
          <a:p>
            <a:pPr indent="-342900" lvl="0" marL="457200" rtl="0">
              <a:spcBef>
                <a:spcPts val="0"/>
              </a:spcBef>
              <a:spcAft>
                <a:spcPts val="1000"/>
              </a:spcAft>
              <a:buSzPts val="1800"/>
              <a:buChar char="❖"/>
            </a:pPr>
            <a:r>
              <a:rPr b="1" lang="en" u="sng">
                <a:solidFill>
                  <a:schemeClr val="accent5"/>
                </a:solidFill>
                <a:hlinkClick r:id="rId3"/>
              </a:rPr>
              <a:t>Link</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10000"/>
            <a:ext cx="8520600" cy="607800"/>
          </a:xfrm>
          <a:prstGeom prst="rect">
            <a:avLst/>
          </a:prstGeom>
        </p:spPr>
        <p:txBody>
          <a:bodyPr anchorCtr="0" anchor="t" bIns="91425" lIns="91425" rIns="91425" wrap="square" tIns="91425">
            <a:noAutofit/>
          </a:bodyPr>
          <a:lstStyle/>
          <a:p>
            <a:pPr indent="0" lvl="0" marL="0" algn="ctr">
              <a:spcBef>
                <a:spcPts val="0"/>
              </a:spcBef>
              <a:buNone/>
            </a:pPr>
            <a:r>
              <a:rPr lang="en"/>
              <a:t>Phone Call Heat Map (Demo)</a:t>
            </a:r>
          </a:p>
        </p:txBody>
      </p:sp>
      <p:sp>
        <p:nvSpPr>
          <p:cNvPr id="128" name="Shape 128"/>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342900" lvl="0" marL="457200" rtl="0">
              <a:spcBef>
                <a:spcPts val="0"/>
              </a:spcBef>
              <a:spcAft>
                <a:spcPts val="1000"/>
              </a:spcAft>
              <a:buSzPts val="1800"/>
              <a:buChar char="❖"/>
            </a:pPr>
            <a:r>
              <a:rPr lang="en"/>
              <a:t>Day of the Week versus Time of Day</a:t>
            </a:r>
          </a:p>
          <a:p>
            <a:pPr indent="-342900" lvl="0" marL="457200" rtl="0">
              <a:spcBef>
                <a:spcPts val="0"/>
              </a:spcBef>
              <a:spcAft>
                <a:spcPts val="0"/>
              </a:spcAft>
              <a:buSzPts val="1800"/>
              <a:buChar char="❖"/>
            </a:pPr>
            <a:r>
              <a:rPr lang="en"/>
              <a:t>Log Data of all phone call attempts</a:t>
            </a:r>
          </a:p>
          <a:p>
            <a:pPr indent="-317500" lvl="1" marL="914400" rtl="0">
              <a:spcBef>
                <a:spcPts val="0"/>
              </a:spcBef>
              <a:spcAft>
                <a:spcPts val="0"/>
              </a:spcAft>
              <a:buSzPts val="1400"/>
              <a:buChar char="➢"/>
            </a:pPr>
            <a:r>
              <a:rPr lang="en"/>
              <a:t>Filter success phone calls</a:t>
            </a:r>
          </a:p>
          <a:p>
            <a:pPr indent="-317500" lvl="1" marL="914400" rtl="0">
              <a:spcBef>
                <a:spcPts val="0"/>
              </a:spcBef>
              <a:spcAft>
                <a:spcPts val="0"/>
              </a:spcAft>
              <a:buSzPts val="1400"/>
              <a:buChar char="➢"/>
            </a:pPr>
            <a:r>
              <a:rPr lang="en"/>
              <a:t>Categorize each date into day of the week</a:t>
            </a:r>
          </a:p>
          <a:p>
            <a:pPr indent="-317500" lvl="1" marL="914400" rtl="0">
              <a:spcBef>
                <a:spcPts val="0"/>
              </a:spcBef>
              <a:spcAft>
                <a:spcPts val="1000"/>
              </a:spcAft>
              <a:buSzPts val="1400"/>
              <a:buChar char="➢"/>
            </a:pPr>
            <a:r>
              <a:rPr lang="en"/>
              <a:t>Categorize each time into hour of the day</a:t>
            </a:r>
          </a:p>
          <a:p>
            <a:pPr indent="-342900" lvl="0" marL="457200" rtl="0">
              <a:spcBef>
                <a:spcPts val="0"/>
              </a:spcBef>
              <a:spcAft>
                <a:spcPts val="1000"/>
              </a:spcAft>
              <a:buSzPts val="1800"/>
              <a:buChar char="❖"/>
            </a:pPr>
            <a:r>
              <a:rPr lang="en"/>
              <a:t>Color Sca</a:t>
            </a:r>
            <a:r>
              <a:rPr lang="en"/>
              <a:t>le</a:t>
            </a:r>
          </a:p>
          <a:p>
            <a:pPr indent="0" lvl="0" marL="0" rtl="0">
              <a:spcBef>
                <a:spcPts val="0"/>
              </a:spcBef>
              <a:spcAft>
                <a:spcPts val="1000"/>
              </a:spcAft>
              <a:buNone/>
            </a:pPr>
            <a:r>
              <a:t/>
            </a:r>
            <a:endParaRPr/>
          </a:p>
          <a:p>
            <a:pPr indent="-342900" lvl="0" marL="457200" rtl="0">
              <a:spcBef>
                <a:spcPts val="0"/>
              </a:spcBef>
              <a:spcAft>
                <a:spcPts val="1000"/>
              </a:spcAft>
              <a:buSzPts val="1800"/>
              <a:buChar char="❖"/>
            </a:pPr>
            <a:r>
              <a:rPr lang="en"/>
              <a:t>Hovering over squares gives tool tip</a:t>
            </a:r>
          </a:p>
          <a:p>
            <a:pPr indent="-342900" lvl="0" marL="457200" rtl="0">
              <a:spcBef>
                <a:spcPts val="0"/>
              </a:spcBef>
              <a:spcAft>
                <a:spcPts val="1000"/>
              </a:spcAft>
              <a:buSzPts val="1800"/>
              <a:buChar char="❖"/>
            </a:pPr>
            <a:r>
              <a:rPr lang="en" u="sng">
                <a:solidFill>
                  <a:schemeClr val="hlink"/>
                </a:solidFill>
                <a:hlinkClick r:id="rId3"/>
              </a:rPr>
              <a:t>Link</a:t>
            </a:r>
          </a:p>
        </p:txBody>
      </p:sp>
      <p:pic>
        <p:nvPicPr>
          <p:cNvPr id="129" name="Shape 129"/>
          <p:cNvPicPr preferRelativeResize="0"/>
          <p:nvPr/>
        </p:nvPicPr>
        <p:blipFill rotWithShape="1">
          <a:blip r:embed="rId4">
            <a:alphaModFix/>
          </a:blip>
          <a:srcRect b="0" l="1641" r="1786" t="0"/>
          <a:stretch/>
        </p:blipFill>
        <p:spPr>
          <a:xfrm>
            <a:off x="523849" y="3215075"/>
            <a:ext cx="8096326" cy="607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10000"/>
            <a:ext cx="8520600" cy="607800"/>
          </a:xfrm>
          <a:prstGeom prst="rect">
            <a:avLst/>
          </a:prstGeom>
        </p:spPr>
        <p:txBody>
          <a:bodyPr anchorCtr="0" anchor="t" bIns="91425" lIns="91425" rIns="91425" wrap="square" tIns="91425">
            <a:noAutofit/>
          </a:bodyPr>
          <a:lstStyle/>
          <a:p>
            <a:pPr indent="0" lvl="0" marL="0" rtl="0" algn="ctr">
              <a:lnSpc>
                <a:spcPct val="83333"/>
              </a:lnSpc>
              <a:spcBef>
                <a:spcPts val="900"/>
              </a:spcBef>
              <a:spcAft>
                <a:spcPts val="300"/>
              </a:spcAft>
              <a:buNone/>
            </a:pPr>
            <a:r>
              <a:rPr lang="en"/>
              <a:t>Team’s Effectiveness Parallel Set (Demo)</a:t>
            </a:r>
          </a:p>
          <a:p>
            <a:pPr indent="0" lvl="0" marL="0">
              <a:spcBef>
                <a:spcPts val="0"/>
              </a:spcBef>
              <a:buNone/>
            </a:pPr>
            <a:r>
              <a:t/>
            </a:r>
            <a:endParaRPr/>
          </a:p>
        </p:txBody>
      </p:sp>
      <p:sp>
        <p:nvSpPr>
          <p:cNvPr id="135" name="Shape 135"/>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342900" lvl="0" marL="457200" rtl="0">
              <a:lnSpc>
                <a:spcPct val="115000"/>
              </a:lnSpc>
              <a:spcBef>
                <a:spcPts val="0"/>
              </a:spcBef>
              <a:spcAft>
                <a:spcPts val="1000"/>
              </a:spcAft>
              <a:buSzPts val="1800"/>
              <a:buChar char="❖"/>
            </a:pPr>
            <a:r>
              <a:rPr lang="en"/>
              <a:t>P</a:t>
            </a:r>
            <a:r>
              <a:rPr lang="en"/>
              <a:t>arallel sets to explore trends in the data that correlates to Team’s effectiveness</a:t>
            </a:r>
          </a:p>
          <a:p>
            <a:pPr indent="-342900" lvl="0" marL="457200" rtl="0">
              <a:lnSpc>
                <a:spcPct val="115000"/>
              </a:lnSpc>
              <a:spcBef>
                <a:spcPts val="0"/>
              </a:spcBef>
              <a:spcAft>
                <a:spcPts val="1000"/>
              </a:spcAft>
              <a:buSzPts val="1800"/>
              <a:buChar char="❖"/>
            </a:pPr>
            <a:r>
              <a:rPr lang="en"/>
              <a:t>Parallel sets requires categorical data and having too many categories leads to an unreadable visualization so for some categories, we condensed similar data such as number of visits or outcomes into fewer possible values.</a:t>
            </a:r>
          </a:p>
          <a:p>
            <a:pPr indent="-342900" lvl="0" marL="457200" rtl="0">
              <a:lnSpc>
                <a:spcPct val="115000"/>
              </a:lnSpc>
              <a:spcBef>
                <a:spcPts val="0"/>
              </a:spcBef>
              <a:spcAft>
                <a:spcPts val="1000"/>
              </a:spcAft>
              <a:buSzPts val="1800"/>
              <a:buChar char="❖"/>
            </a:pPr>
            <a:r>
              <a:rPr lang="en"/>
              <a:t>Our visualizations allows for further exploration of the data by offering the ability to further explore subsets of the data and add or remove categories as needed.</a:t>
            </a:r>
          </a:p>
          <a:p>
            <a:pPr indent="-342900" lvl="0" marL="457200" rtl="0">
              <a:lnSpc>
                <a:spcPct val="115000"/>
              </a:lnSpc>
              <a:spcBef>
                <a:spcPts val="0"/>
              </a:spcBef>
              <a:spcAft>
                <a:spcPts val="1000"/>
              </a:spcAft>
              <a:buSzPts val="1800"/>
              <a:buChar char="❖"/>
            </a:pPr>
            <a:r>
              <a:rPr lang="en"/>
              <a:t>Created with Java, OpenGL, Sqlite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