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6" r:id="rId13"/>
    <p:sldId id="269" r:id="rId14"/>
    <p:sldId id="265" r:id="rId15"/>
    <p:sldId id="270" r:id="rId16"/>
    <p:sldId id="271" r:id="rId17"/>
    <p:sldId id="272" r:id="rId18"/>
    <p:sldId id="273" r:id="rId19"/>
    <p:sldId id="274" r:id="rId20"/>
    <p:sldId id="275" r:id="rId21"/>
    <p:sldId id="276" r:id="rId22"/>
    <p:sldId id="281"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4660"/>
  </p:normalViewPr>
  <p:slideViewPr>
    <p:cSldViewPr snapToGrid="0">
      <p:cViewPr varScale="1">
        <p:scale>
          <a:sx n="42" d="100"/>
          <a:sy n="42" d="100"/>
        </p:scale>
        <p:origin x="54"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7AF0-3664-4607-BB92-D46890B05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F255A8-499A-440B-9D9A-95402214EC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AADB9A-43DC-4718-926B-5B87B44A6715}"/>
              </a:ext>
            </a:extLst>
          </p:cNvPr>
          <p:cNvSpPr>
            <a:spLocks noGrp="1"/>
          </p:cNvSpPr>
          <p:nvPr>
            <p:ph type="dt" sz="half" idx="10"/>
          </p:nvPr>
        </p:nvSpPr>
        <p:spPr/>
        <p:txBody>
          <a:bodyPr/>
          <a:lstStyle/>
          <a:p>
            <a:fld id="{9B6A8F5D-7151-412D-9647-62590F19758A}" type="datetimeFigureOut">
              <a:rPr lang="en-US" smtClean="0"/>
              <a:t>10/22/2018</a:t>
            </a:fld>
            <a:endParaRPr lang="en-US"/>
          </a:p>
        </p:txBody>
      </p:sp>
      <p:sp>
        <p:nvSpPr>
          <p:cNvPr id="5" name="Footer Placeholder 4">
            <a:extLst>
              <a:ext uri="{FF2B5EF4-FFF2-40B4-BE49-F238E27FC236}">
                <a16:creationId xmlns:a16="http://schemas.microsoft.com/office/drawing/2014/main" id="{20B65029-CF75-425D-B68B-1A6F46FBC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83829-917B-434A-9BAE-4C90C2F67B3C}"/>
              </a:ext>
            </a:extLst>
          </p:cNvPr>
          <p:cNvSpPr>
            <a:spLocks noGrp="1"/>
          </p:cNvSpPr>
          <p:nvPr>
            <p:ph type="sldNum" sz="quarter" idx="12"/>
          </p:nvPr>
        </p:nvSpPr>
        <p:spPr/>
        <p:txBody>
          <a:bodyPr/>
          <a:lstStyle/>
          <a:p>
            <a:fld id="{BBD472B4-7D2C-4B1C-BEFF-664D9519EF09}" type="slidenum">
              <a:rPr lang="en-US" smtClean="0"/>
              <a:t>‹#›</a:t>
            </a:fld>
            <a:endParaRPr lang="en-US"/>
          </a:p>
        </p:txBody>
      </p:sp>
    </p:spTree>
    <p:extLst>
      <p:ext uri="{BB962C8B-B14F-4D97-AF65-F5344CB8AC3E}">
        <p14:creationId xmlns:p14="http://schemas.microsoft.com/office/powerpoint/2010/main" val="1716700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1B51-812F-4BF3-A66E-303039FE7A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256CEE-E52F-4EDF-9991-334992C215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9B1396-3980-447D-A892-C69203BAFB35}"/>
              </a:ext>
            </a:extLst>
          </p:cNvPr>
          <p:cNvSpPr>
            <a:spLocks noGrp="1"/>
          </p:cNvSpPr>
          <p:nvPr>
            <p:ph type="dt" sz="half" idx="10"/>
          </p:nvPr>
        </p:nvSpPr>
        <p:spPr/>
        <p:txBody>
          <a:bodyPr/>
          <a:lstStyle/>
          <a:p>
            <a:fld id="{9B6A8F5D-7151-412D-9647-62590F19758A}" type="datetimeFigureOut">
              <a:rPr lang="en-US" smtClean="0"/>
              <a:t>10/22/2018</a:t>
            </a:fld>
            <a:endParaRPr lang="en-US"/>
          </a:p>
        </p:txBody>
      </p:sp>
      <p:sp>
        <p:nvSpPr>
          <p:cNvPr id="5" name="Footer Placeholder 4">
            <a:extLst>
              <a:ext uri="{FF2B5EF4-FFF2-40B4-BE49-F238E27FC236}">
                <a16:creationId xmlns:a16="http://schemas.microsoft.com/office/drawing/2014/main" id="{52D19ECA-3A0A-44DC-A82E-EE4F558C7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3DF30-028D-4B39-B7E3-D4212F0D2130}"/>
              </a:ext>
            </a:extLst>
          </p:cNvPr>
          <p:cNvSpPr>
            <a:spLocks noGrp="1"/>
          </p:cNvSpPr>
          <p:nvPr>
            <p:ph type="sldNum" sz="quarter" idx="12"/>
          </p:nvPr>
        </p:nvSpPr>
        <p:spPr/>
        <p:txBody>
          <a:bodyPr/>
          <a:lstStyle/>
          <a:p>
            <a:fld id="{BBD472B4-7D2C-4B1C-BEFF-664D9519EF09}" type="slidenum">
              <a:rPr lang="en-US" smtClean="0"/>
              <a:t>‹#›</a:t>
            </a:fld>
            <a:endParaRPr lang="en-US"/>
          </a:p>
        </p:txBody>
      </p:sp>
    </p:spTree>
    <p:extLst>
      <p:ext uri="{BB962C8B-B14F-4D97-AF65-F5344CB8AC3E}">
        <p14:creationId xmlns:p14="http://schemas.microsoft.com/office/powerpoint/2010/main" val="318917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56804F-28D1-462D-A62C-80E8B0C538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24D136-2BEA-496E-9FE6-2FD2944254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C9E5B-4D36-479A-AFDB-B873529D6B01}"/>
              </a:ext>
            </a:extLst>
          </p:cNvPr>
          <p:cNvSpPr>
            <a:spLocks noGrp="1"/>
          </p:cNvSpPr>
          <p:nvPr>
            <p:ph type="dt" sz="half" idx="10"/>
          </p:nvPr>
        </p:nvSpPr>
        <p:spPr/>
        <p:txBody>
          <a:bodyPr/>
          <a:lstStyle/>
          <a:p>
            <a:fld id="{9B6A8F5D-7151-412D-9647-62590F19758A}" type="datetimeFigureOut">
              <a:rPr lang="en-US" smtClean="0"/>
              <a:t>10/22/2018</a:t>
            </a:fld>
            <a:endParaRPr lang="en-US"/>
          </a:p>
        </p:txBody>
      </p:sp>
      <p:sp>
        <p:nvSpPr>
          <p:cNvPr id="5" name="Footer Placeholder 4">
            <a:extLst>
              <a:ext uri="{FF2B5EF4-FFF2-40B4-BE49-F238E27FC236}">
                <a16:creationId xmlns:a16="http://schemas.microsoft.com/office/drawing/2014/main" id="{1E56AB7D-1898-4D9A-A60B-B16F92A1F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BEECC-93F6-4BA3-BCAC-2F3C051B31B8}"/>
              </a:ext>
            </a:extLst>
          </p:cNvPr>
          <p:cNvSpPr>
            <a:spLocks noGrp="1"/>
          </p:cNvSpPr>
          <p:nvPr>
            <p:ph type="sldNum" sz="quarter" idx="12"/>
          </p:nvPr>
        </p:nvSpPr>
        <p:spPr/>
        <p:txBody>
          <a:bodyPr/>
          <a:lstStyle/>
          <a:p>
            <a:fld id="{BBD472B4-7D2C-4B1C-BEFF-664D9519EF09}" type="slidenum">
              <a:rPr lang="en-US" smtClean="0"/>
              <a:t>‹#›</a:t>
            </a:fld>
            <a:endParaRPr lang="en-US"/>
          </a:p>
        </p:txBody>
      </p:sp>
    </p:spTree>
    <p:extLst>
      <p:ext uri="{BB962C8B-B14F-4D97-AF65-F5344CB8AC3E}">
        <p14:creationId xmlns:p14="http://schemas.microsoft.com/office/powerpoint/2010/main" val="234417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DC20-AD8C-49DF-B4DE-C7AF3AF934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F05C6C-CB5A-4F5F-8C3D-02179CD98F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DBF37-0A5B-4343-9880-90FDDD1B4733}"/>
              </a:ext>
            </a:extLst>
          </p:cNvPr>
          <p:cNvSpPr>
            <a:spLocks noGrp="1"/>
          </p:cNvSpPr>
          <p:nvPr>
            <p:ph type="dt" sz="half" idx="10"/>
          </p:nvPr>
        </p:nvSpPr>
        <p:spPr/>
        <p:txBody>
          <a:bodyPr/>
          <a:lstStyle/>
          <a:p>
            <a:fld id="{9B6A8F5D-7151-412D-9647-62590F19758A}" type="datetimeFigureOut">
              <a:rPr lang="en-US" smtClean="0"/>
              <a:t>10/22/2018</a:t>
            </a:fld>
            <a:endParaRPr lang="en-US"/>
          </a:p>
        </p:txBody>
      </p:sp>
      <p:sp>
        <p:nvSpPr>
          <p:cNvPr id="5" name="Footer Placeholder 4">
            <a:extLst>
              <a:ext uri="{FF2B5EF4-FFF2-40B4-BE49-F238E27FC236}">
                <a16:creationId xmlns:a16="http://schemas.microsoft.com/office/drawing/2014/main" id="{C710A179-CF86-4F03-BE02-BD1271DA4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A6272-D195-4EA1-9A8E-71F53BC9B149}"/>
              </a:ext>
            </a:extLst>
          </p:cNvPr>
          <p:cNvSpPr>
            <a:spLocks noGrp="1"/>
          </p:cNvSpPr>
          <p:nvPr>
            <p:ph type="sldNum" sz="quarter" idx="12"/>
          </p:nvPr>
        </p:nvSpPr>
        <p:spPr/>
        <p:txBody>
          <a:bodyPr/>
          <a:lstStyle/>
          <a:p>
            <a:fld id="{BBD472B4-7D2C-4B1C-BEFF-664D9519EF09}" type="slidenum">
              <a:rPr lang="en-US" smtClean="0"/>
              <a:t>‹#›</a:t>
            </a:fld>
            <a:endParaRPr lang="en-US"/>
          </a:p>
        </p:txBody>
      </p:sp>
    </p:spTree>
    <p:extLst>
      <p:ext uri="{BB962C8B-B14F-4D97-AF65-F5344CB8AC3E}">
        <p14:creationId xmlns:p14="http://schemas.microsoft.com/office/powerpoint/2010/main" val="423575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1BE7-AB1A-49AE-B6A7-9E509EB58C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D8B4A9-E89A-4F42-B18D-A395458B7D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DEB29C-4DAF-4A25-B347-F5B217A805A3}"/>
              </a:ext>
            </a:extLst>
          </p:cNvPr>
          <p:cNvSpPr>
            <a:spLocks noGrp="1"/>
          </p:cNvSpPr>
          <p:nvPr>
            <p:ph type="dt" sz="half" idx="10"/>
          </p:nvPr>
        </p:nvSpPr>
        <p:spPr/>
        <p:txBody>
          <a:bodyPr/>
          <a:lstStyle/>
          <a:p>
            <a:fld id="{9B6A8F5D-7151-412D-9647-62590F19758A}" type="datetimeFigureOut">
              <a:rPr lang="en-US" smtClean="0"/>
              <a:t>10/22/2018</a:t>
            </a:fld>
            <a:endParaRPr lang="en-US"/>
          </a:p>
        </p:txBody>
      </p:sp>
      <p:sp>
        <p:nvSpPr>
          <p:cNvPr id="5" name="Footer Placeholder 4">
            <a:extLst>
              <a:ext uri="{FF2B5EF4-FFF2-40B4-BE49-F238E27FC236}">
                <a16:creationId xmlns:a16="http://schemas.microsoft.com/office/drawing/2014/main" id="{05B6E838-D057-44B7-89DC-73F5CEE2B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8C8CF-C726-4C13-98B4-0136104C7F93}"/>
              </a:ext>
            </a:extLst>
          </p:cNvPr>
          <p:cNvSpPr>
            <a:spLocks noGrp="1"/>
          </p:cNvSpPr>
          <p:nvPr>
            <p:ph type="sldNum" sz="quarter" idx="12"/>
          </p:nvPr>
        </p:nvSpPr>
        <p:spPr/>
        <p:txBody>
          <a:bodyPr/>
          <a:lstStyle/>
          <a:p>
            <a:fld id="{BBD472B4-7D2C-4B1C-BEFF-664D9519EF09}" type="slidenum">
              <a:rPr lang="en-US" smtClean="0"/>
              <a:t>‹#›</a:t>
            </a:fld>
            <a:endParaRPr lang="en-US"/>
          </a:p>
        </p:txBody>
      </p:sp>
    </p:spTree>
    <p:extLst>
      <p:ext uri="{BB962C8B-B14F-4D97-AF65-F5344CB8AC3E}">
        <p14:creationId xmlns:p14="http://schemas.microsoft.com/office/powerpoint/2010/main" val="914956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D21B-8860-4A54-977E-49AE141906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4389A8-1E4F-4168-B1C5-4EF1AEF95E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963CF3-AE81-4D32-8DA7-7E41C8A212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CAAE15-0856-49C9-A13D-FD9A6364E7D6}"/>
              </a:ext>
            </a:extLst>
          </p:cNvPr>
          <p:cNvSpPr>
            <a:spLocks noGrp="1"/>
          </p:cNvSpPr>
          <p:nvPr>
            <p:ph type="dt" sz="half" idx="10"/>
          </p:nvPr>
        </p:nvSpPr>
        <p:spPr/>
        <p:txBody>
          <a:bodyPr/>
          <a:lstStyle/>
          <a:p>
            <a:fld id="{9B6A8F5D-7151-412D-9647-62590F19758A}" type="datetimeFigureOut">
              <a:rPr lang="en-US" smtClean="0"/>
              <a:t>10/22/2018</a:t>
            </a:fld>
            <a:endParaRPr lang="en-US"/>
          </a:p>
        </p:txBody>
      </p:sp>
      <p:sp>
        <p:nvSpPr>
          <p:cNvPr id="6" name="Footer Placeholder 5">
            <a:extLst>
              <a:ext uri="{FF2B5EF4-FFF2-40B4-BE49-F238E27FC236}">
                <a16:creationId xmlns:a16="http://schemas.microsoft.com/office/drawing/2014/main" id="{23DF4A68-F841-45C9-A642-E360AA5AFC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13355-7199-4B70-818C-5FDB62F4701C}"/>
              </a:ext>
            </a:extLst>
          </p:cNvPr>
          <p:cNvSpPr>
            <a:spLocks noGrp="1"/>
          </p:cNvSpPr>
          <p:nvPr>
            <p:ph type="sldNum" sz="quarter" idx="12"/>
          </p:nvPr>
        </p:nvSpPr>
        <p:spPr/>
        <p:txBody>
          <a:bodyPr/>
          <a:lstStyle/>
          <a:p>
            <a:fld id="{BBD472B4-7D2C-4B1C-BEFF-664D9519EF09}" type="slidenum">
              <a:rPr lang="en-US" smtClean="0"/>
              <a:t>‹#›</a:t>
            </a:fld>
            <a:endParaRPr lang="en-US"/>
          </a:p>
        </p:txBody>
      </p:sp>
    </p:spTree>
    <p:extLst>
      <p:ext uri="{BB962C8B-B14F-4D97-AF65-F5344CB8AC3E}">
        <p14:creationId xmlns:p14="http://schemas.microsoft.com/office/powerpoint/2010/main" val="2671486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2035-B3C0-48A9-825F-4BD03A8B2B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60964C-7431-4C1B-9852-7F069C81AB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317AFC-288E-4542-BD8C-96012BE4D8F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284A72-FE9A-4603-BC91-8DAE08BCD7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7B04C7-9B8F-4DEC-8815-51B6EDECBBE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0E3BBA-6FF6-4A84-826E-2492AD07A2A0}"/>
              </a:ext>
            </a:extLst>
          </p:cNvPr>
          <p:cNvSpPr>
            <a:spLocks noGrp="1"/>
          </p:cNvSpPr>
          <p:nvPr>
            <p:ph type="dt" sz="half" idx="10"/>
          </p:nvPr>
        </p:nvSpPr>
        <p:spPr/>
        <p:txBody>
          <a:bodyPr/>
          <a:lstStyle/>
          <a:p>
            <a:fld id="{9B6A8F5D-7151-412D-9647-62590F19758A}" type="datetimeFigureOut">
              <a:rPr lang="en-US" smtClean="0"/>
              <a:t>10/22/2018</a:t>
            </a:fld>
            <a:endParaRPr lang="en-US"/>
          </a:p>
        </p:txBody>
      </p:sp>
      <p:sp>
        <p:nvSpPr>
          <p:cNvPr id="8" name="Footer Placeholder 7">
            <a:extLst>
              <a:ext uri="{FF2B5EF4-FFF2-40B4-BE49-F238E27FC236}">
                <a16:creationId xmlns:a16="http://schemas.microsoft.com/office/drawing/2014/main" id="{034B1DF5-D072-41BD-9B80-F857EA65B9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221623-85C7-42E2-8B8E-67B33CF593BD}"/>
              </a:ext>
            </a:extLst>
          </p:cNvPr>
          <p:cNvSpPr>
            <a:spLocks noGrp="1"/>
          </p:cNvSpPr>
          <p:nvPr>
            <p:ph type="sldNum" sz="quarter" idx="12"/>
          </p:nvPr>
        </p:nvSpPr>
        <p:spPr/>
        <p:txBody>
          <a:bodyPr/>
          <a:lstStyle/>
          <a:p>
            <a:fld id="{BBD472B4-7D2C-4B1C-BEFF-664D9519EF09}" type="slidenum">
              <a:rPr lang="en-US" smtClean="0"/>
              <a:t>‹#›</a:t>
            </a:fld>
            <a:endParaRPr lang="en-US"/>
          </a:p>
        </p:txBody>
      </p:sp>
    </p:spTree>
    <p:extLst>
      <p:ext uri="{BB962C8B-B14F-4D97-AF65-F5344CB8AC3E}">
        <p14:creationId xmlns:p14="http://schemas.microsoft.com/office/powerpoint/2010/main" val="55761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5D5C-A989-47B7-9C44-307C5B319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DB1204-5D6A-4C84-BAFA-D9D205415BE3}"/>
              </a:ext>
            </a:extLst>
          </p:cNvPr>
          <p:cNvSpPr>
            <a:spLocks noGrp="1"/>
          </p:cNvSpPr>
          <p:nvPr>
            <p:ph type="dt" sz="half" idx="10"/>
          </p:nvPr>
        </p:nvSpPr>
        <p:spPr/>
        <p:txBody>
          <a:bodyPr/>
          <a:lstStyle/>
          <a:p>
            <a:fld id="{9B6A8F5D-7151-412D-9647-62590F19758A}" type="datetimeFigureOut">
              <a:rPr lang="en-US" smtClean="0"/>
              <a:t>10/22/2018</a:t>
            </a:fld>
            <a:endParaRPr lang="en-US"/>
          </a:p>
        </p:txBody>
      </p:sp>
      <p:sp>
        <p:nvSpPr>
          <p:cNvPr id="4" name="Footer Placeholder 3">
            <a:extLst>
              <a:ext uri="{FF2B5EF4-FFF2-40B4-BE49-F238E27FC236}">
                <a16:creationId xmlns:a16="http://schemas.microsoft.com/office/drawing/2014/main" id="{29A6AA1E-50CD-4C54-B425-4AC81A6337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D4046B-A9C6-4F7A-B7EE-69ECB18888CA}"/>
              </a:ext>
            </a:extLst>
          </p:cNvPr>
          <p:cNvSpPr>
            <a:spLocks noGrp="1"/>
          </p:cNvSpPr>
          <p:nvPr>
            <p:ph type="sldNum" sz="quarter" idx="12"/>
          </p:nvPr>
        </p:nvSpPr>
        <p:spPr/>
        <p:txBody>
          <a:bodyPr/>
          <a:lstStyle/>
          <a:p>
            <a:fld id="{BBD472B4-7D2C-4B1C-BEFF-664D9519EF09}" type="slidenum">
              <a:rPr lang="en-US" smtClean="0"/>
              <a:t>‹#›</a:t>
            </a:fld>
            <a:endParaRPr lang="en-US"/>
          </a:p>
        </p:txBody>
      </p:sp>
    </p:spTree>
    <p:extLst>
      <p:ext uri="{BB962C8B-B14F-4D97-AF65-F5344CB8AC3E}">
        <p14:creationId xmlns:p14="http://schemas.microsoft.com/office/powerpoint/2010/main" val="42208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635C9-3E27-4A0A-BD36-120721E95742}"/>
              </a:ext>
            </a:extLst>
          </p:cNvPr>
          <p:cNvSpPr>
            <a:spLocks noGrp="1"/>
          </p:cNvSpPr>
          <p:nvPr>
            <p:ph type="dt" sz="half" idx="10"/>
          </p:nvPr>
        </p:nvSpPr>
        <p:spPr/>
        <p:txBody>
          <a:bodyPr/>
          <a:lstStyle/>
          <a:p>
            <a:fld id="{9B6A8F5D-7151-412D-9647-62590F19758A}" type="datetimeFigureOut">
              <a:rPr lang="en-US" smtClean="0"/>
              <a:t>10/22/2018</a:t>
            </a:fld>
            <a:endParaRPr lang="en-US"/>
          </a:p>
        </p:txBody>
      </p:sp>
      <p:sp>
        <p:nvSpPr>
          <p:cNvPr id="3" name="Footer Placeholder 2">
            <a:extLst>
              <a:ext uri="{FF2B5EF4-FFF2-40B4-BE49-F238E27FC236}">
                <a16:creationId xmlns:a16="http://schemas.microsoft.com/office/drawing/2014/main" id="{A25B1A08-E553-4545-B9F4-18CEF852E9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7D43AB-0FE8-469D-9487-7A1F5F77DAC3}"/>
              </a:ext>
            </a:extLst>
          </p:cNvPr>
          <p:cNvSpPr>
            <a:spLocks noGrp="1"/>
          </p:cNvSpPr>
          <p:nvPr>
            <p:ph type="sldNum" sz="quarter" idx="12"/>
          </p:nvPr>
        </p:nvSpPr>
        <p:spPr/>
        <p:txBody>
          <a:bodyPr/>
          <a:lstStyle/>
          <a:p>
            <a:fld id="{BBD472B4-7D2C-4B1C-BEFF-664D9519EF09}" type="slidenum">
              <a:rPr lang="en-US" smtClean="0"/>
              <a:t>‹#›</a:t>
            </a:fld>
            <a:endParaRPr lang="en-US"/>
          </a:p>
        </p:txBody>
      </p:sp>
    </p:spTree>
    <p:extLst>
      <p:ext uri="{BB962C8B-B14F-4D97-AF65-F5344CB8AC3E}">
        <p14:creationId xmlns:p14="http://schemas.microsoft.com/office/powerpoint/2010/main" val="103612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C2CD1-C0B1-4BF3-A0FC-7D9E9F6853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05FE5D-2505-4B8E-8DD2-41FE39F17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C853C1-8EC1-4B39-826A-597F755C8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63FF0F-B5CB-43DF-9E80-A7DF45C63A22}"/>
              </a:ext>
            </a:extLst>
          </p:cNvPr>
          <p:cNvSpPr>
            <a:spLocks noGrp="1"/>
          </p:cNvSpPr>
          <p:nvPr>
            <p:ph type="dt" sz="half" idx="10"/>
          </p:nvPr>
        </p:nvSpPr>
        <p:spPr/>
        <p:txBody>
          <a:bodyPr/>
          <a:lstStyle/>
          <a:p>
            <a:fld id="{9B6A8F5D-7151-412D-9647-62590F19758A}" type="datetimeFigureOut">
              <a:rPr lang="en-US" smtClean="0"/>
              <a:t>10/22/2018</a:t>
            </a:fld>
            <a:endParaRPr lang="en-US"/>
          </a:p>
        </p:txBody>
      </p:sp>
      <p:sp>
        <p:nvSpPr>
          <p:cNvPr id="6" name="Footer Placeholder 5">
            <a:extLst>
              <a:ext uri="{FF2B5EF4-FFF2-40B4-BE49-F238E27FC236}">
                <a16:creationId xmlns:a16="http://schemas.microsoft.com/office/drawing/2014/main" id="{C8C5E5C1-A629-4013-9410-AEA1754F8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167E3-C488-408D-9420-08FE74AFD602}"/>
              </a:ext>
            </a:extLst>
          </p:cNvPr>
          <p:cNvSpPr>
            <a:spLocks noGrp="1"/>
          </p:cNvSpPr>
          <p:nvPr>
            <p:ph type="sldNum" sz="quarter" idx="12"/>
          </p:nvPr>
        </p:nvSpPr>
        <p:spPr/>
        <p:txBody>
          <a:bodyPr/>
          <a:lstStyle/>
          <a:p>
            <a:fld id="{BBD472B4-7D2C-4B1C-BEFF-664D9519EF09}" type="slidenum">
              <a:rPr lang="en-US" smtClean="0"/>
              <a:t>‹#›</a:t>
            </a:fld>
            <a:endParaRPr lang="en-US"/>
          </a:p>
        </p:txBody>
      </p:sp>
    </p:spTree>
    <p:extLst>
      <p:ext uri="{BB962C8B-B14F-4D97-AF65-F5344CB8AC3E}">
        <p14:creationId xmlns:p14="http://schemas.microsoft.com/office/powerpoint/2010/main" val="239550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15BB-94CB-472F-AD00-C6FE95F6FF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A206F5-0770-4130-A815-25149612E8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329C6D-C738-446D-A52E-1676BD142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3072BE-5548-49B6-918F-F7B71019293D}"/>
              </a:ext>
            </a:extLst>
          </p:cNvPr>
          <p:cNvSpPr>
            <a:spLocks noGrp="1"/>
          </p:cNvSpPr>
          <p:nvPr>
            <p:ph type="dt" sz="half" idx="10"/>
          </p:nvPr>
        </p:nvSpPr>
        <p:spPr/>
        <p:txBody>
          <a:bodyPr/>
          <a:lstStyle/>
          <a:p>
            <a:fld id="{9B6A8F5D-7151-412D-9647-62590F19758A}" type="datetimeFigureOut">
              <a:rPr lang="en-US" smtClean="0"/>
              <a:t>10/22/2018</a:t>
            </a:fld>
            <a:endParaRPr lang="en-US"/>
          </a:p>
        </p:txBody>
      </p:sp>
      <p:sp>
        <p:nvSpPr>
          <p:cNvPr id="6" name="Footer Placeholder 5">
            <a:extLst>
              <a:ext uri="{FF2B5EF4-FFF2-40B4-BE49-F238E27FC236}">
                <a16:creationId xmlns:a16="http://schemas.microsoft.com/office/drawing/2014/main" id="{BE3B327F-AA77-4768-8B1A-9E7C83C85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79001-858D-4DA2-A5BC-F02B550FB7CA}"/>
              </a:ext>
            </a:extLst>
          </p:cNvPr>
          <p:cNvSpPr>
            <a:spLocks noGrp="1"/>
          </p:cNvSpPr>
          <p:nvPr>
            <p:ph type="sldNum" sz="quarter" idx="12"/>
          </p:nvPr>
        </p:nvSpPr>
        <p:spPr/>
        <p:txBody>
          <a:bodyPr/>
          <a:lstStyle/>
          <a:p>
            <a:fld id="{BBD472B4-7D2C-4B1C-BEFF-664D9519EF09}" type="slidenum">
              <a:rPr lang="en-US" smtClean="0"/>
              <a:t>‹#›</a:t>
            </a:fld>
            <a:endParaRPr lang="en-US"/>
          </a:p>
        </p:txBody>
      </p:sp>
    </p:spTree>
    <p:extLst>
      <p:ext uri="{BB962C8B-B14F-4D97-AF65-F5344CB8AC3E}">
        <p14:creationId xmlns:p14="http://schemas.microsoft.com/office/powerpoint/2010/main" val="1559235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9BF8B-8915-437E-AF6B-BE9E95A32F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9CA6E3-B067-4192-95F2-B8E6D9FD51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A0CED-7B59-46F5-A7E8-2971F8C27D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A8F5D-7151-412D-9647-62590F19758A}" type="datetimeFigureOut">
              <a:rPr lang="en-US" smtClean="0"/>
              <a:t>10/22/2018</a:t>
            </a:fld>
            <a:endParaRPr lang="en-US"/>
          </a:p>
        </p:txBody>
      </p:sp>
      <p:sp>
        <p:nvSpPr>
          <p:cNvPr id="5" name="Footer Placeholder 4">
            <a:extLst>
              <a:ext uri="{FF2B5EF4-FFF2-40B4-BE49-F238E27FC236}">
                <a16:creationId xmlns:a16="http://schemas.microsoft.com/office/drawing/2014/main" id="{429128F2-40C0-476F-83CC-41238ABF5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7449B7-12CD-48A9-A42B-87B2B58B9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472B4-7D2C-4B1C-BEFF-664D9519EF09}" type="slidenum">
              <a:rPr lang="en-US" smtClean="0"/>
              <a:t>‹#›</a:t>
            </a:fld>
            <a:endParaRPr lang="en-US"/>
          </a:p>
        </p:txBody>
      </p:sp>
    </p:spTree>
    <p:extLst>
      <p:ext uri="{BB962C8B-B14F-4D97-AF65-F5344CB8AC3E}">
        <p14:creationId xmlns:p14="http://schemas.microsoft.com/office/powerpoint/2010/main" val="2190816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6E0568-ABF0-48A5-B116-0B7AB9B5E57A}"/>
              </a:ext>
            </a:extLst>
          </p:cNvPr>
          <p:cNvSpPr>
            <a:spLocks noGrp="1"/>
          </p:cNvSpPr>
          <p:nvPr>
            <p:ph type="ctrTitle"/>
          </p:nvPr>
        </p:nvSpPr>
        <p:spPr>
          <a:xfrm>
            <a:off x="838199" y="4525347"/>
            <a:ext cx="6801321" cy="1737360"/>
          </a:xfrm>
        </p:spPr>
        <p:txBody>
          <a:bodyPr anchor="ctr">
            <a:normAutofit/>
          </a:bodyPr>
          <a:lstStyle/>
          <a:p>
            <a:pPr algn="r"/>
            <a:r>
              <a:rPr lang="en-US" b="1" dirty="0"/>
              <a:t>Google Store Predictive Analysis</a:t>
            </a:r>
          </a:p>
        </p:txBody>
      </p:sp>
      <p:sp>
        <p:nvSpPr>
          <p:cNvPr id="3" name="Subtitle 2">
            <a:extLst>
              <a:ext uri="{FF2B5EF4-FFF2-40B4-BE49-F238E27FC236}">
                <a16:creationId xmlns:a16="http://schemas.microsoft.com/office/drawing/2014/main" id="{B6F65586-9C81-47F3-8C5F-304DB0C47170}"/>
              </a:ext>
            </a:extLst>
          </p:cNvPr>
          <p:cNvSpPr>
            <a:spLocks noGrp="1"/>
          </p:cNvSpPr>
          <p:nvPr>
            <p:ph type="subTitle" idx="1"/>
          </p:nvPr>
        </p:nvSpPr>
        <p:spPr>
          <a:xfrm>
            <a:off x="7961258" y="4525347"/>
            <a:ext cx="3258675" cy="1737360"/>
          </a:xfrm>
        </p:spPr>
        <p:txBody>
          <a:bodyPr anchor="ctr">
            <a:normAutofit/>
          </a:bodyPr>
          <a:lstStyle/>
          <a:p>
            <a:pPr algn="r"/>
            <a:r>
              <a:rPr lang="en-US" sz="3600" dirty="0"/>
              <a:t>By Susan Mensah</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23C5F57-2D41-46A5-8477-630534485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667" y="233052"/>
            <a:ext cx="5899174" cy="4059244"/>
          </a:xfrm>
          <a:prstGeom prst="rect">
            <a:avLst/>
          </a:prstGeom>
        </p:spPr>
      </p:pic>
    </p:spTree>
    <p:extLst>
      <p:ext uri="{BB962C8B-B14F-4D97-AF65-F5344CB8AC3E}">
        <p14:creationId xmlns:p14="http://schemas.microsoft.com/office/powerpoint/2010/main" val="410254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8361-D32E-4745-9AB9-76610A0A62E3}"/>
              </a:ext>
            </a:extLst>
          </p:cNvPr>
          <p:cNvSpPr>
            <a:spLocks noGrp="1"/>
          </p:cNvSpPr>
          <p:nvPr>
            <p:ph type="title"/>
          </p:nvPr>
        </p:nvSpPr>
        <p:spPr/>
        <p:txBody>
          <a:bodyPr>
            <a:normAutofit/>
          </a:bodyPr>
          <a:lstStyle/>
          <a:p>
            <a:r>
              <a:rPr lang="en-US" sz="5400" b="1" dirty="0"/>
              <a:t>Y-label</a:t>
            </a:r>
          </a:p>
        </p:txBody>
      </p:sp>
      <p:sp>
        <p:nvSpPr>
          <p:cNvPr id="3" name="Content Placeholder 2">
            <a:extLst>
              <a:ext uri="{FF2B5EF4-FFF2-40B4-BE49-F238E27FC236}">
                <a16:creationId xmlns:a16="http://schemas.microsoft.com/office/drawing/2014/main" id="{9AF576D9-4E55-492C-909F-866E6D65738E}"/>
              </a:ext>
            </a:extLst>
          </p:cNvPr>
          <p:cNvSpPr>
            <a:spLocks noGrp="1"/>
          </p:cNvSpPr>
          <p:nvPr>
            <p:ph idx="1"/>
          </p:nvPr>
        </p:nvSpPr>
        <p:spPr>
          <a:xfrm>
            <a:off x="838200" y="1485900"/>
            <a:ext cx="10515600" cy="4782503"/>
          </a:xfrm>
        </p:spPr>
        <p:txBody>
          <a:bodyPr>
            <a:normAutofit fontScale="92500" lnSpcReduction="10000"/>
          </a:bodyPr>
          <a:lstStyle/>
          <a:p>
            <a:r>
              <a:rPr lang="en-US" sz="3600" dirty="0"/>
              <a:t>We have 903653 observations (rows) in our data set. However, 11515 of that actually is not null in the  </a:t>
            </a:r>
            <a:r>
              <a:rPr lang="en-US" sz="3600" dirty="0" err="1"/>
              <a:t>transactionRevenue</a:t>
            </a:r>
            <a:r>
              <a:rPr lang="en-US" sz="3600" dirty="0"/>
              <a:t> column. We have a very unbalance class.</a:t>
            </a:r>
          </a:p>
          <a:p>
            <a:r>
              <a:rPr lang="en-US" sz="3600" dirty="0"/>
              <a:t> These values, are rounded to the 1,000,000 unit, hence, we have to divide by 1,000,000 to get our values to 1unit values that we can relate with adequately. </a:t>
            </a:r>
          </a:p>
          <a:p>
            <a:r>
              <a:rPr lang="en-US" sz="3600" dirty="0"/>
              <a:t>Dividing the </a:t>
            </a:r>
            <a:r>
              <a:rPr lang="en-US" sz="3600" dirty="0" err="1"/>
              <a:t>transactionRevenue</a:t>
            </a:r>
            <a:r>
              <a:rPr lang="en-US" sz="3600" dirty="0"/>
              <a:t> column by number transforms the column from and object to a number stored as float.</a:t>
            </a:r>
          </a:p>
        </p:txBody>
      </p:sp>
    </p:spTree>
    <p:extLst>
      <p:ext uri="{BB962C8B-B14F-4D97-AF65-F5344CB8AC3E}">
        <p14:creationId xmlns:p14="http://schemas.microsoft.com/office/powerpoint/2010/main" val="4122800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BF4E-AE48-471F-A4AC-329E4D57FED1}"/>
              </a:ext>
            </a:extLst>
          </p:cNvPr>
          <p:cNvSpPr>
            <a:spLocks noGrp="1"/>
          </p:cNvSpPr>
          <p:nvPr>
            <p:ph type="title"/>
          </p:nvPr>
        </p:nvSpPr>
        <p:spPr/>
        <p:txBody>
          <a:bodyPr>
            <a:normAutofit/>
          </a:bodyPr>
          <a:lstStyle/>
          <a:p>
            <a:r>
              <a:rPr lang="en-US" sz="4800" b="1" dirty="0"/>
              <a:t>Y-label (</a:t>
            </a:r>
            <a:r>
              <a:rPr lang="en-US" sz="4800" b="1" dirty="0" err="1"/>
              <a:t>transactionRevenue</a:t>
            </a:r>
            <a:r>
              <a:rPr lang="en-US" sz="4800" b="1" dirty="0"/>
              <a:t>)</a:t>
            </a:r>
          </a:p>
        </p:txBody>
      </p:sp>
      <p:sp>
        <p:nvSpPr>
          <p:cNvPr id="3" name="Text Placeholder 2">
            <a:extLst>
              <a:ext uri="{FF2B5EF4-FFF2-40B4-BE49-F238E27FC236}">
                <a16:creationId xmlns:a16="http://schemas.microsoft.com/office/drawing/2014/main" id="{68AE6ED2-38BE-4280-B1AB-8944E0F95B9B}"/>
              </a:ext>
            </a:extLst>
          </p:cNvPr>
          <p:cNvSpPr>
            <a:spLocks noGrp="1"/>
          </p:cNvSpPr>
          <p:nvPr>
            <p:ph type="body" idx="1"/>
          </p:nvPr>
        </p:nvSpPr>
        <p:spPr/>
        <p:txBody>
          <a:bodyPr/>
          <a:lstStyle/>
          <a:p>
            <a:r>
              <a:rPr lang="en-US" dirty="0"/>
              <a:t>Min Amount Spent</a:t>
            </a:r>
          </a:p>
        </p:txBody>
      </p:sp>
      <p:sp>
        <p:nvSpPr>
          <p:cNvPr id="5" name="Text Placeholder 4">
            <a:extLst>
              <a:ext uri="{FF2B5EF4-FFF2-40B4-BE49-F238E27FC236}">
                <a16:creationId xmlns:a16="http://schemas.microsoft.com/office/drawing/2014/main" id="{0C183EE3-3528-47FD-B565-D6DCE7EF2B14}"/>
              </a:ext>
            </a:extLst>
          </p:cNvPr>
          <p:cNvSpPr>
            <a:spLocks noGrp="1"/>
          </p:cNvSpPr>
          <p:nvPr>
            <p:ph type="body" sz="quarter" idx="3"/>
          </p:nvPr>
        </p:nvSpPr>
        <p:spPr/>
        <p:txBody>
          <a:bodyPr/>
          <a:lstStyle/>
          <a:p>
            <a:r>
              <a:rPr lang="en-US" dirty="0"/>
              <a:t>Max Amount Spent</a:t>
            </a:r>
          </a:p>
        </p:txBody>
      </p:sp>
      <p:sp>
        <p:nvSpPr>
          <p:cNvPr id="12" name="Content Placeholder 11">
            <a:extLst>
              <a:ext uri="{FF2B5EF4-FFF2-40B4-BE49-F238E27FC236}">
                <a16:creationId xmlns:a16="http://schemas.microsoft.com/office/drawing/2014/main" id="{C3D112A4-9A5E-46DF-B8B0-741E0AAF8570}"/>
              </a:ext>
            </a:extLst>
          </p:cNvPr>
          <p:cNvSpPr>
            <a:spLocks noGrp="1"/>
          </p:cNvSpPr>
          <p:nvPr>
            <p:ph sz="quarter" idx="4"/>
          </p:nvPr>
        </p:nvSpPr>
        <p:spPr>
          <a:xfrm>
            <a:off x="6172200" y="2505075"/>
            <a:ext cx="5183188" cy="2671762"/>
          </a:xfrm>
        </p:spPr>
        <p:txBody>
          <a:bodyPr/>
          <a:lstStyle/>
          <a:p>
            <a:r>
              <a:rPr lang="en-US" dirty="0"/>
              <a:t>375253    $23129.50</a:t>
            </a:r>
          </a:p>
          <a:p>
            <a:r>
              <a:rPr lang="en-US" dirty="0"/>
              <a:t>430822    $17855.50</a:t>
            </a:r>
          </a:p>
          <a:p>
            <a:r>
              <a:rPr lang="en-US" dirty="0"/>
              <a:t>380988    $16023.75</a:t>
            </a:r>
          </a:p>
          <a:p>
            <a:r>
              <a:rPr lang="en-US" dirty="0"/>
              <a:t>773715    $10589.14</a:t>
            </a:r>
          </a:p>
          <a:p>
            <a:r>
              <a:rPr lang="en-US" dirty="0"/>
              <a:t>891576     $8677.83</a:t>
            </a:r>
          </a:p>
        </p:txBody>
      </p:sp>
      <p:sp>
        <p:nvSpPr>
          <p:cNvPr id="13" name="TextBox 12">
            <a:extLst>
              <a:ext uri="{FF2B5EF4-FFF2-40B4-BE49-F238E27FC236}">
                <a16:creationId xmlns:a16="http://schemas.microsoft.com/office/drawing/2014/main" id="{862BD4D2-4D8F-48C3-8392-4D255DF66FE7}"/>
              </a:ext>
            </a:extLst>
          </p:cNvPr>
          <p:cNvSpPr txBox="1"/>
          <p:nvPr/>
        </p:nvSpPr>
        <p:spPr>
          <a:xfrm>
            <a:off x="1020128" y="5457757"/>
            <a:ext cx="6363652" cy="830997"/>
          </a:xfrm>
          <a:prstGeom prst="rect">
            <a:avLst/>
          </a:prstGeom>
          <a:noFill/>
        </p:spPr>
        <p:txBody>
          <a:bodyPr wrap="square" rtlCol="0">
            <a:spAutoFit/>
          </a:bodyPr>
          <a:lstStyle/>
          <a:p>
            <a:r>
              <a:rPr lang="en-US" sz="2400" b="1" dirty="0"/>
              <a:t>The Minimum amount spent is $0.01</a:t>
            </a:r>
          </a:p>
          <a:p>
            <a:r>
              <a:rPr lang="en-US" sz="2400" b="1" dirty="0"/>
              <a:t> The maximum amount spent is $23,129.50</a:t>
            </a:r>
          </a:p>
        </p:txBody>
      </p:sp>
      <p:sp>
        <p:nvSpPr>
          <p:cNvPr id="16" name="Content Placeholder 15">
            <a:extLst>
              <a:ext uri="{FF2B5EF4-FFF2-40B4-BE49-F238E27FC236}">
                <a16:creationId xmlns:a16="http://schemas.microsoft.com/office/drawing/2014/main" id="{74676E55-4FDC-4317-9F3A-6B23CA517AB8}"/>
              </a:ext>
            </a:extLst>
          </p:cNvPr>
          <p:cNvSpPr>
            <a:spLocks noGrp="1"/>
          </p:cNvSpPr>
          <p:nvPr>
            <p:ph sz="half" idx="2"/>
          </p:nvPr>
        </p:nvSpPr>
        <p:spPr>
          <a:xfrm>
            <a:off x="839788" y="2505075"/>
            <a:ext cx="5157787" cy="2952682"/>
          </a:xfrm>
        </p:spPr>
        <p:txBody>
          <a:bodyPr/>
          <a:lstStyle/>
          <a:p>
            <a:r>
              <a:rPr lang="en-US" dirty="0"/>
              <a:t>468262    $0.01</a:t>
            </a:r>
          </a:p>
          <a:p>
            <a:r>
              <a:rPr lang="en-US" dirty="0"/>
              <a:t>181497    $0.04</a:t>
            </a:r>
          </a:p>
          <a:p>
            <a:r>
              <a:rPr lang="en-US" dirty="0"/>
              <a:t>396053   $ 0.09</a:t>
            </a:r>
          </a:p>
          <a:p>
            <a:r>
              <a:rPr lang="en-US" dirty="0"/>
              <a:t>762377    $0.16</a:t>
            </a:r>
          </a:p>
          <a:p>
            <a:r>
              <a:rPr lang="en-US" dirty="0"/>
              <a:t>181509    $0.20</a:t>
            </a:r>
          </a:p>
        </p:txBody>
      </p:sp>
    </p:spTree>
    <p:extLst>
      <p:ext uri="{BB962C8B-B14F-4D97-AF65-F5344CB8AC3E}">
        <p14:creationId xmlns:p14="http://schemas.microsoft.com/office/powerpoint/2010/main" val="954640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746D36-7535-4F5B-9B78-7C4C6AE8585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Correlation</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A9AE5AA4-4F50-4840-AF43-209B141DBE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6681" y="2509911"/>
            <a:ext cx="8643539" cy="3997637"/>
          </a:xfrm>
          <a:prstGeom prst="rect">
            <a:avLst/>
          </a:prstGeom>
        </p:spPr>
      </p:pic>
      <p:sp>
        <p:nvSpPr>
          <p:cNvPr id="6" name="TextBox 5">
            <a:extLst>
              <a:ext uri="{FF2B5EF4-FFF2-40B4-BE49-F238E27FC236}">
                <a16:creationId xmlns:a16="http://schemas.microsoft.com/office/drawing/2014/main" id="{3B21C3E6-C09D-44FE-B9FA-516203231B1B}"/>
              </a:ext>
            </a:extLst>
          </p:cNvPr>
          <p:cNvSpPr txBox="1"/>
          <p:nvPr/>
        </p:nvSpPr>
        <p:spPr>
          <a:xfrm>
            <a:off x="1801780" y="1695534"/>
            <a:ext cx="8588440" cy="523220"/>
          </a:xfrm>
          <a:prstGeom prst="rect">
            <a:avLst/>
          </a:prstGeom>
          <a:noFill/>
        </p:spPr>
        <p:txBody>
          <a:bodyPr wrap="square" rtlCol="0">
            <a:spAutoFit/>
          </a:bodyPr>
          <a:lstStyle/>
          <a:p>
            <a:r>
              <a:rPr lang="en-US" sz="2800" dirty="0">
                <a:solidFill>
                  <a:schemeClr val="bg2"/>
                </a:solidFill>
              </a:rPr>
              <a:t>Pageview had the strongest correlation followed by hits</a:t>
            </a:r>
          </a:p>
        </p:txBody>
      </p:sp>
    </p:spTree>
    <p:extLst>
      <p:ext uri="{BB962C8B-B14F-4D97-AF65-F5344CB8AC3E}">
        <p14:creationId xmlns:p14="http://schemas.microsoft.com/office/powerpoint/2010/main" val="552484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746D36-7535-4F5B-9B78-7C4C6AE8585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Correlation</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B21C3E6-C09D-44FE-B9FA-516203231B1B}"/>
              </a:ext>
            </a:extLst>
          </p:cNvPr>
          <p:cNvSpPr txBox="1"/>
          <p:nvPr/>
        </p:nvSpPr>
        <p:spPr>
          <a:xfrm>
            <a:off x="1801780" y="1695534"/>
            <a:ext cx="8588440" cy="523220"/>
          </a:xfrm>
          <a:prstGeom prst="rect">
            <a:avLst/>
          </a:prstGeom>
          <a:noFill/>
        </p:spPr>
        <p:txBody>
          <a:bodyPr wrap="square" rtlCol="0">
            <a:spAutoFit/>
          </a:bodyPr>
          <a:lstStyle/>
          <a:p>
            <a:r>
              <a:rPr lang="en-US" sz="2800" dirty="0">
                <a:solidFill>
                  <a:schemeClr val="bg2"/>
                </a:solidFill>
              </a:rPr>
              <a:t>Pageview had the strongest correlation followed by hits</a:t>
            </a:r>
          </a:p>
        </p:txBody>
      </p:sp>
      <p:sp>
        <p:nvSpPr>
          <p:cNvPr id="4" name="Content Placeholder 3">
            <a:extLst>
              <a:ext uri="{FF2B5EF4-FFF2-40B4-BE49-F238E27FC236}">
                <a16:creationId xmlns:a16="http://schemas.microsoft.com/office/drawing/2014/main" id="{B54654F4-5187-4245-BEB9-8F09E65586CB}"/>
              </a:ext>
            </a:extLst>
          </p:cNvPr>
          <p:cNvSpPr>
            <a:spLocks noGrp="1"/>
          </p:cNvSpPr>
          <p:nvPr>
            <p:ph idx="1"/>
          </p:nvPr>
        </p:nvSpPr>
        <p:spPr>
          <a:xfrm>
            <a:off x="838200" y="2310833"/>
            <a:ext cx="10515600" cy="4203681"/>
          </a:xfrm>
        </p:spPr>
        <p:txBody>
          <a:bodyPr>
            <a:normAutofit fontScale="92500" lnSpcReduction="10000"/>
          </a:bodyPr>
          <a:lstStyle/>
          <a:p>
            <a:r>
              <a:rPr lang="en-US" dirty="0"/>
              <a:t>pageviews         0.155589</a:t>
            </a:r>
          </a:p>
          <a:p>
            <a:r>
              <a:rPr lang="en-US" dirty="0"/>
              <a:t>hits              0.154333</a:t>
            </a:r>
          </a:p>
          <a:p>
            <a:r>
              <a:rPr lang="en-US" dirty="0" err="1"/>
              <a:t>visitNumber</a:t>
            </a:r>
            <a:r>
              <a:rPr lang="en-US" dirty="0"/>
              <a:t>       0.051366</a:t>
            </a:r>
          </a:p>
          <a:p>
            <a:r>
              <a:rPr lang="en-US" dirty="0" err="1"/>
              <a:t>visitStartTime</a:t>
            </a:r>
            <a:r>
              <a:rPr lang="en-US" dirty="0"/>
              <a:t>    0.002724</a:t>
            </a:r>
          </a:p>
          <a:p>
            <a:r>
              <a:rPr lang="en-US" dirty="0" err="1"/>
              <a:t>visitId</a:t>
            </a:r>
            <a:r>
              <a:rPr lang="en-US" dirty="0"/>
              <a:t>           0.002724</a:t>
            </a:r>
          </a:p>
          <a:p>
            <a:r>
              <a:rPr lang="en-US" dirty="0" err="1"/>
              <a:t>fullVisitorId</a:t>
            </a:r>
            <a:r>
              <a:rPr lang="en-US" dirty="0"/>
              <a:t>    -0.000061</a:t>
            </a:r>
          </a:p>
          <a:p>
            <a:r>
              <a:rPr lang="en-US" dirty="0" err="1"/>
              <a:t>sessionId</a:t>
            </a:r>
            <a:r>
              <a:rPr lang="en-US" dirty="0"/>
              <a:t>        -0.000061</a:t>
            </a:r>
          </a:p>
          <a:p>
            <a:r>
              <a:rPr lang="en-US" dirty="0"/>
              <a:t>bounces          -0.032206</a:t>
            </a:r>
          </a:p>
          <a:p>
            <a:r>
              <a:rPr lang="en-US" dirty="0" err="1"/>
              <a:t>newVisits</a:t>
            </a:r>
            <a:r>
              <a:rPr lang="en-US" dirty="0"/>
              <a:t>        -0.041164</a:t>
            </a:r>
          </a:p>
        </p:txBody>
      </p:sp>
    </p:spTree>
    <p:extLst>
      <p:ext uri="{BB962C8B-B14F-4D97-AF65-F5344CB8AC3E}">
        <p14:creationId xmlns:p14="http://schemas.microsoft.com/office/powerpoint/2010/main" val="26711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92542-7254-4F56-9B20-E2CE11AF1D74}"/>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Base Modeling Using “totals” Data Frame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3F2F4B0-048C-4549-A82D-E71D7BF77503}"/>
              </a:ext>
            </a:extLst>
          </p:cNvPr>
          <p:cNvSpPr txBox="1"/>
          <p:nvPr/>
        </p:nvSpPr>
        <p:spPr>
          <a:xfrm>
            <a:off x="4976031" y="2651760"/>
            <a:ext cx="5836749" cy="954107"/>
          </a:xfrm>
          <a:prstGeom prst="rect">
            <a:avLst/>
          </a:prstGeom>
          <a:noFill/>
        </p:spPr>
        <p:txBody>
          <a:bodyPr wrap="square" rtlCol="0">
            <a:spAutoFit/>
          </a:bodyPr>
          <a:lstStyle/>
          <a:p>
            <a:r>
              <a:rPr lang="en-US" sz="2800" b="1" dirty="0"/>
              <a:t>Train Score - 0.025320631161857787 </a:t>
            </a:r>
          </a:p>
          <a:p>
            <a:r>
              <a:rPr lang="en-US" sz="2800" b="1" dirty="0"/>
              <a:t>Test Score   - 0.027986778883331453</a:t>
            </a:r>
          </a:p>
        </p:txBody>
      </p:sp>
      <p:sp>
        <p:nvSpPr>
          <p:cNvPr id="6" name="TextBox 5">
            <a:extLst>
              <a:ext uri="{FF2B5EF4-FFF2-40B4-BE49-F238E27FC236}">
                <a16:creationId xmlns:a16="http://schemas.microsoft.com/office/drawing/2014/main" id="{28C9C2AD-54FA-4172-A86C-B282400107CE}"/>
              </a:ext>
            </a:extLst>
          </p:cNvPr>
          <p:cNvSpPr txBox="1"/>
          <p:nvPr/>
        </p:nvSpPr>
        <p:spPr>
          <a:xfrm>
            <a:off x="4976030" y="2153633"/>
            <a:ext cx="5333807" cy="584775"/>
          </a:xfrm>
          <a:prstGeom prst="rect">
            <a:avLst/>
          </a:prstGeom>
          <a:noFill/>
        </p:spPr>
        <p:txBody>
          <a:bodyPr wrap="square" rtlCol="0">
            <a:spAutoFit/>
          </a:bodyPr>
          <a:lstStyle/>
          <a:p>
            <a:r>
              <a:rPr lang="en-US" sz="3200" b="1" dirty="0"/>
              <a:t>Linear Regression</a:t>
            </a:r>
          </a:p>
        </p:txBody>
      </p:sp>
      <p:sp>
        <p:nvSpPr>
          <p:cNvPr id="7" name="TextBox 6">
            <a:extLst>
              <a:ext uri="{FF2B5EF4-FFF2-40B4-BE49-F238E27FC236}">
                <a16:creationId xmlns:a16="http://schemas.microsoft.com/office/drawing/2014/main" id="{19BFD2EA-6891-4631-AB44-C45915DA3F2B}"/>
              </a:ext>
            </a:extLst>
          </p:cNvPr>
          <p:cNvSpPr txBox="1"/>
          <p:nvPr/>
        </p:nvSpPr>
        <p:spPr>
          <a:xfrm>
            <a:off x="4976030" y="4114800"/>
            <a:ext cx="4693750" cy="1384995"/>
          </a:xfrm>
          <a:prstGeom prst="rect">
            <a:avLst/>
          </a:prstGeom>
          <a:noFill/>
        </p:spPr>
        <p:txBody>
          <a:bodyPr wrap="square" rtlCol="0">
            <a:spAutoFit/>
          </a:bodyPr>
          <a:lstStyle/>
          <a:p>
            <a:r>
              <a:rPr lang="en-US" sz="2800" b="1" dirty="0"/>
              <a:t>RMSE:</a:t>
            </a:r>
          </a:p>
          <a:p>
            <a:r>
              <a:rPr lang="en-US" sz="2800" b="1" dirty="0"/>
              <a:t>Train: 52.933224339226555</a:t>
            </a:r>
          </a:p>
          <a:p>
            <a:r>
              <a:rPr lang="en-US" sz="2800" b="1" dirty="0"/>
              <a:t>Test:  49.474343978373 </a:t>
            </a:r>
          </a:p>
        </p:txBody>
      </p:sp>
    </p:spTree>
    <p:extLst>
      <p:ext uri="{BB962C8B-B14F-4D97-AF65-F5344CB8AC3E}">
        <p14:creationId xmlns:p14="http://schemas.microsoft.com/office/powerpoint/2010/main" val="3930450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92542-7254-4F56-9B20-E2CE11AF1D74}"/>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Base Modeling Using “totals” Data Frame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3F2F4B0-048C-4549-A82D-E71D7BF77503}"/>
              </a:ext>
            </a:extLst>
          </p:cNvPr>
          <p:cNvSpPr txBox="1"/>
          <p:nvPr/>
        </p:nvSpPr>
        <p:spPr>
          <a:xfrm>
            <a:off x="4849198" y="1778288"/>
            <a:ext cx="5836749" cy="954107"/>
          </a:xfrm>
          <a:prstGeom prst="rect">
            <a:avLst/>
          </a:prstGeom>
          <a:noFill/>
        </p:spPr>
        <p:txBody>
          <a:bodyPr wrap="square" rtlCol="0">
            <a:spAutoFit/>
          </a:bodyPr>
          <a:lstStyle/>
          <a:p>
            <a:r>
              <a:rPr lang="en-US" sz="2800" b="1" dirty="0"/>
              <a:t>(0.02679019121269599, 0.028680174548972093)</a:t>
            </a:r>
          </a:p>
        </p:txBody>
      </p:sp>
      <p:sp>
        <p:nvSpPr>
          <p:cNvPr id="6" name="TextBox 5">
            <a:extLst>
              <a:ext uri="{FF2B5EF4-FFF2-40B4-BE49-F238E27FC236}">
                <a16:creationId xmlns:a16="http://schemas.microsoft.com/office/drawing/2014/main" id="{28C9C2AD-54FA-4172-A86C-B282400107CE}"/>
              </a:ext>
            </a:extLst>
          </p:cNvPr>
          <p:cNvSpPr txBox="1"/>
          <p:nvPr/>
        </p:nvSpPr>
        <p:spPr>
          <a:xfrm>
            <a:off x="4849198" y="1193513"/>
            <a:ext cx="5333807" cy="584775"/>
          </a:xfrm>
          <a:prstGeom prst="rect">
            <a:avLst/>
          </a:prstGeom>
          <a:noFill/>
        </p:spPr>
        <p:txBody>
          <a:bodyPr wrap="square" rtlCol="0">
            <a:spAutoFit/>
          </a:bodyPr>
          <a:lstStyle/>
          <a:p>
            <a:r>
              <a:rPr lang="en-US" sz="3200" b="1" dirty="0" err="1"/>
              <a:t>RidgeCV</a:t>
            </a:r>
            <a:r>
              <a:rPr lang="en-US" sz="3200" b="1" dirty="0"/>
              <a:t> Regression</a:t>
            </a:r>
          </a:p>
        </p:txBody>
      </p:sp>
      <p:sp>
        <p:nvSpPr>
          <p:cNvPr id="7" name="TextBox 6">
            <a:extLst>
              <a:ext uri="{FF2B5EF4-FFF2-40B4-BE49-F238E27FC236}">
                <a16:creationId xmlns:a16="http://schemas.microsoft.com/office/drawing/2014/main" id="{19BFD2EA-6891-4631-AB44-C45915DA3F2B}"/>
              </a:ext>
            </a:extLst>
          </p:cNvPr>
          <p:cNvSpPr txBox="1"/>
          <p:nvPr/>
        </p:nvSpPr>
        <p:spPr>
          <a:xfrm>
            <a:off x="4849198" y="4108102"/>
            <a:ext cx="4693750" cy="1384995"/>
          </a:xfrm>
          <a:prstGeom prst="rect">
            <a:avLst/>
          </a:prstGeom>
          <a:noFill/>
        </p:spPr>
        <p:txBody>
          <a:bodyPr wrap="square" rtlCol="0">
            <a:spAutoFit/>
          </a:bodyPr>
          <a:lstStyle/>
          <a:p>
            <a:r>
              <a:rPr lang="en-US" sz="2800" b="1" dirty="0"/>
              <a:t>RMSE </a:t>
            </a:r>
            <a:r>
              <a:rPr lang="en-US" sz="2800" b="1" dirty="0" err="1"/>
              <a:t>LassoCV</a:t>
            </a:r>
            <a:r>
              <a:rPr lang="en-US" sz="2800" b="1" dirty="0"/>
              <a:t>:</a:t>
            </a:r>
          </a:p>
          <a:p>
            <a:r>
              <a:rPr lang="en-US" sz="2800" b="1" dirty="0"/>
              <a:t>Train: 52.885179478075145</a:t>
            </a:r>
          </a:p>
          <a:p>
            <a:r>
              <a:rPr lang="en-US" sz="2800" b="1" dirty="0"/>
              <a:t>Test:   49.44385631818874</a:t>
            </a:r>
          </a:p>
        </p:txBody>
      </p:sp>
      <p:sp>
        <p:nvSpPr>
          <p:cNvPr id="5" name="Rectangle 4">
            <a:extLst>
              <a:ext uri="{FF2B5EF4-FFF2-40B4-BE49-F238E27FC236}">
                <a16:creationId xmlns:a16="http://schemas.microsoft.com/office/drawing/2014/main" id="{2927490C-BF08-46F0-B665-17394747C441}"/>
              </a:ext>
            </a:extLst>
          </p:cNvPr>
          <p:cNvSpPr/>
          <p:nvPr/>
        </p:nvSpPr>
        <p:spPr>
          <a:xfrm>
            <a:off x="4849198" y="2776701"/>
            <a:ext cx="3958135" cy="1384995"/>
          </a:xfrm>
          <a:prstGeom prst="rect">
            <a:avLst/>
          </a:prstGeom>
        </p:spPr>
        <p:txBody>
          <a:bodyPr wrap="none">
            <a:spAutoFit/>
          </a:bodyPr>
          <a:lstStyle/>
          <a:p>
            <a:r>
              <a:rPr lang="en-US" sz="2800" b="1" dirty="0" err="1"/>
              <a:t>LassoCV</a:t>
            </a:r>
            <a:r>
              <a:rPr lang="en-US" sz="2800" b="1" dirty="0"/>
              <a:t> Regression</a:t>
            </a:r>
          </a:p>
          <a:p>
            <a:r>
              <a:rPr lang="en-US" sz="2800" b="1" dirty="0"/>
              <a:t>(0.027089164390251996,</a:t>
            </a:r>
          </a:p>
          <a:p>
            <a:r>
              <a:rPr lang="en-US" sz="2800" b="1" dirty="0"/>
              <a:t> 0.029184380531635412)</a:t>
            </a:r>
          </a:p>
        </p:txBody>
      </p:sp>
    </p:spTree>
    <p:extLst>
      <p:ext uri="{BB962C8B-B14F-4D97-AF65-F5344CB8AC3E}">
        <p14:creationId xmlns:p14="http://schemas.microsoft.com/office/powerpoint/2010/main" val="1418523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CACB-9DFF-4510-B7F8-9B058914057F}"/>
              </a:ext>
            </a:extLst>
          </p:cNvPr>
          <p:cNvSpPr>
            <a:spLocks noGrp="1"/>
          </p:cNvSpPr>
          <p:nvPr>
            <p:ph type="title"/>
          </p:nvPr>
        </p:nvSpPr>
        <p:spPr/>
        <p:txBody>
          <a:bodyPr>
            <a:normAutofit/>
          </a:bodyPr>
          <a:lstStyle/>
          <a:p>
            <a:r>
              <a:rPr lang="en-US" sz="5400" b="1" dirty="0"/>
              <a:t>More EDA</a:t>
            </a:r>
          </a:p>
        </p:txBody>
      </p:sp>
      <p:sp>
        <p:nvSpPr>
          <p:cNvPr id="3" name="Content Placeholder 2">
            <a:extLst>
              <a:ext uri="{FF2B5EF4-FFF2-40B4-BE49-F238E27FC236}">
                <a16:creationId xmlns:a16="http://schemas.microsoft.com/office/drawing/2014/main" id="{C41F4065-7DA9-4794-A531-8A5731470812}"/>
              </a:ext>
            </a:extLst>
          </p:cNvPr>
          <p:cNvSpPr>
            <a:spLocks noGrp="1"/>
          </p:cNvSpPr>
          <p:nvPr>
            <p:ph idx="1"/>
          </p:nvPr>
        </p:nvSpPr>
        <p:spPr/>
        <p:txBody>
          <a:bodyPr/>
          <a:lstStyle/>
          <a:p>
            <a:r>
              <a:rPr lang="en-US" dirty="0"/>
              <a:t>Although our model slightly improved, it wasn't by much. It is still showing some bias so I made the model a bit more complex by adding the categorical features.</a:t>
            </a:r>
          </a:p>
          <a:p>
            <a:endParaRPr lang="en-US" dirty="0"/>
          </a:p>
          <a:p>
            <a:r>
              <a:rPr lang="en-US" dirty="0"/>
              <a:t>Once all the necessary columns were dropped we were left with 16 columns of which 6 were categorical. These were further transformed into dummies creating 496 new columns. A combined total of 506 columns and 903653 rows.</a:t>
            </a:r>
          </a:p>
        </p:txBody>
      </p:sp>
    </p:spTree>
    <p:extLst>
      <p:ext uri="{BB962C8B-B14F-4D97-AF65-F5344CB8AC3E}">
        <p14:creationId xmlns:p14="http://schemas.microsoft.com/office/powerpoint/2010/main" val="368524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92542-7254-4F56-9B20-E2CE11AF1D74}"/>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Modeling Using “Cat &amp; Num” Features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3F2F4B0-048C-4549-A82D-E71D7BF77503}"/>
              </a:ext>
            </a:extLst>
          </p:cNvPr>
          <p:cNvSpPr txBox="1"/>
          <p:nvPr/>
        </p:nvSpPr>
        <p:spPr>
          <a:xfrm>
            <a:off x="4976030" y="2738407"/>
            <a:ext cx="6377766" cy="954107"/>
          </a:xfrm>
          <a:prstGeom prst="rect">
            <a:avLst/>
          </a:prstGeom>
          <a:noFill/>
        </p:spPr>
        <p:txBody>
          <a:bodyPr wrap="square" rtlCol="0">
            <a:spAutoFit/>
          </a:bodyPr>
          <a:lstStyle/>
          <a:p>
            <a:r>
              <a:rPr lang="en-US" sz="2800" b="1" dirty="0"/>
              <a:t>Train Score – (- 0.02798355943529396) </a:t>
            </a:r>
          </a:p>
          <a:p>
            <a:r>
              <a:rPr lang="en-US" sz="2800" b="1" dirty="0"/>
              <a:t>Test Score   - (1.1352755306492406e+26)</a:t>
            </a:r>
          </a:p>
        </p:txBody>
      </p:sp>
      <p:sp>
        <p:nvSpPr>
          <p:cNvPr id="6" name="TextBox 5">
            <a:extLst>
              <a:ext uri="{FF2B5EF4-FFF2-40B4-BE49-F238E27FC236}">
                <a16:creationId xmlns:a16="http://schemas.microsoft.com/office/drawing/2014/main" id="{28C9C2AD-54FA-4172-A86C-B282400107CE}"/>
              </a:ext>
            </a:extLst>
          </p:cNvPr>
          <p:cNvSpPr txBox="1"/>
          <p:nvPr/>
        </p:nvSpPr>
        <p:spPr>
          <a:xfrm>
            <a:off x="4976030" y="2153633"/>
            <a:ext cx="5333807" cy="584775"/>
          </a:xfrm>
          <a:prstGeom prst="rect">
            <a:avLst/>
          </a:prstGeom>
          <a:noFill/>
        </p:spPr>
        <p:txBody>
          <a:bodyPr wrap="square" rtlCol="0">
            <a:spAutoFit/>
          </a:bodyPr>
          <a:lstStyle/>
          <a:p>
            <a:r>
              <a:rPr lang="en-US" sz="3200" b="1" dirty="0"/>
              <a:t>Linear Regression</a:t>
            </a:r>
          </a:p>
        </p:txBody>
      </p:sp>
      <p:sp>
        <p:nvSpPr>
          <p:cNvPr id="7" name="TextBox 6">
            <a:extLst>
              <a:ext uri="{FF2B5EF4-FFF2-40B4-BE49-F238E27FC236}">
                <a16:creationId xmlns:a16="http://schemas.microsoft.com/office/drawing/2014/main" id="{19BFD2EA-6891-4631-AB44-C45915DA3F2B}"/>
              </a:ext>
            </a:extLst>
          </p:cNvPr>
          <p:cNvSpPr txBox="1"/>
          <p:nvPr/>
        </p:nvSpPr>
        <p:spPr>
          <a:xfrm>
            <a:off x="4976030" y="4119593"/>
            <a:ext cx="4693750" cy="1384995"/>
          </a:xfrm>
          <a:prstGeom prst="rect">
            <a:avLst/>
          </a:prstGeom>
          <a:noFill/>
        </p:spPr>
        <p:txBody>
          <a:bodyPr wrap="square" rtlCol="0">
            <a:spAutoFit/>
          </a:bodyPr>
          <a:lstStyle/>
          <a:p>
            <a:r>
              <a:rPr lang="en-US" sz="2800" b="1" dirty="0"/>
              <a:t>RMSE:</a:t>
            </a:r>
          </a:p>
          <a:p>
            <a:r>
              <a:rPr lang="en-US" sz="2800" b="1" dirty="0"/>
              <a:t>Train: 52.86086526730443</a:t>
            </a:r>
          </a:p>
          <a:p>
            <a:r>
              <a:rPr lang="en-US" sz="2800" b="1" dirty="0"/>
              <a:t>Test:  534680809415504.75</a:t>
            </a:r>
          </a:p>
        </p:txBody>
      </p:sp>
    </p:spTree>
    <p:extLst>
      <p:ext uri="{BB962C8B-B14F-4D97-AF65-F5344CB8AC3E}">
        <p14:creationId xmlns:p14="http://schemas.microsoft.com/office/powerpoint/2010/main" val="3468639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92542-7254-4F56-9B20-E2CE11AF1D74}"/>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Modeling Using “Cat &amp; Num” Features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9BFD2EA-6891-4631-AB44-C45915DA3F2B}"/>
              </a:ext>
            </a:extLst>
          </p:cNvPr>
          <p:cNvSpPr txBox="1"/>
          <p:nvPr/>
        </p:nvSpPr>
        <p:spPr>
          <a:xfrm>
            <a:off x="4881009" y="3767970"/>
            <a:ext cx="4693750" cy="1384995"/>
          </a:xfrm>
          <a:prstGeom prst="rect">
            <a:avLst/>
          </a:prstGeom>
          <a:noFill/>
        </p:spPr>
        <p:txBody>
          <a:bodyPr wrap="square" rtlCol="0">
            <a:spAutoFit/>
          </a:bodyPr>
          <a:lstStyle/>
          <a:p>
            <a:r>
              <a:rPr lang="en-US" sz="2800" b="1" dirty="0"/>
              <a:t>RMSE </a:t>
            </a:r>
            <a:r>
              <a:rPr lang="en-US" sz="2800" b="1" dirty="0" err="1"/>
              <a:t>LassoCV</a:t>
            </a:r>
            <a:r>
              <a:rPr lang="en-US" sz="2800" b="1" dirty="0"/>
              <a:t>:</a:t>
            </a:r>
          </a:p>
          <a:p>
            <a:r>
              <a:rPr lang="en-US" sz="2800" b="1" dirty="0"/>
              <a:t>Train: 52.85781752153458</a:t>
            </a:r>
          </a:p>
          <a:p>
            <a:r>
              <a:rPr lang="en-US" sz="2800" b="1" dirty="0"/>
              <a:t>Test:   49.43667244856717</a:t>
            </a:r>
          </a:p>
        </p:txBody>
      </p:sp>
      <p:sp>
        <p:nvSpPr>
          <p:cNvPr id="5" name="Rectangle 4">
            <a:extLst>
              <a:ext uri="{FF2B5EF4-FFF2-40B4-BE49-F238E27FC236}">
                <a16:creationId xmlns:a16="http://schemas.microsoft.com/office/drawing/2014/main" id="{2927490C-BF08-46F0-B665-17394747C441}"/>
              </a:ext>
            </a:extLst>
          </p:cNvPr>
          <p:cNvSpPr/>
          <p:nvPr/>
        </p:nvSpPr>
        <p:spPr>
          <a:xfrm>
            <a:off x="4863373" y="2044005"/>
            <a:ext cx="4039888" cy="1384995"/>
          </a:xfrm>
          <a:prstGeom prst="rect">
            <a:avLst/>
          </a:prstGeom>
        </p:spPr>
        <p:txBody>
          <a:bodyPr wrap="none">
            <a:spAutoFit/>
          </a:bodyPr>
          <a:lstStyle/>
          <a:p>
            <a:r>
              <a:rPr lang="en-US" sz="2800" b="1" dirty="0" err="1"/>
              <a:t>LassoCV</a:t>
            </a:r>
            <a:r>
              <a:rPr lang="en-US" sz="2800" b="1" dirty="0"/>
              <a:t> Regression</a:t>
            </a:r>
          </a:p>
          <a:p>
            <a:r>
              <a:rPr lang="en-US" sz="2800" b="1" dirty="0"/>
              <a:t>(0.028095641353674154, </a:t>
            </a:r>
          </a:p>
          <a:p>
            <a:r>
              <a:rPr lang="en-US" sz="2800" b="1" dirty="0"/>
              <a:t>0.029466466384250323)</a:t>
            </a:r>
          </a:p>
        </p:txBody>
      </p:sp>
    </p:spTree>
    <p:extLst>
      <p:ext uri="{BB962C8B-B14F-4D97-AF65-F5344CB8AC3E}">
        <p14:creationId xmlns:p14="http://schemas.microsoft.com/office/powerpoint/2010/main" val="1936815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92542-7254-4F56-9B20-E2CE11AF1D74}"/>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Top Lasso Coefficients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9BFD2EA-6891-4631-AB44-C45915DA3F2B}"/>
              </a:ext>
            </a:extLst>
          </p:cNvPr>
          <p:cNvSpPr txBox="1"/>
          <p:nvPr/>
        </p:nvSpPr>
        <p:spPr>
          <a:xfrm>
            <a:off x="4990677" y="1554480"/>
            <a:ext cx="5456335" cy="3108543"/>
          </a:xfrm>
          <a:prstGeom prst="rect">
            <a:avLst/>
          </a:prstGeom>
          <a:noFill/>
        </p:spPr>
        <p:txBody>
          <a:bodyPr wrap="square" rtlCol="0">
            <a:spAutoFit/>
          </a:bodyPr>
          <a:lstStyle/>
          <a:p>
            <a:r>
              <a:rPr lang="en-US" sz="2800" b="1" dirty="0"/>
              <a:t>	</a:t>
            </a:r>
          </a:p>
          <a:p>
            <a:r>
              <a:rPr lang="en-US" sz="2800" b="1" u="sng" dirty="0"/>
              <a:t>Variables	 Coefficient</a:t>
            </a:r>
          </a:p>
          <a:p>
            <a:r>
              <a:rPr lang="en-US" sz="2800" b="1" dirty="0"/>
              <a:t>pageviews	   7.297421</a:t>
            </a:r>
          </a:p>
          <a:p>
            <a:r>
              <a:rPr lang="en-US" sz="2800" b="1" dirty="0" err="1"/>
              <a:t>visitNumber</a:t>
            </a:r>
            <a:r>
              <a:rPr lang="en-US" sz="2800" b="1" dirty="0"/>
              <a:t>	   2.244989</a:t>
            </a:r>
          </a:p>
          <a:p>
            <a:r>
              <a:rPr lang="en-US" sz="2800" b="1" dirty="0"/>
              <a:t>bounces	   1.914733</a:t>
            </a:r>
          </a:p>
          <a:p>
            <a:r>
              <a:rPr lang="en-US" sz="2800" b="1" dirty="0"/>
              <a:t>hits	              1.501596</a:t>
            </a:r>
          </a:p>
          <a:p>
            <a:r>
              <a:rPr lang="en-US" sz="2800" b="1" dirty="0" err="1"/>
              <a:t>source_dfa</a:t>
            </a:r>
            <a:r>
              <a:rPr lang="en-US" sz="2800" b="1" dirty="0"/>
              <a:t>	   0.920334</a:t>
            </a:r>
          </a:p>
        </p:txBody>
      </p:sp>
    </p:spTree>
    <p:extLst>
      <p:ext uri="{BB962C8B-B14F-4D97-AF65-F5344CB8AC3E}">
        <p14:creationId xmlns:p14="http://schemas.microsoft.com/office/powerpoint/2010/main" val="116447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8A39-177F-4E09-BE86-02C0A5BE837C}"/>
              </a:ext>
            </a:extLst>
          </p:cNvPr>
          <p:cNvSpPr>
            <a:spLocks noGrp="1"/>
          </p:cNvSpPr>
          <p:nvPr>
            <p:ph type="title"/>
          </p:nvPr>
        </p:nvSpPr>
        <p:spPr/>
        <p:txBody>
          <a:bodyPr>
            <a:normAutofit fontScale="90000"/>
          </a:bodyPr>
          <a:lstStyle/>
          <a:p>
            <a:r>
              <a:rPr lang="en-US" sz="4800" b="1" dirty="0"/>
              <a:t>Google Predictive Analysis – A Kaggle Competition</a:t>
            </a:r>
          </a:p>
        </p:txBody>
      </p:sp>
      <p:sp>
        <p:nvSpPr>
          <p:cNvPr id="3" name="Content Placeholder 2">
            <a:extLst>
              <a:ext uri="{FF2B5EF4-FFF2-40B4-BE49-F238E27FC236}">
                <a16:creationId xmlns:a16="http://schemas.microsoft.com/office/drawing/2014/main" id="{A751C686-8036-46FF-BCEA-5703CD3F3181}"/>
              </a:ext>
            </a:extLst>
          </p:cNvPr>
          <p:cNvSpPr>
            <a:spLocks noGrp="1"/>
          </p:cNvSpPr>
          <p:nvPr>
            <p:ph idx="1"/>
          </p:nvPr>
        </p:nvSpPr>
        <p:spPr/>
        <p:txBody>
          <a:bodyPr>
            <a:normAutofit fontScale="92500" lnSpcReduction="10000"/>
          </a:bodyPr>
          <a:lstStyle/>
          <a:p>
            <a:pPr marL="0" indent="0">
              <a:buNone/>
            </a:pPr>
            <a:r>
              <a:rPr lang="en-US" sz="4000" b="1" dirty="0"/>
              <a:t>Problem Statement:</a:t>
            </a:r>
          </a:p>
          <a:p>
            <a:r>
              <a:rPr lang="en-US" sz="4000" dirty="0"/>
              <a:t>Predicting how much customers will spend at a google store.</a:t>
            </a:r>
          </a:p>
          <a:p>
            <a:pPr marL="0" indent="0">
              <a:buNone/>
            </a:pPr>
            <a:r>
              <a:rPr lang="en-US" sz="4000" b="1" dirty="0"/>
              <a:t>Risks &amp; Assumptions:</a:t>
            </a:r>
          </a:p>
          <a:p>
            <a:r>
              <a:rPr lang="en-US" sz="4000" dirty="0"/>
              <a:t>Risk involved was minimal, some of which involved not having sufficient time to try out all intended processes.</a:t>
            </a:r>
          </a:p>
          <a:p>
            <a:r>
              <a:rPr lang="en-US" sz="4000" dirty="0"/>
              <a:t>Insufficient computational power to run models.</a:t>
            </a:r>
          </a:p>
        </p:txBody>
      </p:sp>
    </p:spTree>
    <p:extLst>
      <p:ext uri="{BB962C8B-B14F-4D97-AF65-F5344CB8AC3E}">
        <p14:creationId xmlns:p14="http://schemas.microsoft.com/office/powerpoint/2010/main" val="1668183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92542-7254-4F56-9B20-E2CE11AF1D74}"/>
              </a:ext>
            </a:extLst>
          </p:cNvPr>
          <p:cNvSpPr>
            <a:spLocks noGrp="1"/>
          </p:cNvSpPr>
          <p:nvPr>
            <p:ph type="title"/>
          </p:nvPr>
        </p:nvSpPr>
        <p:spPr>
          <a:xfrm>
            <a:off x="838200" y="963877"/>
            <a:ext cx="3494362" cy="4930246"/>
          </a:xfrm>
        </p:spPr>
        <p:txBody>
          <a:bodyPr>
            <a:normAutofit/>
          </a:bodyPr>
          <a:lstStyle/>
          <a:p>
            <a:r>
              <a:rPr lang="en-US" b="1" dirty="0">
                <a:solidFill>
                  <a:schemeClr val="accent1"/>
                </a:solidFill>
              </a:rPr>
              <a:t>Comparing models listed  and their performances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9BFD2EA-6891-4631-AB44-C45915DA3F2B}"/>
              </a:ext>
            </a:extLst>
          </p:cNvPr>
          <p:cNvSpPr txBox="1"/>
          <p:nvPr/>
        </p:nvSpPr>
        <p:spPr>
          <a:xfrm>
            <a:off x="4976031" y="1874728"/>
            <a:ext cx="5456335" cy="3108543"/>
          </a:xfrm>
          <a:prstGeom prst="rect">
            <a:avLst/>
          </a:prstGeom>
          <a:noFill/>
        </p:spPr>
        <p:txBody>
          <a:bodyPr wrap="square" rtlCol="0">
            <a:spAutoFit/>
          </a:bodyPr>
          <a:lstStyle/>
          <a:p>
            <a:r>
              <a:rPr lang="en-US" sz="2800" dirty="0" err="1"/>
              <a:t>LinearRegression</a:t>
            </a:r>
            <a:endParaRPr lang="en-US" sz="2800" dirty="0"/>
          </a:p>
          <a:p>
            <a:r>
              <a:rPr lang="en-US" sz="2800" dirty="0" err="1"/>
              <a:t>DecisionTreeRegressor</a:t>
            </a:r>
            <a:endParaRPr lang="en-US" sz="2800" dirty="0"/>
          </a:p>
          <a:p>
            <a:r>
              <a:rPr lang="en-US" sz="2800" dirty="0" err="1"/>
              <a:t>ExtraTreesRegressor</a:t>
            </a:r>
            <a:endParaRPr lang="en-US" sz="2800" dirty="0"/>
          </a:p>
          <a:p>
            <a:r>
              <a:rPr lang="en-US" sz="2800" dirty="0" err="1"/>
              <a:t>RandomForestRegressor</a:t>
            </a:r>
            <a:endParaRPr lang="en-US" sz="2800" dirty="0"/>
          </a:p>
          <a:p>
            <a:r>
              <a:rPr lang="en-US" sz="2800" dirty="0" err="1"/>
              <a:t>AdaBoostRegressor</a:t>
            </a:r>
            <a:endParaRPr lang="en-US" sz="2800" dirty="0"/>
          </a:p>
          <a:p>
            <a:r>
              <a:rPr lang="en-US" sz="2800" dirty="0" err="1"/>
              <a:t>GradientBoostingRegressor</a:t>
            </a:r>
            <a:endParaRPr lang="en-US" sz="2800" dirty="0"/>
          </a:p>
          <a:p>
            <a:r>
              <a:rPr lang="en-US" sz="2800" dirty="0"/>
              <a:t>Simple Vector Machine</a:t>
            </a:r>
          </a:p>
        </p:txBody>
      </p:sp>
    </p:spTree>
    <p:extLst>
      <p:ext uri="{BB962C8B-B14F-4D97-AF65-F5344CB8AC3E}">
        <p14:creationId xmlns:p14="http://schemas.microsoft.com/office/powerpoint/2010/main" val="3145979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009C-F026-44F1-954E-677407FE98CF}"/>
              </a:ext>
            </a:extLst>
          </p:cNvPr>
          <p:cNvSpPr>
            <a:spLocks noGrp="1"/>
          </p:cNvSpPr>
          <p:nvPr>
            <p:ph type="title"/>
          </p:nvPr>
        </p:nvSpPr>
        <p:spPr/>
        <p:txBody>
          <a:bodyPr>
            <a:normAutofit/>
          </a:bodyPr>
          <a:lstStyle/>
          <a:p>
            <a:r>
              <a:rPr lang="en-US" sz="6000" b="1" dirty="0">
                <a:solidFill>
                  <a:schemeClr val="accent1"/>
                </a:solidFill>
              </a:rPr>
              <a:t>Comparing Models</a:t>
            </a:r>
          </a:p>
        </p:txBody>
      </p:sp>
      <p:pic>
        <p:nvPicPr>
          <p:cNvPr id="10" name="Content Placeholder 9">
            <a:extLst>
              <a:ext uri="{FF2B5EF4-FFF2-40B4-BE49-F238E27FC236}">
                <a16:creationId xmlns:a16="http://schemas.microsoft.com/office/drawing/2014/main" id="{F3D5DE19-A935-4000-A810-651F868B559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39250"/>
          <a:stretch/>
        </p:blipFill>
        <p:spPr>
          <a:xfrm>
            <a:off x="548640" y="1508760"/>
            <a:ext cx="5029199" cy="5234939"/>
          </a:xfrm>
        </p:spPr>
      </p:pic>
      <p:pic>
        <p:nvPicPr>
          <p:cNvPr id="13" name="Content Placeholder 12">
            <a:extLst>
              <a:ext uri="{FF2B5EF4-FFF2-40B4-BE49-F238E27FC236}">
                <a16:creationId xmlns:a16="http://schemas.microsoft.com/office/drawing/2014/main" id="{B3DEF2DA-EA15-4BBD-8403-67CCC705D63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96000" y="1508759"/>
            <a:ext cx="5257800" cy="5234939"/>
          </a:xfrm>
        </p:spPr>
      </p:pic>
    </p:spTree>
    <p:extLst>
      <p:ext uri="{BB962C8B-B14F-4D97-AF65-F5344CB8AC3E}">
        <p14:creationId xmlns:p14="http://schemas.microsoft.com/office/powerpoint/2010/main" val="1908679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92542-7254-4F56-9B20-E2CE11AF1D74}"/>
              </a:ext>
            </a:extLst>
          </p:cNvPr>
          <p:cNvSpPr>
            <a:spLocks noGrp="1"/>
          </p:cNvSpPr>
          <p:nvPr>
            <p:ph type="title"/>
          </p:nvPr>
        </p:nvSpPr>
        <p:spPr>
          <a:xfrm>
            <a:off x="838200" y="963877"/>
            <a:ext cx="3494362" cy="4930246"/>
          </a:xfrm>
        </p:spPr>
        <p:txBody>
          <a:bodyPr>
            <a:normAutofit/>
          </a:bodyPr>
          <a:lstStyle/>
          <a:p>
            <a:r>
              <a:rPr lang="en-US" b="1" dirty="0">
                <a:solidFill>
                  <a:schemeClr val="accent1"/>
                </a:solidFill>
              </a:rPr>
              <a:t>Comparing models listed  and their performances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9BFD2EA-6891-4631-AB44-C45915DA3F2B}"/>
              </a:ext>
            </a:extLst>
          </p:cNvPr>
          <p:cNvSpPr txBox="1"/>
          <p:nvPr/>
        </p:nvSpPr>
        <p:spPr>
          <a:xfrm>
            <a:off x="4976031" y="1874728"/>
            <a:ext cx="5456335" cy="3108543"/>
          </a:xfrm>
          <a:prstGeom prst="rect">
            <a:avLst/>
          </a:prstGeom>
          <a:noFill/>
        </p:spPr>
        <p:txBody>
          <a:bodyPr wrap="square" rtlCol="0">
            <a:spAutoFit/>
          </a:bodyPr>
          <a:lstStyle/>
          <a:p>
            <a:r>
              <a:rPr lang="en-US" sz="2800" dirty="0"/>
              <a:t>Our findings reveal, Linear </a:t>
            </a:r>
            <a:r>
              <a:rPr lang="en-US" sz="2800" dirty="0" err="1"/>
              <a:t>Regrssion</a:t>
            </a:r>
            <a:r>
              <a:rPr lang="en-US" sz="2800" dirty="0"/>
              <a:t> to be grossly overfitting. The other models show some overfitting but not by much. </a:t>
            </a:r>
            <a:r>
              <a:rPr lang="en-US" sz="2800" dirty="0" err="1"/>
              <a:t>ExtraTressRegressor</a:t>
            </a:r>
            <a:r>
              <a:rPr lang="en-US" sz="2800" dirty="0"/>
              <a:t> seem to have the best score and least overfitting going on with regards to the other CARTs</a:t>
            </a:r>
            <a:endParaRPr lang="en-US" sz="4000" dirty="0"/>
          </a:p>
        </p:txBody>
      </p:sp>
    </p:spTree>
    <p:extLst>
      <p:ext uri="{BB962C8B-B14F-4D97-AF65-F5344CB8AC3E}">
        <p14:creationId xmlns:p14="http://schemas.microsoft.com/office/powerpoint/2010/main" val="535633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92542-7254-4F56-9B20-E2CE11AF1D74}"/>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Modeling Using Gradient Boosting</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9BFD2EA-6891-4631-AB44-C45915DA3F2B}"/>
              </a:ext>
            </a:extLst>
          </p:cNvPr>
          <p:cNvSpPr txBox="1"/>
          <p:nvPr/>
        </p:nvSpPr>
        <p:spPr>
          <a:xfrm>
            <a:off x="5190830" y="2736502"/>
            <a:ext cx="4693750" cy="1384995"/>
          </a:xfrm>
          <a:prstGeom prst="rect">
            <a:avLst/>
          </a:prstGeom>
          <a:noFill/>
        </p:spPr>
        <p:txBody>
          <a:bodyPr wrap="square" rtlCol="0">
            <a:spAutoFit/>
          </a:bodyPr>
          <a:lstStyle/>
          <a:p>
            <a:r>
              <a:rPr lang="en-US" sz="2800" b="1" dirty="0"/>
              <a:t>RMSE:</a:t>
            </a:r>
          </a:p>
          <a:p>
            <a:r>
              <a:rPr lang="en-US" sz="2800" b="1" dirty="0"/>
              <a:t>Train: 0.4174781074857505</a:t>
            </a:r>
          </a:p>
          <a:p>
            <a:r>
              <a:rPr lang="en-US" sz="2800" b="1" dirty="0"/>
              <a:t>Test:   4.5332287915270895</a:t>
            </a:r>
          </a:p>
        </p:txBody>
      </p:sp>
    </p:spTree>
    <p:extLst>
      <p:ext uri="{BB962C8B-B14F-4D97-AF65-F5344CB8AC3E}">
        <p14:creationId xmlns:p14="http://schemas.microsoft.com/office/powerpoint/2010/main" val="3321841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6392-FAAF-474A-AA5F-18C644B2AFC8}"/>
              </a:ext>
            </a:extLst>
          </p:cNvPr>
          <p:cNvSpPr>
            <a:spLocks noGrp="1"/>
          </p:cNvSpPr>
          <p:nvPr>
            <p:ph type="title"/>
          </p:nvPr>
        </p:nvSpPr>
        <p:spPr/>
        <p:txBody>
          <a:bodyPr>
            <a:normAutofit/>
          </a:bodyPr>
          <a:lstStyle/>
          <a:p>
            <a:r>
              <a:rPr lang="en-US" sz="6000" b="1" dirty="0"/>
              <a:t>Summary</a:t>
            </a:r>
          </a:p>
        </p:txBody>
      </p:sp>
      <p:sp>
        <p:nvSpPr>
          <p:cNvPr id="3" name="Content Placeholder 2">
            <a:extLst>
              <a:ext uri="{FF2B5EF4-FFF2-40B4-BE49-F238E27FC236}">
                <a16:creationId xmlns:a16="http://schemas.microsoft.com/office/drawing/2014/main" id="{031859FD-20D3-48FE-B780-EE501B5ADE43}"/>
              </a:ext>
            </a:extLst>
          </p:cNvPr>
          <p:cNvSpPr>
            <a:spLocks noGrp="1"/>
          </p:cNvSpPr>
          <p:nvPr>
            <p:ph idx="1"/>
          </p:nvPr>
        </p:nvSpPr>
        <p:spPr/>
        <p:txBody>
          <a:bodyPr/>
          <a:lstStyle/>
          <a:p>
            <a:r>
              <a:rPr lang="en-US" dirty="0"/>
              <a:t>We began with trying to predict the how much customers will spend at a </a:t>
            </a:r>
            <a:r>
              <a:rPr lang="en-US" dirty="0" err="1"/>
              <a:t>gStore</a:t>
            </a:r>
            <a:r>
              <a:rPr lang="en-US" dirty="0"/>
              <a:t>.</a:t>
            </a:r>
          </a:p>
          <a:p>
            <a:r>
              <a:rPr lang="en-US" dirty="0"/>
              <a:t>We analyzed our data, performed some EDA and dropped the necessary columns.</a:t>
            </a:r>
          </a:p>
          <a:p>
            <a:r>
              <a:rPr lang="en-US" dirty="0"/>
              <a:t>We then tried predicting on just on numerical columns and found that to be adequately lacking.</a:t>
            </a:r>
          </a:p>
          <a:p>
            <a:r>
              <a:rPr lang="en-US" dirty="0"/>
              <a:t>In turn we tried predicting on all remaining columns both numerical and categorical columns and found that our model performed much better. Although we are scoring at 99% on some of our models, there is still room for improvement on our model.</a:t>
            </a:r>
          </a:p>
          <a:p>
            <a:pPr marL="0" indent="0">
              <a:buNone/>
            </a:pPr>
            <a:endParaRPr lang="en-US" dirty="0"/>
          </a:p>
        </p:txBody>
      </p:sp>
    </p:spTree>
    <p:extLst>
      <p:ext uri="{BB962C8B-B14F-4D97-AF65-F5344CB8AC3E}">
        <p14:creationId xmlns:p14="http://schemas.microsoft.com/office/powerpoint/2010/main" val="2753942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46DE2-DD94-44AA-A615-2466E5AC6EE4}"/>
              </a:ext>
            </a:extLst>
          </p:cNvPr>
          <p:cNvSpPr>
            <a:spLocks noGrp="1"/>
          </p:cNvSpPr>
          <p:nvPr>
            <p:ph type="title"/>
          </p:nvPr>
        </p:nvSpPr>
        <p:spPr/>
        <p:txBody>
          <a:bodyPr>
            <a:normAutofit/>
          </a:bodyPr>
          <a:lstStyle/>
          <a:p>
            <a:r>
              <a:rPr lang="en-US" sz="5400" b="1" dirty="0"/>
              <a:t>Suggested Improvements</a:t>
            </a:r>
          </a:p>
        </p:txBody>
      </p:sp>
      <p:sp>
        <p:nvSpPr>
          <p:cNvPr id="3" name="Content Placeholder 2">
            <a:extLst>
              <a:ext uri="{FF2B5EF4-FFF2-40B4-BE49-F238E27FC236}">
                <a16:creationId xmlns:a16="http://schemas.microsoft.com/office/drawing/2014/main" id="{2690253D-C0BA-4419-8AEA-CEC0F0C91347}"/>
              </a:ext>
            </a:extLst>
          </p:cNvPr>
          <p:cNvSpPr>
            <a:spLocks noGrp="1"/>
          </p:cNvSpPr>
          <p:nvPr>
            <p:ph idx="1"/>
          </p:nvPr>
        </p:nvSpPr>
        <p:spPr/>
        <p:txBody>
          <a:bodyPr>
            <a:normAutofit/>
          </a:bodyPr>
          <a:lstStyle/>
          <a:p>
            <a:r>
              <a:rPr lang="en-US" sz="3600" dirty="0"/>
              <a:t>Since there is overfitting </a:t>
            </a:r>
            <a:r>
              <a:rPr lang="en-US" sz="3600" dirty="0" err="1"/>
              <a:t>occuring</a:t>
            </a:r>
            <a:r>
              <a:rPr lang="en-US" sz="3600" dirty="0"/>
              <a:t>, we might try to reduce the variance by making our model less complex.</a:t>
            </a:r>
          </a:p>
          <a:p>
            <a:r>
              <a:rPr lang="en-US" sz="3600" dirty="0"/>
              <a:t>We might consider using only the top five impactful variables especially outlined by our </a:t>
            </a:r>
            <a:r>
              <a:rPr lang="en-US" sz="3600" dirty="0" err="1"/>
              <a:t>LassoCV</a:t>
            </a:r>
            <a:r>
              <a:rPr lang="en-US" sz="3600" dirty="0"/>
              <a:t> </a:t>
            </a:r>
            <a:r>
              <a:rPr lang="en-US" sz="3600" dirty="0" err="1"/>
              <a:t>coeffients</a:t>
            </a:r>
            <a:r>
              <a:rPr lang="en-US" sz="3600" dirty="0"/>
              <a:t>.</a:t>
            </a:r>
          </a:p>
        </p:txBody>
      </p:sp>
    </p:spTree>
    <p:extLst>
      <p:ext uri="{BB962C8B-B14F-4D97-AF65-F5344CB8AC3E}">
        <p14:creationId xmlns:p14="http://schemas.microsoft.com/office/powerpoint/2010/main" val="2020419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D20B31F-AFDA-4110-A00B-597206C39497}"/>
              </a:ext>
            </a:extLst>
          </p:cNvPr>
          <p:cNvSpPr>
            <a:spLocks noGrp="1"/>
          </p:cNvSpPr>
          <p:nvPr>
            <p:ph idx="1"/>
          </p:nvPr>
        </p:nvSpPr>
        <p:spPr>
          <a:xfrm>
            <a:off x="640079" y="3191348"/>
            <a:ext cx="5676637" cy="1718896"/>
          </a:xfrm>
        </p:spPr>
        <p:txBody>
          <a:bodyPr anchor="ctr">
            <a:normAutofit lnSpcReduction="10000"/>
          </a:bodyPr>
          <a:lstStyle/>
          <a:p>
            <a:pPr marL="0" indent="0">
              <a:buNone/>
            </a:pPr>
            <a:r>
              <a:rPr lang="en-US" sz="6000" dirty="0">
                <a:solidFill>
                  <a:schemeClr val="accent1"/>
                </a:solidFill>
              </a:rPr>
              <a:t>Overall Outcome</a:t>
            </a:r>
            <a:br>
              <a:rPr lang="en-US" sz="6000" dirty="0"/>
            </a:br>
            <a:endParaRPr lang="en-US" sz="6000" dirty="0"/>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4E4F532-2368-4A41-8157-070C4BB5D58C}"/>
              </a:ext>
            </a:extLst>
          </p:cNvPr>
          <p:cNvSpPr txBox="1"/>
          <p:nvPr/>
        </p:nvSpPr>
        <p:spPr>
          <a:xfrm>
            <a:off x="640079" y="4300236"/>
            <a:ext cx="8092818" cy="2308324"/>
          </a:xfrm>
          <a:prstGeom prst="rect">
            <a:avLst/>
          </a:prstGeom>
          <a:noFill/>
        </p:spPr>
        <p:txBody>
          <a:bodyPr wrap="square" rtlCol="0">
            <a:spAutoFit/>
          </a:bodyPr>
          <a:lstStyle/>
          <a:p>
            <a:r>
              <a:rPr lang="en-US" sz="3600" dirty="0"/>
              <a:t>We could potentially use this model to predict how much a customer will spend on any ecommerce store with similar data collection.</a:t>
            </a:r>
          </a:p>
        </p:txBody>
      </p:sp>
    </p:spTree>
    <p:extLst>
      <p:ext uri="{BB962C8B-B14F-4D97-AF65-F5344CB8AC3E}">
        <p14:creationId xmlns:p14="http://schemas.microsoft.com/office/powerpoint/2010/main" val="36287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D146F-E4DC-4A13-B691-6E664B0C7F6F}"/>
              </a:ext>
            </a:extLst>
          </p:cNvPr>
          <p:cNvSpPr>
            <a:spLocks noGrp="1"/>
          </p:cNvSpPr>
          <p:nvPr>
            <p:ph type="title"/>
          </p:nvPr>
        </p:nvSpPr>
        <p:spPr/>
        <p:txBody>
          <a:bodyPr>
            <a:normAutofit/>
          </a:bodyPr>
          <a:lstStyle/>
          <a:p>
            <a:r>
              <a:rPr lang="en-US" sz="4800" b="1" dirty="0"/>
              <a:t>Proposed Methods and Models</a:t>
            </a:r>
          </a:p>
        </p:txBody>
      </p:sp>
      <p:sp>
        <p:nvSpPr>
          <p:cNvPr id="3" name="Content Placeholder 2">
            <a:extLst>
              <a:ext uri="{FF2B5EF4-FFF2-40B4-BE49-F238E27FC236}">
                <a16:creationId xmlns:a16="http://schemas.microsoft.com/office/drawing/2014/main" id="{4F2BFCEA-3079-43AB-8D1B-A37FBC555C8D}"/>
              </a:ext>
            </a:extLst>
          </p:cNvPr>
          <p:cNvSpPr>
            <a:spLocks noGrp="1"/>
          </p:cNvSpPr>
          <p:nvPr>
            <p:ph idx="1"/>
          </p:nvPr>
        </p:nvSpPr>
        <p:spPr>
          <a:xfrm>
            <a:off x="838200" y="1440180"/>
            <a:ext cx="10515600" cy="5052695"/>
          </a:xfrm>
        </p:spPr>
        <p:txBody>
          <a:bodyPr>
            <a:normAutofit/>
          </a:bodyPr>
          <a:lstStyle/>
          <a:p>
            <a:pPr marL="0" indent="0">
              <a:buNone/>
            </a:pPr>
            <a:r>
              <a:rPr lang="en-US" dirty="0"/>
              <a:t>Our data set contains a label, thus a supervised machine learning problem. we will be trying out different supervised models to find out which one is best.</a:t>
            </a:r>
          </a:p>
          <a:p>
            <a:pPr marL="0" indent="0">
              <a:buNone/>
            </a:pPr>
            <a:r>
              <a:rPr lang="en-US" dirty="0"/>
              <a:t>Since we are working with a continuous variables, it is appropriate to use regression models .</a:t>
            </a:r>
          </a:p>
          <a:p>
            <a:pPr marL="0" indent="0">
              <a:buNone/>
            </a:pPr>
            <a:r>
              <a:rPr lang="en-US" dirty="0"/>
              <a:t>For checking our accuracy, we would use </a:t>
            </a:r>
            <a:r>
              <a:rPr lang="en-US" b="1" dirty="0"/>
              <a:t>Root Mean Square Error </a:t>
            </a:r>
            <a:r>
              <a:rPr lang="en-US" dirty="0"/>
              <a:t>metric to check how well our model is doing. </a:t>
            </a:r>
          </a:p>
          <a:p>
            <a:pPr marL="0" indent="0">
              <a:buNone/>
            </a:pPr>
            <a:r>
              <a:rPr lang="en-US" dirty="0"/>
              <a:t>With this metric, </a:t>
            </a:r>
            <a:r>
              <a:rPr lang="en-US" b="1" dirty="0"/>
              <a:t>the closer we are to zero </a:t>
            </a:r>
            <a:r>
              <a:rPr lang="en-US" dirty="0"/>
              <a:t>for both our testing and training data, the better are model is doing. </a:t>
            </a:r>
          </a:p>
          <a:p>
            <a:pPr marL="0" indent="0">
              <a:buNone/>
            </a:pPr>
            <a:r>
              <a:rPr lang="en-US" dirty="0"/>
              <a:t>To ensure that our data is equally scaled, a </a:t>
            </a:r>
            <a:r>
              <a:rPr lang="en-US" b="1" dirty="0"/>
              <a:t>Standard Scalar </a:t>
            </a:r>
            <a:r>
              <a:rPr lang="en-US" dirty="0"/>
              <a:t>scaling will be applied at all times.</a:t>
            </a:r>
          </a:p>
        </p:txBody>
      </p:sp>
    </p:spTree>
    <p:extLst>
      <p:ext uri="{BB962C8B-B14F-4D97-AF65-F5344CB8AC3E}">
        <p14:creationId xmlns:p14="http://schemas.microsoft.com/office/powerpoint/2010/main" val="24169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2136-EC45-4BF5-97DE-71A4E1198671}"/>
              </a:ext>
            </a:extLst>
          </p:cNvPr>
          <p:cNvSpPr>
            <a:spLocks noGrp="1"/>
          </p:cNvSpPr>
          <p:nvPr>
            <p:ph type="title"/>
          </p:nvPr>
        </p:nvSpPr>
        <p:spPr/>
        <p:txBody>
          <a:bodyPr>
            <a:normAutofit/>
          </a:bodyPr>
          <a:lstStyle/>
          <a:p>
            <a:r>
              <a:rPr lang="en-US" sz="6000" b="1" dirty="0"/>
              <a:t>Data Source</a:t>
            </a:r>
          </a:p>
        </p:txBody>
      </p:sp>
      <p:sp>
        <p:nvSpPr>
          <p:cNvPr id="3" name="Content Placeholder 2">
            <a:extLst>
              <a:ext uri="{FF2B5EF4-FFF2-40B4-BE49-F238E27FC236}">
                <a16:creationId xmlns:a16="http://schemas.microsoft.com/office/drawing/2014/main" id="{F938D616-3CB1-4F39-A775-984C5525DC7F}"/>
              </a:ext>
            </a:extLst>
          </p:cNvPr>
          <p:cNvSpPr>
            <a:spLocks noGrp="1"/>
          </p:cNvSpPr>
          <p:nvPr>
            <p:ph idx="1"/>
          </p:nvPr>
        </p:nvSpPr>
        <p:spPr/>
        <p:txBody>
          <a:bodyPr/>
          <a:lstStyle/>
          <a:p>
            <a:r>
              <a:rPr lang="en-US" sz="3600" dirty="0"/>
              <a:t>Data - Given on Kaggle. </a:t>
            </a:r>
          </a:p>
          <a:p>
            <a:r>
              <a:rPr lang="en-US" sz="3600" dirty="0"/>
              <a:t>Data-size for training = 1,468,195 KB; </a:t>
            </a:r>
          </a:p>
          <a:p>
            <a:r>
              <a:rPr lang="en-US" sz="3600" dirty="0"/>
              <a:t>Data-size for test = 1,315,279 KB; </a:t>
            </a:r>
          </a:p>
          <a:p>
            <a:r>
              <a:rPr lang="en-US" sz="3600" dirty="0"/>
              <a:t>Data format = .csv;</a:t>
            </a:r>
          </a:p>
          <a:p>
            <a:r>
              <a:rPr lang="en-US" sz="3600" dirty="0"/>
              <a:t>Number of rows = 903653</a:t>
            </a:r>
          </a:p>
          <a:p>
            <a:r>
              <a:rPr lang="en-US" sz="3600" dirty="0"/>
              <a:t>There are some json objects with some of the columns in the dataset</a:t>
            </a:r>
          </a:p>
          <a:p>
            <a:endParaRPr lang="en-US" dirty="0"/>
          </a:p>
        </p:txBody>
      </p:sp>
    </p:spTree>
    <p:extLst>
      <p:ext uri="{BB962C8B-B14F-4D97-AF65-F5344CB8AC3E}">
        <p14:creationId xmlns:p14="http://schemas.microsoft.com/office/powerpoint/2010/main" val="425213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E142CC-1131-45BB-81D0-1023C03229E5}"/>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b="1" kern="1200">
                <a:solidFill>
                  <a:srgbClr val="FFFFFF"/>
                </a:solidFill>
                <a:latin typeface="+mj-lt"/>
                <a:ea typeface="+mj-ea"/>
                <a:cs typeface="+mj-cs"/>
              </a:rPr>
              <a:t>Sample Data Set</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50EF6DCD-B13D-4469-9527-4948455401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401" y="2509911"/>
            <a:ext cx="10520098" cy="3997637"/>
          </a:xfrm>
          <a:prstGeom prst="rect">
            <a:avLst/>
          </a:prstGeom>
        </p:spPr>
      </p:pic>
    </p:spTree>
    <p:extLst>
      <p:ext uri="{BB962C8B-B14F-4D97-AF65-F5344CB8AC3E}">
        <p14:creationId xmlns:p14="http://schemas.microsoft.com/office/powerpoint/2010/main" val="278585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3D66-CF13-4616-A746-50D18BB5F812}"/>
              </a:ext>
            </a:extLst>
          </p:cNvPr>
          <p:cNvSpPr>
            <a:spLocks noGrp="1"/>
          </p:cNvSpPr>
          <p:nvPr>
            <p:ph type="title"/>
          </p:nvPr>
        </p:nvSpPr>
        <p:spPr/>
        <p:txBody>
          <a:bodyPr/>
          <a:lstStyle/>
          <a:p>
            <a:r>
              <a:rPr lang="en-US" b="1" dirty="0"/>
              <a:t>Exploratory Data Analysis</a:t>
            </a:r>
            <a:endParaRPr lang="en-US" dirty="0"/>
          </a:p>
        </p:txBody>
      </p:sp>
      <p:sp>
        <p:nvSpPr>
          <p:cNvPr id="3" name="Content Placeholder 2">
            <a:extLst>
              <a:ext uri="{FF2B5EF4-FFF2-40B4-BE49-F238E27FC236}">
                <a16:creationId xmlns:a16="http://schemas.microsoft.com/office/drawing/2014/main" id="{51AE6988-EA64-474F-B3D9-7279D5CA4A00}"/>
              </a:ext>
            </a:extLst>
          </p:cNvPr>
          <p:cNvSpPr>
            <a:spLocks noGrp="1"/>
          </p:cNvSpPr>
          <p:nvPr>
            <p:ph idx="1"/>
          </p:nvPr>
        </p:nvSpPr>
        <p:spPr/>
        <p:txBody>
          <a:bodyPr>
            <a:normAutofit lnSpcReduction="10000"/>
          </a:bodyPr>
          <a:lstStyle/>
          <a:p>
            <a:pPr marL="0" indent="0">
              <a:buNone/>
            </a:pPr>
            <a:r>
              <a:rPr lang="en-US" b="1" dirty="0"/>
              <a:t>Dropped Columns</a:t>
            </a:r>
            <a:r>
              <a:rPr lang="en-US" dirty="0"/>
              <a:t>: I looked at each column closely and columns that had consistently the same value for each observation or didn't seem to place much relevance or had the same data present in another column were dropped. </a:t>
            </a:r>
          </a:p>
          <a:p>
            <a:pPr marL="0" indent="0">
              <a:buNone/>
            </a:pPr>
            <a:r>
              <a:rPr lang="en-US" dirty="0"/>
              <a:t>Such columns include:['</a:t>
            </a:r>
            <a:r>
              <a:rPr lang="en-US" dirty="0" err="1"/>
              <a:t>browserSize</a:t>
            </a:r>
            <a:r>
              <a:rPr lang="en-US" dirty="0"/>
              <a:t>', '</a:t>
            </a:r>
            <a:r>
              <a:rPr lang="en-US" dirty="0" err="1"/>
              <a:t>browserVersion</a:t>
            </a:r>
            <a:r>
              <a:rPr lang="en-US" dirty="0"/>
              <a:t>', '</a:t>
            </a:r>
            <a:r>
              <a:rPr lang="en-US" dirty="0" err="1"/>
              <a:t>flashVersion</a:t>
            </a:r>
            <a:r>
              <a:rPr lang="en-US" dirty="0"/>
              <a:t>', 'language', '</a:t>
            </a:r>
            <a:r>
              <a:rPr lang="en-US" dirty="0" err="1"/>
              <a:t>mobileDeviceBranding</a:t>
            </a:r>
            <a:r>
              <a:rPr lang="en-US" dirty="0"/>
              <a:t>',       '</a:t>
            </a:r>
            <a:r>
              <a:rPr lang="en-US" dirty="0" err="1"/>
              <a:t>mobileDeviceInfo</a:t>
            </a:r>
            <a:r>
              <a:rPr lang="en-US" dirty="0"/>
              <a:t>', '</a:t>
            </a:r>
            <a:r>
              <a:rPr lang="en-US" dirty="0" err="1"/>
              <a:t>mobileDeviceMarketingName</a:t>
            </a:r>
            <a:r>
              <a:rPr lang="en-US" dirty="0"/>
              <a:t>', '</a:t>
            </a:r>
            <a:r>
              <a:rPr lang="en-US" dirty="0" err="1"/>
              <a:t>mobileDeviceModel</a:t>
            </a:r>
            <a:r>
              <a:rPr lang="en-US" dirty="0"/>
              <a:t>',       '</a:t>
            </a:r>
            <a:r>
              <a:rPr lang="en-US" dirty="0" err="1"/>
              <a:t>mobileInputSelector</a:t>
            </a:r>
            <a:r>
              <a:rPr lang="en-US" dirty="0"/>
              <a:t>', '</a:t>
            </a:r>
            <a:r>
              <a:rPr lang="en-US" dirty="0" err="1"/>
              <a:t>operatingSystemVersion</a:t>
            </a:r>
            <a:r>
              <a:rPr lang="en-US" dirty="0"/>
              <a:t>',       '</a:t>
            </a:r>
            <a:r>
              <a:rPr lang="en-US" dirty="0" err="1"/>
              <a:t>screenColors</a:t>
            </a:r>
            <a:r>
              <a:rPr lang="en-US" dirty="0"/>
              <a:t>', '</a:t>
            </a:r>
            <a:r>
              <a:rPr lang="en-US" dirty="0" err="1"/>
              <a:t>screenResolution</a:t>
            </a:r>
            <a:r>
              <a:rPr lang="en-US" dirty="0"/>
              <a:t>', 'visits','</a:t>
            </a:r>
            <a:r>
              <a:rPr lang="en-US" dirty="0" err="1"/>
              <a:t>adwordsClickInfo</a:t>
            </a:r>
            <a:r>
              <a:rPr lang="en-US" dirty="0"/>
              <a:t>', '</a:t>
            </a:r>
            <a:r>
              <a:rPr lang="en-US" dirty="0" err="1"/>
              <a:t>campaignCode</a:t>
            </a:r>
            <a:r>
              <a:rPr lang="en-US" dirty="0"/>
              <a:t>','</a:t>
            </a:r>
            <a:r>
              <a:rPr lang="en-US" dirty="0" err="1"/>
              <a:t>socialEngagementType</a:t>
            </a:r>
            <a:r>
              <a:rPr lang="en-US" dirty="0"/>
              <a:t>','</a:t>
            </a:r>
            <a:r>
              <a:rPr lang="en-US" dirty="0" err="1"/>
              <a:t>networkLocation</a:t>
            </a:r>
            <a:r>
              <a:rPr lang="en-US" dirty="0"/>
              <a:t>', 'longitude', 'latitude', '</a:t>
            </a:r>
            <a:r>
              <a:rPr lang="en-US" dirty="0" err="1"/>
              <a:t>cityId</a:t>
            </a:r>
            <a:r>
              <a:rPr lang="en-US" dirty="0"/>
              <a:t>', 'metro', 'country', 'region', '</a:t>
            </a:r>
            <a:r>
              <a:rPr lang="en-US" dirty="0" err="1"/>
              <a:t>subContinent</a:t>
            </a:r>
            <a:r>
              <a:rPr lang="en-US" dirty="0"/>
              <a:t>', '</a:t>
            </a:r>
            <a:r>
              <a:rPr lang="en-US" dirty="0" err="1"/>
              <a:t>isMobile</a:t>
            </a:r>
            <a:r>
              <a:rPr lang="en-US" dirty="0"/>
              <a:t>', 'medium'] </a:t>
            </a:r>
          </a:p>
        </p:txBody>
      </p:sp>
    </p:spTree>
    <p:extLst>
      <p:ext uri="{BB962C8B-B14F-4D97-AF65-F5344CB8AC3E}">
        <p14:creationId xmlns:p14="http://schemas.microsoft.com/office/powerpoint/2010/main" val="63843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3D66-CF13-4616-A746-50D18BB5F812}"/>
              </a:ext>
            </a:extLst>
          </p:cNvPr>
          <p:cNvSpPr>
            <a:spLocks noGrp="1"/>
          </p:cNvSpPr>
          <p:nvPr>
            <p:ph type="title"/>
          </p:nvPr>
        </p:nvSpPr>
        <p:spPr/>
        <p:txBody>
          <a:bodyPr/>
          <a:lstStyle/>
          <a:p>
            <a:r>
              <a:rPr lang="en-US" b="1" dirty="0"/>
              <a:t>Exploratory Data Analysis</a:t>
            </a:r>
            <a:endParaRPr lang="en-US" dirty="0"/>
          </a:p>
        </p:txBody>
      </p:sp>
      <p:sp>
        <p:nvSpPr>
          <p:cNvPr id="3" name="Content Placeholder 2">
            <a:extLst>
              <a:ext uri="{FF2B5EF4-FFF2-40B4-BE49-F238E27FC236}">
                <a16:creationId xmlns:a16="http://schemas.microsoft.com/office/drawing/2014/main" id="{51AE6988-EA64-474F-B3D9-7279D5CA4A00}"/>
              </a:ext>
            </a:extLst>
          </p:cNvPr>
          <p:cNvSpPr>
            <a:spLocks noGrp="1"/>
          </p:cNvSpPr>
          <p:nvPr>
            <p:ph idx="1"/>
          </p:nvPr>
        </p:nvSpPr>
        <p:spPr/>
        <p:txBody>
          <a:bodyPr>
            <a:normAutofit/>
          </a:bodyPr>
          <a:lstStyle/>
          <a:p>
            <a:pPr marL="0" indent="0">
              <a:buNone/>
            </a:pPr>
            <a:r>
              <a:rPr lang="en-US" b="1" dirty="0"/>
              <a:t>Fill Nan’s</a:t>
            </a:r>
            <a:r>
              <a:rPr lang="en-US" dirty="0"/>
              <a:t>: Nan's for categorical variables with -999 and numerical variables with 0. </a:t>
            </a:r>
          </a:p>
          <a:p>
            <a:pPr marL="0" indent="0">
              <a:buNone/>
            </a:pPr>
            <a:r>
              <a:rPr lang="en-US" dirty="0"/>
              <a:t>This was done because I did not want the categorical columns affected much when I “get dummies” on them turning them to `1s` and `0s`.</a:t>
            </a:r>
          </a:p>
          <a:p>
            <a:pPr marL="0" indent="0">
              <a:buNone/>
            </a:pPr>
            <a:r>
              <a:rPr lang="en-US" dirty="0"/>
              <a:t> Also the missing values in the numerical columns  for example, </a:t>
            </a:r>
            <a:r>
              <a:rPr lang="en-US" b="1" dirty="0" err="1"/>
              <a:t>transactionRevenue</a:t>
            </a:r>
            <a:r>
              <a:rPr lang="en-US" dirty="0"/>
              <a:t> might hold the same relevance as the value 0, because in both cases we might say no transaction or actual sale was made when customer visited the site. </a:t>
            </a:r>
          </a:p>
          <a:p>
            <a:pPr marL="0" indent="0">
              <a:buNone/>
            </a:pPr>
            <a:r>
              <a:rPr lang="en-US" dirty="0"/>
              <a:t>We could say that the customer left the site without checking through the merchandise in the store or did not get to the store page.</a:t>
            </a:r>
          </a:p>
        </p:txBody>
      </p:sp>
    </p:spTree>
    <p:extLst>
      <p:ext uri="{BB962C8B-B14F-4D97-AF65-F5344CB8AC3E}">
        <p14:creationId xmlns:p14="http://schemas.microsoft.com/office/powerpoint/2010/main" val="199943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3D66-CF13-4616-A746-50D18BB5F812}"/>
              </a:ext>
            </a:extLst>
          </p:cNvPr>
          <p:cNvSpPr>
            <a:spLocks noGrp="1"/>
          </p:cNvSpPr>
          <p:nvPr>
            <p:ph type="title"/>
          </p:nvPr>
        </p:nvSpPr>
        <p:spPr/>
        <p:txBody>
          <a:bodyPr/>
          <a:lstStyle/>
          <a:p>
            <a:r>
              <a:rPr lang="en-US" b="1" dirty="0"/>
              <a:t>Exploratory Data Analysis</a:t>
            </a:r>
            <a:endParaRPr lang="en-US" dirty="0"/>
          </a:p>
        </p:txBody>
      </p:sp>
      <p:sp>
        <p:nvSpPr>
          <p:cNvPr id="3" name="Content Placeholder 2">
            <a:extLst>
              <a:ext uri="{FF2B5EF4-FFF2-40B4-BE49-F238E27FC236}">
                <a16:creationId xmlns:a16="http://schemas.microsoft.com/office/drawing/2014/main" id="{51AE6988-EA64-474F-B3D9-7279D5CA4A00}"/>
              </a:ext>
            </a:extLst>
          </p:cNvPr>
          <p:cNvSpPr>
            <a:spLocks noGrp="1"/>
          </p:cNvSpPr>
          <p:nvPr>
            <p:ph idx="1"/>
          </p:nvPr>
        </p:nvSpPr>
        <p:spPr>
          <a:xfrm>
            <a:off x="838200" y="1825625"/>
            <a:ext cx="10515600" cy="4351338"/>
          </a:xfrm>
        </p:spPr>
        <p:txBody>
          <a:bodyPr>
            <a:normAutofit/>
          </a:bodyPr>
          <a:lstStyle/>
          <a:p>
            <a:pPr marL="0" indent="0">
              <a:buNone/>
            </a:pPr>
            <a:r>
              <a:rPr lang="en-US" b="1" dirty="0"/>
              <a:t>Json Script</a:t>
            </a:r>
            <a:r>
              <a:rPr lang="en-US" dirty="0"/>
              <a:t>: For each column that has a json script </a:t>
            </a:r>
            <a:r>
              <a:rPr lang="en-US" dirty="0" err="1"/>
              <a:t>imbeded</a:t>
            </a:r>
            <a:r>
              <a:rPr lang="en-US" dirty="0"/>
              <a:t>, I transform them into a data frame. </a:t>
            </a:r>
          </a:p>
          <a:p>
            <a:pPr marL="0" indent="0">
              <a:buNone/>
            </a:pPr>
            <a:r>
              <a:rPr lang="en-US" dirty="0"/>
              <a:t>For example, df['totals’]. </a:t>
            </a:r>
          </a:p>
          <a:p>
            <a:pPr marL="0" indent="0">
              <a:buNone/>
            </a:pPr>
            <a:r>
              <a:rPr lang="en-US" dirty="0"/>
              <a:t>Once the column has been turned into a data frame. some more EDA is done by deleting columns that would play any effect on our model either because its the same for all rows or completely empty or has no value. </a:t>
            </a:r>
          </a:p>
          <a:p>
            <a:pPr marL="0" indent="0">
              <a:buNone/>
            </a:pPr>
            <a:r>
              <a:rPr lang="en-US" dirty="0"/>
              <a:t>After EDA, this column is added to the main data frame while the previous json column is dropped to avoid any duplicates. The total column is illustrated below.</a:t>
            </a:r>
          </a:p>
        </p:txBody>
      </p:sp>
    </p:spTree>
    <p:extLst>
      <p:ext uri="{BB962C8B-B14F-4D97-AF65-F5344CB8AC3E}">
        <p14:creationId xmlns:p14="http://schemas.microsoft.com/office/powerpoint/2010/main" val="3107435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8361-D32E-4745-9AB9-76610A0A62E3}"/>
              </a:ext>
            </a:extLst>
          </p:cNvPr>
          <p:cNvSpPr>
            <a:spLocks noGrp="1"/>
          </p:cNvSpPr>
          <p:nvPr>
            <p:ph type="title"/>
          </p:nvPr>
        </p:nvSpPr>
        <p:spPr/>
        <p:txBody>
          <a:bodyPr>
            <a:normAutofit/>
          </a:bodyPr>
          <a:lstStyle/>
          <a:p>
            <a:r>
              <a:rPr lang="en-US" sz="5400" b="1" dirty="0"/>
              <a:t>Y-label</a:t>
            </a:r>
          </a:p>
        </p:txBody>
      </p:sp>
      <p:sp>
        <p:nvSpPr>
          <p:cNvPr id="3" name="Content Placeholder 2">
            <a:extLst>
              <a:ext uri="{FF2B5EF4-FFF2-40B4-BE49-F238E27FC236}">
                <a16:creationId xmlns:a16="http://schemas.microsoft.com/office/drawing/2014/main" id="{9AF576D9-4E55-492C-909F-866E6D65738E}"/>
              </a:ext>
            </a:extLst>
          </p:cNvPr>
          <p:cNvSpPr>
            <a:spLocks noGrp="1"/>
          </p:cNvSpPr>
          <p:nvPr>
            <p:ph idx="1"/>
          </p:nvPr>
        </p:nvSpPr>
        <p:spPr/>
        <p:txBody>
          <a:bodyPr>
            <a:normAutofit/>
          </a:bodyPr>
          <a:lstStyle/>
          <a:p>
            <a:r>
              <a:rPr lang="en-US" sz="4000" dirty="0"/>
              <a:t>Within the totals column is </a:t>
            </a:r>
            <a:r>
              <a:rPr lang="en-US" sz="4000" dirty="0" err="1"/>
              <a:t>transactionRevenue</a:t>
            </a:r>
            <a:r>
              <a:rPr lang="en-US" sz="4000" dirty="0"/>
              <a:t>, our y-label. </a:t>
            </a:r>
          </a:p>
          <a:p>
            <a:r>
              <a:rPr lang="en-US" sz="4000" dirty="0"/>
              <a:t>This is what will be used to train our model and predict </a:t>
            </a:r>
            <a:r>
              <a:rPr lang="en-US" sz="4000" dirty="0" err="1"/>
              <a:t>transactionRevenue</a:t>
            </a:r>
            <a:r>
              <a:rPr lang="en-US" sz="4000" dirty="0"/>
              <a:t> for our </a:t>
            </a:r>
            <a:r>
              <a:rPr lang="en-US" sz="4000" dirty="0" err="1"/>
              <a:t>kaggle</a:t>
            </a:r>
            <a:r>
              <a:rPr lang="en-US" sz="4000" dirty="0"/>
              <a:t> test data.</a:t>
            </a:r>
          </a:p>
        </p:txBody>
      </p:sp>
    </p:spTree>
    <p:extLst>
      <p:ext uri="{BB962C8B-B14F-4D97-AF65-F5344CB8AC3E}">
        <p14:creationId xmlns:p14="http://schemas.microsoft.com/office/powerpoint/2010/main" val="4124071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1183</Words>
  <Application>Microsoft Office PowerPoint</Application>
  <PresentationFormat>Widescreen</PresentationFormat>
  <Paragraphs>137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Google Store Predictive Analysis</vt:lpstr>
      <vt:lpstr>Google Predictive Analysis – A Kaggle Competition</vt:lpstr>
      <vt:lpstr>Proposed Methods and Models</vt:lpstr>
      <vt:lpstr>Data Source</vt:lpstr>
      <vt:lpstr>Sample Data Set</vt:lpstr>
      <vt:lpstr>Exploratory Data Analysis</vt:lpstr>
      <vt:lpstr>Exploratory Data Analysis</vt:lpstr>
      <vt:lpstr>Exploratory Data Analysis</vt:lpstr>
      <vt:lpstr>Y-label</vt:lpstr>
      <vt:lpstr>Y-label</vt:lpstr>
      <vt:lpstr>Y-label (transactionRevenue)</vt:lpstr>
      <vt:lpstr>Correlation</vt:lpstr>
      <vt:lpstr>Correlation</vt:lpstr>
      <vt:lpstr>Base Modeling Using “totals” Data Frame</vt:lpstr>
      <vt:lpstr>Base Modeling Using “totals” Data Frame</vt:lpstr>
      <vt:lpstr>More EDA</vt:lpstr>
      <vt:lpstr>Modeling Using “Cat &amp; Num” Features</vt:lpstr>
      <vt:lpstr>Modeling Using “Cat &amp; Num” Features</vt:lpstr>
      <vt:lpstr>Top Lasso Coefficients</vt:lpstr>
      <vt:lpstr>Comparing models listed  and their performances</vt:lpstr>
      <vt:lpstr>Comparing Models</vt:lpstr>
      <vt:lpstr>Comparing models listed  and their performances</vt:lpstr>
      <vt:lpstr>Modeling Using Gradient Boosting</vt:lpstr>
      <vt:lpstr>Summary</vt:lpstr>
      <vt:lpstr>Suggested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Store Predictive Analysis</dc:title>
  <dc:creator>Susan Mensah</dc:creator>
  <cp:lastModifiedBy>Susan Mensah</cp:lastModifiedBy>
  <cp:revision>13</cp:revision>
  <dcterms:created xsi:type="dcterms:W3CDTF">2018-10-22T13:28:32Z</dcterms:created>
  <dcterms:modified xsi:type="dcterms:W3CDTF">2018-10-22T16:52:12Z</dcterms:modified>
</cp:coreProperties>
</file>