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f915cf16e_0_2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Google Shape;282;g3f915cf16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f915cf16e_2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3f915cf16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f915cf16e_2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Google Shape;295;g3f915cf16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f915cf16e_2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Google Shape;303;g3f915cf16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f915cf16e_2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Google Shape;309;g3f915cf16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f915cf16e_2_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Google Shape;315;g3f915cf16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f915cf16e_2_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Google Shape;321;g3f915cf16e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8075" y="989988"/>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7200"/>
              <a:t>SAT</a:t>
            </a:r>
            <a:endParaRPr sz="7200"/>
          </a:p>
        </p:txBody>
      </p:sp>
      <p:sp>
        <p:nvSpPr>
          <p:cNvPr id="278" name="Google Shape;278;p13"/>
          <p:cNvSpPr txBox="1"/>
          <p:nvPr>
            <p:ph idx="1" type="subTitle"/>
          </p:nvPr>
        </p:nvSpPr>
        <p:spPr>
          <a:xfrm>
            <a:off x="5673150" y="3702225"/>
            <a:ext cx="27306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By Susan Mensah</a:t>
            </a:r>
            <a:endParaRPr sz="2400"/>
          </a:p>
        </p:txBody>
      </p:sp>
      <p:sp>
        <p:nvSpPr>
          <p:cNvPr id="279" name="Google Shape;279;p13"/>
          <p:cNvSpPr txBox="1"/>
          <p:nvPr>
            <p:ph idx="1" type="subTitle"/>
          </p:nvPr>
        </p:nvSpPr>
        <p:spPr>
          <a:xfrm>
            <a:off x="824000" y="2454000"/>
            <a:ext cx="4255500" cy="69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Recommendations on Increasing Participation Rates.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solidFill>
                  <a:srgbClr val="F3F3F3"/>
                </a:solidFill>
              </a:rPr>
              <a:t>Current Participation Rate</a:t>
            </a:r>
            <a:endParaRPr sz="3600">
              <a:solidFill>
                <a:srgbClr val="F3F3F3"/>
              </a:solidFill>
            </a:endParaRPr>
          </a:p>
        </p:txBody>
      </p:sp>
      <p:sp>
        <p:nvSpPr>
          <p:cNvPr id="285" name="Google Shape;285;p14"/>
          <p:cNvSpPr txBox="1"/>
          <p:nvPr>
            <p:ph idx="1" type="body"/>
          </p:nvPr>
        </p:nvSpPr>
        <p:spPr>
          <a:xfrm>
            <a:off x="1303800" y="1401550"/>
            <a:ext cx="7030500" cy="312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As it stands, based on the statistics gathered from 2017 testing, SAT has an average participation rate of about 39% while ACT has an average participation rate of about 65%.</a:t>
            </a:r>
            <a:endParaRPr sz="1800">
              <a:solidFill>
                <a:srgbClr val="000000"/>
              </a:solidFill>
            </a:endParaRPr>
          </a:p>
          <a:p>
            <a:pPr indent="0" lvl="0" marL="0" rtl="0">
              <a:spcBef>
                <a:spcPts val="1600"/>
              </a:spcBef>
              <a:spcAft>
                <a:spcPts val="0"/>
              </a:spcAft>
              <a:buNone/>
            </a:pPr>
            <a:r>
              <a:rPr lang="en" sz="1800">
                <a:solidFill>
                  <a:srgbClr val="000000"/>
                </a:solidFill>
              </a:rPr>
              <a:t>The reason for this is partly because there are  more  some states that have mandated ACT for all test takers  than SAT.  </a:t>
            </a:r>
            <a:endParaRPr sz="1800">
              <a:solidFill>
                <a:srgbClr val="000000"/>
              </a:solidFill>
            </a:endParaRPr>
          </a:p>
          <a:p>
            <a:pPr indent="0" lvl="0" marL="0">
              <a:spcBef>
                <a:spcPts val="1600"/>
              </a:spcBef>
              <a:spcAft>
                <a:spcPts val="1600"/>
              </a:spcAft>
              <a:buNone/>
            </a:pPr>
            <a:r>
              <a:rPr lang="en" sz="1800">
                <a:solidFill>
                  <a:srgbClr val="000000"/>
                </a:solidFill>
              </a:rPr>
              <a:t>There are 17 states that have ACT mandated while there are 4 states that mandate there students to take the SAT</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3F3F3"/>
                </a:solidFill>
              </a:rPr>
              <a:t>ACT vs SAT Participation  </a:t>
            </a:r>
            <a:endParaRPr sz="3600">
              <a:solidFill>
                <a:srgbClr val="F3F3F3"/>
              </a:solidFill>
            </a:endParaRPr>
          </a:p>
        </p:txBody>
      </p:sp>
      <p:sp>
        <p:nvSpPr>
          <p:cNvPr id="291" name="Google Shape;291;p15"/>
          <p:cNvSpPr txBox="1"/>
          <p:nvPr>
            <p:ph idx="1" type="body"/>
          </p:nvPr>
        </p:nvSpPr>
        <p:spPr>
          <a:xfrm>
            <a:off x="1303800" y="1401550"/>
            <a:ext cx="7030500" cy="3121500"/>
          </a:xfrm>
          <a:prstGeom prst="rect">
            <a:avLst/>
          </a:prstGeom>
          <a:noFill/>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000000"/>
                </a:solidFill>
                <a:highlight>
                  <a:srgbClr val="FFFFFF"/>
                </a:highlight>
                <a:latin typeface="Arial"/>
                <a:ea typeface="Arial"/>
                <a:cs typeface="Arial"/>
                <a:sym typeface="Arial"/>
              </a:rPr>
              <a:t>ACT participation acts reversely to SAT participation. Hence, states where there is a high participation in one test, the is a low participation in the other test</a:t>
            </a:r>
            <a:endParaRPr sz="1600">
              <a:solidFill>
                <a:srgbClr val="000000"/>
              </a:solidFill>
            </a:endParaRPr>
          </a:p>
        </p:txBody>
      </p:sp>
      <p:pic>
        <p:nvPicPr>
          <p:cNvPr id="292" name="Google Shape;292;p15"/>
          <p:cNvPicPr preferRelativeResize="0"/>
          <p:nvPr/>
        </p:nvPicPr>
        <p:blipFill>
          <a:blip r:embed="rId3">
            <a:alphaModFix/>
          </a:blip>
          <a:stretch>
            <a:fillRect/>
          </a:stretch>
        </p:blipFill>
        <p:spPr>
          <a:xfrm>
            <a:off x="2075500" y="2423625"/>
            <a:ext cx="4904124" cy="209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682675"/>
            <a:ext cx="7030500" cy="1032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F3F3F3"/>
                </a:solidFill>
              </a:rPr>
              <a:t>Success Rates vs Participation Rates.</a:t>
            </a:r>
            <a:endParaRPr sz="3000">
              <a:solidFill>
                <a:srgbClr val="F3F3F3"/>
              </a:solidFill>
            </a:endParaRPr>
          </a:p>
        </p:txBody>
      </p:sp>
      <p:sp>
        <p:nvSpPr>
          <p:cNvPr id="298" name="Google Shape;298;p16"/>
          <p:cNvSpPr txBox="1"/>
          <p:nvPr>
            <p:ph idx="1" type="body"/>
          </p:nvPr>
        </p:nvSpPr>
        <p:spPr>
          <a:xfrm>
            <a:off x="1303800" y="1401550"/>
            <a:ext cx="7030500" cy="3121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800">
                <a:solidFill>
                  <a:srgbClr val="000000"/>
                </a:solidFill>
              </a:rPr>
              <a:t>The lower the participation rates, the higher the test scores in each state.</a:t>
            </a:r>
            <a:endParaRPr sz="1800">
              <a:solidFill>
                <a:srgbClr val="000000"/>
              </a:solidFill>
            </a:endParaRPr>
          </a:p>
        </p:txBody>
      </p:sp>
      <p:pic>
        <p:nvPicPr>
          <p:cNvPr id="299" name="Google Shape;299;p16"/>
          <p:cNvPicPr preferRelativeResize="0"/>
          <p:nvPr/>
        </p:nvPicPr>
        <p:blipFill>
          <a:blip r:embed="rId3">
            <a:alphaModFix/>
          </a:blip>
          <a:stretch>
            <a:fillRect/>
          </a:stretch>
        </p:blipFill>
        <p:spPr>
          <a:xfrm>
            <a:off x="1363300" y="2169875"/>
            <a:ext cx="3208700" cy="2205975"/>
          </a:xfrm>
          <a:prstGeom prst="rect">
            <a:avLst/>
          </a:prstGeom>
          <a:noFill/>
          <a:ln>
            <a:noFill/>
          </a:ln>
        </p:spPr>
      </p:pic>
      <p:pic>
        <p:nvPicPr>
          <p:cNvPr id="300" name="Google Shape;300;p16"/>
          <p:cNvPicPr preferRelativeResize="0"/>
          <p:nvPr/>
        </p:nvPicPr>
        <p:blipFill>
          <a:blip r:embed="rId4">
            <a:alphaModFix/>
          </a:blip>
          <a:stretch>
            <a:fillRect/>
          </a:stretch>
        </p:blipFill>
        <p:spPr>
          <a:xfrm>
            <a:off x="4855450" y="2169867"/>
            <a:ext cx="3208700" cy="2205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3F3F3"/>
                </a:solidFill>
              </a:rPr>
              <a:t>Should but tests be compared to one another?</a:t>
            </a:r>
            <a:endParaRPr sz="3600">
              <a:solidFill>
                <a:srgbClr val="F3F3F3"/>
              </a:solidFill>
            </a:endParaRPr>
          </a:p>
        </p:txBody>
      </p:sp>
      <p:sp>
        <p:nvSpPr>
          <p:cNvPr id="306" name="Google Shape;306;p17"/>
          <p:cNvSpPr txBox="1"/>
          <p:nvPr>
            <p:ph idx="1" type="body"/>
          </p:nvPr>
        </p:nvSpPr>
        <p:spPr>
          <a:xfrm>
            <a:off x="1303800" y="1836125"/>
            <a:ext cx="7030500" cy="2687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2400">
                <a:solidFill>
                  <a:srgbClr val="000000"/>
                </a:solidFill>
              </a:rPr>
              <a:t>No, there is a statistically significantly difference to show that there is a difference in the average participation rate with a  95% confidence level. As a result, we are unable to truly compare one to the other.</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310" name="Shape 310"/>
        <p:cNvGrpSpPr/>
        <p:nvPr/>
      </p:nvGrpSpPr>
      <p:grpSpPr>
        <a:xfrm>
          <a:off x="0" y="0"/>
          <a:ext cx="0" cy="0"/>
          <a:chOff x="0" y="0"/>
          <a:chExt cx="0" cy="0"/>
        </a:xfrm>
      </p:grpSpPr>
      <p:sp>
        <p:nvSpPr>
          <p:cNvPr id="311" name="Google Shape;311;p18"/>
          <p:cNvSpPr txBox="1"/>
          <p:nvPr>
            <p:ph type="title"/>
          </p:nvPr>
        </p:nvSpPr>
        <p:spPr>
          <a:xfrm>
            <a:off x="1166750" y="35425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3F3F3"/>
                </a:solidFill>
              </a:rPr>
              <a:t>Findings:</a:t>
            </a:r>
            <a:endParaRPr sz="3600">
              <a:solidFill>
                <a:srgbClr val="F3F3F3"/>
              </a:solidFill>
            </a:endParaRPr>
          </a:p>
        </p:txBody>
      </p:sp>
      <p:sp>
        <p:nvSpPr>
          <p:cNvPr id="312" name="Google Shape;312;p18"/>
          <p:cNvSpPr txBox="1"/>
          <p:nvPr>
            <p:ph idx="1" type="body"/>
          </p:nvPr>
        </p:nvSpPr>
        <p:spPr>
          <a:xfrm>
            <a:off x="1166750" y="1138175"/>
            <a:ext cx="7030500" cy="356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200">
                <a:solidFill>
                  <a:srgbClr val="000000"/>
                </a:solidFill>
              </a:rPr>
              <a:t>Our findings show that:</a:t>
            </a:r>
            <a:endParaRPr sz="2200">
              <a:solidFill>
                <a:srgbClr val="000000"/>
              </a:solidFill>
            </a:endParaRPr>
          </a:p>
          <a:p>
            <a:pPr indent="-368300" lvl="0" marL="457200" rtl="0">
              <a:spcBef>
                <a:spcPts val="1600"/>
              </a:spcBef>
              <a:spcAft>
                <a:spcPts val="0"/>
              </a:spcAft>
              <a:buClr>
                <a:srgbClr val="000000"/>
              </a:buClr>
              <a:buSzPts val="2200"/>
              <a:buAutoNum type="arabicPeriod"/>
            </a:pPr>
            <a:r>
              <a:rPr lang="en" sz="2200">
                <a:solidFill>
                  <a:srgbClr val="000000"/>
                </a:solidFill>
              </a:rPr>
              <a:t>Test scores seem to decrease in states that have a higher participation rate and increase in states lower participation for both tests.</a:t>
            </a:r>
            <a:endParaRPr sz="2200">
              <a:solidFill>
                <a:srgbClr val="000000"/>
              </a:solidFill>
            </a:endParaRPr>
          </a:p>
          <a:p>
            <a:pPr indent="-368300" lvl="0" marL="457200" rtl="0">
              <a:spcBef>
                <a:spcPts val="0"/>
              </a:spcBef>
              <a:spcAft>
                <a:spcPts val="0"/>
              </a:spcAft>
              <a:buClr>
                <a:srgbClr val="000000"/>
              </a:buClr>
              <a:buSzPts val="2200"/>
              <a:buAutoNum type="arabicPeriod"/>
            </a:pPr>
            <a:r>
              <a:rPr lang="en" sz="2200">
                <a:solidFill>
                  <a:srgbClr val="000000"/>
                </a:solidFill>
              </a:rPr>
              <a:t>ACT has a higher participation rate than SAT</a:t>
            </a:r>
            <a:endParaRPr sz="2200">
              <a:solidFill>
                <a:srgbClr val="000000"/>
              </a:solidFill>
            </a:endParaRPr>
          </a:p>
          <a:p>
            <a:pPr indent="-368300" lvl="0" marL="457200" rtl="0">
              <a:spcBef>
                <a:spcPts val="0"/>
              </a:spcBef>
              <a:spcAft>
                <a:spcPts val="0"/>
              </a:spcAft>
              <a:buClr>
                <a:srgbClr val="000000"/>
              </a:buClr>
              <a:buSzPts val="2200"/>
              <a:buAutoNum type="arabicPeriod"/>
            </a:pPr>
            <a:r>
              <a:rPr lang="en" sz="2200">
                <a:solidFill>
                  <a:srgbClr val="000000"/>
                </a:solidFill>
              </a:rPr>
              <a:t> The higher the participation rate in one test with a state, the lower the participation rate of the other in the same state</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316" name="Shape 316"/>
        <p:cNvGrpSpPr/>
        <p:nvPr/>
      </p:nvGrpSpPr>
      <p:grpSpPr>
        <a:xfrm>
          <a:off x="0" y="0"/>
          <a:ext cx="0" cy="0"/>
          <a:chOff x="0" y="0"/>
          <a:chExt cx="0" cy="0"/>
        </a:xfrm>
      </p:grpSpPr>
      <p:sp>
        <p:nvSpPr>
          <p:cNvPr id="317" name="Google Shape;317;p19"/>
          <p:cNvSpPr txBox="1"/>
          <p:nvPr>
            <p:ph type="title"/>
          </p:nvPr>
        </p:nvSpPr>
        <p:spPr>
          <a:xfrm>
            <a:off x="1166750" y="35425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3F3F3"/>
                </a:solidFill>
              </a:rPr>
              <a:t>Inference:</a:t>
            </a:r>
            <a:endParaRPr sz="3600">
              <a:solidFill>
                <a:srgbClr val="F3F3F3"/>
              </a:solidFill>
            </a:endParaRPr>
          </a:p>
        </p:txBody>
      </p:sp>
      <p:sp>
        <p:nvSpPr>
          <p:cNvPr id="318" name="Google Shape;318;p19"/>
          <p:cNvSpPr txBox="1"/>
          <p:nvPr>
            <p:ph idx="1" type="body"/>
          </p:nvPr>
        </p:nvSpPr>
        <p:spPr>
          <a:xfrm>
            <a:off x="1166750" y="1138175"/>
            <a:ext cx="7030500" cy="356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Based on our observations, we can infer that ACT is the most common test nationwide, however, both tests are uncomparable because of the statistical difference in there mean. </a:t>
            </a:r>
            <a:endParaRPr sz="1800">
              <a:solidFill>
                <a:srgbClr val="000000"/>
              </a:solidFill>
            </a:endParaRPr>
          </a:p>
          <a:p>
            <a:pPr indent="0" lvl="0" marL="0" rtl="0">
              <a:spcBef>
                <a:spcPts val="1600"/>
              </a:spcBef>
              <a:spcAft>
                <a:spcPts val="0"/>
              </a:spcAft>
              <a:buNone/>
            </a:pPr>
            <a:r>
              <a:rPr lang="en" sz="1800">
                <a:solidFill>
                  <a:srgbClr val="000000"/>
                </a:solidFill>
              </a:rPr>
              <a:t>Hence, we cannot say that one test weigh more than the other, neither can be conclude which test is better.</a:t>
            </a:r>
            <a:endParaRPr sz="1800">
              <a:solidFill>
                <a:srgbClr val="000000"/>
              </a:solidFill>
            </a:endParaRPr>
          </a:p>
          <a:p>
            <a:pPr indent="0" lvl="0" marL="0" rtl="0">
              <a:spcBef>
                <a:spcPts val="1600"/>
              </a:spcBef>
              <a:spcAft>
                <a:spcPts val="1600"/>
              </a:spcAft>
              <a:buNone/>
            </a:pPr>
            <a:r>
              <a:rPr lang="en" sz="1800">
                <a:solidFill>
                  <a:srgbClr val="000000"/>
                </a:solidFill>
              </a:rPr>
              <a:t>What we can infer is that the states with higher test scores have students who may have prepared better for that particular test they took and therefore score better.</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7DAFAF"/>
            </a:gs>
            <a:gs pos="100000">
              <a:srgbClr val="466363"/>
            </a:gs>
          </a:gsLst>
          <a:lin ang="5400012" scaled="0"/>
        </a:gradFill>
      </p:bgPr>
    </p:bg>
    <p:spTree>
      <p:nvGrpSpPr>
        <p:cNvPr id="322" name="Shape 322"/>
        <p:cNvGrpSpPr/>
        <p:nvPr/>
      </p:nvGrpSpPr>
      <p:grpSpPr>
        <a:xfrm>
          <a:off x="0" y="0"/>
          <a:ext cx="0" cy="0"/>
          <a:chOff x="0" y="0"/>
          <a:chExt cx="0" cy="0"/>
        </a:xfrm>
      </p:grpSpPr>
      <p:sp>
        <p:nvSpPr>
          <p:cNvPr id="323" name="Google Shape;323;p20"/>
          <p:cNvSpPr txBox="1"/>
          <p:nvPr>
            <p:ph type="title"/>
          </p:nvPr>
        </p:nvSpPr>
        <p:spPr>
          <a:xfrm>
            <a:off x="1272675" y="742675"/>
            <a:ext cx="7030500" cy="82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solidFill>
                  <a:srgbClr val="F3F3F3"/>
                </a:solidFill>
              </a:rPr>
              <a:t>Conclusion</a:t>
            </a:r>
            <a:endParaRPr sz="3600">
              <a:solidFill>
                <a:srgbClr val="F3F3F3"/>
              </a:solidFill>
            </a:endParaRPr>
          </a:p>
        </p:txBody>
      </p:sp>
      <p:sp>
        <p:nvSpPr>
          <p:cNvPr id="324" name="Google Shape;324;p20"/>
          <p:cNvSpPr txBox="1"/>
          <p:nvPr>
            <p:ph idx="1" type="body"/>
          </p:nvPr>
        </p:nvSpPr>
        <p:spPr>
          <a:xfrm>
            <a:off x="1166750" y="1565425"/>
            <a:ext cx="7030500" cy="2601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800">
                <a:solidFill>
                  <a:srgbClr val="000000"/>
                </a:solidFill>
              </a:rPr>
              <a:t>My </a:t>
            </a:r>
            <a:r>
              <a:rPr lang="en" sz="1800">
                <a:solidFill>
                  <a:srgbClr val="000000"/>
                </a:solidFill>
              </a:rPr>
              <a:t>recommendation</a:t>
            </a:r>
            <a:r>
              <a:rPr lang="en" sz="1800">
                <a:solidFill>
                  <a:srgbClr val="000000"/>
                </a:solidFill>
              </a:rPr>
              <a:t> is that focus should be on preparing students better in taking the SAT test and this will result in better test scores. As we begin to see better test scores, the popularity will increase, hence, increase in participation rates. There is also the attraction of only having to prepare for  only Maths and English as opposed to the additional science test that exist in ACT </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