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4" r:id="rId7"/>
    <p:sldId id="260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35E884-AFB4-48D8-929D-F33DB801F22B}">
          <p14:sldIdLst>
            <p14:sldId id="256"/>
            <p14:sldId id="258"/>
            <p14:sldId id="257"/>
            <p14:sldId id="259"/>
            <p14:sldId id="263"/>
            <p14:sldId id="264"/>
            <p14:sldId id="260"/>
            <p14:sldId id="265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0" d="100"/>
          <a:sy n="70" d="100"/>
        </p:scale>
        <p:origin x="-88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614D-615D-4D99-97D6-CF5FFEB6A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Project 3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Natural Language Processing</a:t>
            </a:r>
            <a:br>
              <a:rPr lang="en-US" sz="4000" dirty="0"/>
            </a:br>
            <a:br>
              <a:rPr lang="en-US" sz="3600" dirty="0"/>
            </a:br>
            <a:r>
              <a:rPr lang="en-US" sz="3600" dirty="0"/>
              <a:t>Scrapping Reddit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D3394-9E43-4536-9AF4-435B8E584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sz="2400" dirty="0"/>
              <a:t>By</a:t>
            </a:r>
            <a:r>
              <a:rPr lang="en-US" sz="1200" dirty="0"/>
              <a:t> </a:t>
            </a:r>
            <a:r>
              <a:rPr lang="en-US" sz="4800" dirty="0"/>
              <a:t>Susan</a:t>
            </a:r>
            <a:r>
              <a:rPr lang="en-US" sz="1200" dirty="0"/>
              <a:t> </a:t>
            </a:r>
            <a:r>
              <a:rPr lang="en-US" sz="2800" dirty="0"/>
              <a:t>Mensah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7975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F6EB-1426-47D8-9580-06102C1B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2974D-D1E5-4D6E-BD04-7AF9F5D6B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Create and compare two </a:t>
            </a:r>
            <a:r>
              <a:rPr lang="en-US" sz="4000" dirty="0" err="1"/>
              <a:t>reddits</a:t>
            </a:r>
            <a:r>
              <a:rPr lang="en-US" sz="4000" dirty="0"/>
              <a:t> using various classifications models.</a:t>
            </a:r>
          </a:p>
        </p:txBody>
      </p:sp>
    </p:spTree>
    <p:extLst>
      <p:ext uri="{BB962C8B-B14F-4D97-AF65-F5344CB8AC3E}">
        <p14:creationId xmlns:p14="http://schemas.microsoft.com/office/powerpoint/2010/main" val="293288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9A7F-3A4C-4A6F-A0E2-A43CF401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Reddits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9575-8885-46C1-8151-90DCA8340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23" y="1974212"/>
            <a:ext cx="10528386" cy="3919552"/>
          </a:xfrm>
        </p:spPr>
        <p:txBody>
          <a:bodyPr>
            <a:normAutofit/>
          </a:bodyPr>
          <a:lstStyle/>
          <a:p>
            <a:r>
              <a:rPr lang="en-US" sz="2800" dirty="0" err="1"/>
              <a:t>AskHistorians</a:t>
            </a:r>
            <a:r>
              <a:rPr lang="en-US" sz="2800" dirty="0"/>
              <a:t>: 0.5007</a:t>
            </a:r>
          </a:p>
          <a:p>
            <a:r>
              <a:rPr lang="en-US" sz="2800" dirty="0" err="1"/>
              <a:t>TodayILearned</a:t>
            </a:r>
            <a:r>
              <a:rPr lang="en-US" sz="2800" dirty="0"/>
              <a:t>: 0.4992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C7099-8A74-4A9C-96D1-B1B4610CE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743" y="1974212"/>
            <a:ext cx="5879328" cy="391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5C64-E6C5-47ED-A9E2-F51789A1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B3F3-8829-489A-B106-2B9CC7EA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Classifers</a:t>
            </a:r>
            <a:endParaRPr lang="en-US" dirty="0"/>
          </a:p>
          <a:p>
            <a:pPr lvl="1"/>
            <a:r>
              <a:rPr lang="en-US" dirty="0"/>
              <a:t>Count Vectorizer</a:t>
            </a:r>
          </a:p>
          <a:p>
            <a:pPr lvl="1"/>
            <a:r>
              <a:rPr lang="en-US" dirty="0"/>
              <a:t>TF-IDF</a:t>
            </a:r>
          </a:p>
          <a:p>
            <a:r>
              <a:rPr lang="en-US" dirty="0"/>
              <a:t>Models</a:t>
            </a:r>
          </a:p>
          <a:p>
            <a:pPr lvl="1"/>
            <a:r>
              <a:rPr lang="en-US" dirty="0"/>
              <a:t>Random Forest </a:t>
            </a:r>
            <a:r>
              <a:rPr lang="en-US" dirty="0" err="1"/>
              <a:t>Classifer</a:t>
            </a:r>
            <a:endParaRPr lang="en-US" dirty="0"/>
          </a:p>
          <a:p>
            <a:pPr lvl="1"/>
            <a:r>
              <a:rPr lang="en-US" dirty="0"/>
              <a:t>Logistic </a:t>
            </a:r>
            <a:r>
              <a:rPr lang="en-US" dirty="0" err="1"/>
              <a:t>Regreesion</a:t>
            </a:r>
            <a:endParaRPr lang="en-US" dirty="0"/>
          </a:p>
          <a:p>
            <a:pPr lvl="1"/>
            <a:r>
              <a:rPr lang="en-US" dirty="0"/>
              <a:t>Naïve Bayes Multinomial</a:t>
            </a:r>
          </a:p>
          <a:p>
            <a:pPr lvl="1"/>
            <a:r>
              <a:rPr lang="en-US" dirty="0"/>
              <a:t>Grid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4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2B53-BAC8-4616-B946-BCB54547D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Forming a baseline with a Simple model </a:t>
            </a:r>
            <a:br>
              <a:rPr lang="en-US" dirty="0"/>
            </a:br>
            <a:r>
              <a:rPr lang="en-US" dirty="0"/>
              <a:t>	 - naive Bayes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F20AF-6E46-4807-A364-2F562D2E7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1970308"/>
            <a:ext cx="4645152" cy="801943"/>
          </a:xfrm>
        </p:spPr>
        <p:txBody>
          <a:bodyPr>
            <a:normAutofit/>
          </a:bodyPr>
          <a:lstStyle/>
          <a:p>
            <a:r>
              <a:rPr lang="en-US" sz="3600" dirty="0"/>
              <a:t>Count Vectorizer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37835-9B2C-49D8-9615-37D734A5F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734600"/>
            <a:ext cx="4645152" cy="2644457"/>
          </a:xfrm>
        </p:spPr>
        <p:txBody>
          <a:bodyPr/>
          <a:lstStyle/>
          <a:p>
            <a:r>
              <a:rPr lang="en-US" sz="3200" dirty="0"/>
              <a:t>Training Score:  0.9959</a:t>
            </a:r>
          </a:p>
          <a:p>
            <a:r>
              <a:rPr lang="en-US" sz="3200" dirty="0"/>
              <a:t>Testing Score:  0.9397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711CE-CD5C-4672-97CA-3922D3C6D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TF-IDF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66E03-30CD-4C9A-BADC-A99103BF6B1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Training Score:  0.9919</a:t>
            </a:r>
          </a:p>
          <a:p>
            <a:r>
              <a:rPr lang="en-US" sz="3200" dirty="0"/>
              <a:t>Testing Score:  0.9036</a:t>
            </a:r>
          </a:p>
        </p:txBody>
      </p:sp>
    </p:spTree>
    <p:extLst>
      <p:ext uri="{BB962C8B-B14F-4D97-AF65-F5344CB8AC3E}">
        <p14:creationId xmlns:p14="http://schemas.microsoft.com/office/powerpoint/2010/main" val="79245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CB27-0B76-48E0-B1CA-C3987A2E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Grid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8835B-9422-40F1-B092-D897A7E06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2267971"/>
          </a:xfrm>
        </p:spPr>
        <p:txBody>
          <a:bodyPr>
            <a:normAutofit/>
          </a:bodyPr>
          <a:lstStyle/>
          <a:p>
            <a:r>
              <a:rPr lang="en-US" dirty="0"/>
              <a:t>Best Score:  </a:t>
            </a:r>
            <a:r>
              <a:rPr lang="en-US" dirty="0">
                <a:solidFill>
                  <a:schemeClr val="tx1"/>
                </a:solidFill>
              </a:rPr>
              <a:t>0.9987</a:t>
            </a:r>
          </a:p>
          <a:p>
            <a:endParaRPr lang="en-US" dirty="0"/>
          </a:p>
          <a:p>
            <a:r>
              <a:rPr lang="en-US" dirty="0"/>
              <a:t>Params:  </a:t>
            </a:r>
            <a:r>
              <a:rPr lang="en-US" dirty="0">
                <a:solidFill>
                  <a:schemeClr val="tx1"/>
                </a:solidFill>
              </a:rPr>
              <a:t>Ridge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AF8A2-3BEF-4D05-A820-CAA980B13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B00CB-E9A8-4FC9-BF83-0F7E16DFA3E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Training Score:  0.9993</a:t>
            </a:r>
          </a:p>
          <a:p>
            <a:r>
              <a:rPr lang="en-US" sz="2800" dirty="0"/>
              <a:t>Testing Score:  1.0</a:t>
            </a:r>
          </a:p>
        </p:txBody>
      </p:sp>
    </p:spTree>
    <p:extLst>
      <p:ext uri="{BB962C8B-B14F-4D97-AF65-F5344CB8AC3E}">
        <p14:creationId xmlns:p14="http://schemas.microsoft.com/office/powerpoint/2010/main" val="251692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BEAE-0432-42AC-8816-E1A0F26F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  <a:br>
              <a:rPr lang="en-US" dirty="0"/>
            </a:br>
            <a:r>
              <a:rPr lang="en-US" sz="2400" dirty="0"/>
              <a:t>Important Features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A54D528-C9DC-42C4-ABC1-A2860643F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132977"/>
              </p:ext>
            </p:extLst>
          </p:nvPr>
        </p:nvGraphicFramePr>
        <p:xfrm>
          <a:off x="2966720" y="2016124"/>
          <a:ext cx="7060732" cy="3449640"/>
        </p:xfrm>
        <a:graphic>
          <a:graphicData uri="http://schemas.openxmlformats.org/drawingml/2006/table">
            <a:tbl>
              <a:tblPr/>
              <a:tblGrid>
                <a:gridCol w="3530366">
                  <a:extLst>
                    <a:ext uri="{9D8B030D-6E8A-4147-A177-3AD203B41FA5}">
                      <a16:colId xmlns:a16="http://schemas.microsoft.com/office/drawing/2014/main" val="3504799067"/>
                    </a:ext>
                  </a:extLst>
                </a:gridCol>
                <a:gridCol w="3530366">
                  <a:extLst>
                    <a:ext uri="{9D8B030D-6E8A-4147-A177-3AD203B41FA5}">
                      <a16:colId xmlns:a16="http://schemas.microsoft.com/office/drawing/2014/main" val="1237579477"/>
                    </a:ext>
                  </a:extLst>
                </a:gridCol>
              </a:tblGrid>
              <a:tr h="287470">
                <a:tc>
                  <a:txBody>
                    <a:bodyPr/>
                    <a:lstStyle/>
                    <a:p>
                      <a:pPr algn="r" fontAlgn="ctr"/>
                      <a:endParaRPr lang="en-US" sz="1400" b="1">
                        <a:effectLst/>
                      </a:endParaRP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feature importances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166263"/>
                  </a:ext>
                </a:extLst>
              </a:tr>
              <a:tr h="28747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words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400" b="1">
                        <a:effectLst/>
                      </a:endParaRP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455453"/>
                  </a:ext>
                </a:extLst>
              </a:tr>
              <a:tr h="28747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til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0.502101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251040"/>
                  </a:ext>
                </a:extLst>
              </a:tr>
              <a:tr h="28747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did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0.059702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137538"/>
                  </a:ext>
                </a:extLst>
              </a:tr>
              <a:tr h="28747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history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0.007826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822752"/>
                  </a:ext>
                </a:extLst>
              </a:tr>
              <a:tr h="28747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roman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0.007692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679403"/>
                  </a:ext>
                </a:extLst>
              </a:tr>
              <a:tr h="28747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called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0.006641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209579"/>
                  </a:ext>
                </a:extLst>
              </a:tr>
              <a:tr h="28747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war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0.006610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222531"/>
                  </a:ext>
                </a:extLst>
              </a:tr>
              <a:tr h="28747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named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0.005972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332777"/>
                  </a:ext>
                </a:extLst>
              </a:tr>
              <a:tr h="28747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film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0.005364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671151"/>
                  </a:ext>
                </a:extLst>
              </a:tr>
              <a:tr h="28747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common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0.004952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40736"/>
                  </a:ext>
                </a:extLst>
              </a:tr>
              <a:tr h="28747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song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0.004535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775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98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210B-E6F3-42C8-9DCE-D0AFE60A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F1E4-A324-4CF9-BC54-A69BD9B18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019869"/>
            <a:ext cx="4645152" cy="34488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Surprisingly, </a:t>
            </a:r>
            <a:r>
              <a:rPr lang="en-US" dirty="0" err="1"/>
              <a:t>todayilearned</a:t>
            </a:r>
            <a:r>
              <a:rPr lang="en-US" dirty="0"/>
              <a:t> has a more positive sentiment than </a:t>
            </a:r>
            <a:r>
              <a:rPr lang="en-US" dirty="0" err="1"/>
              <a:t>AskHistorians</a:t>
            </a:r>
            <a:r>
              <a:rPr lang="en-US" dirty="0"/>
              <a:t>. This is surprising because one would expect that there are more negative words used today than in history. </a:t>
            </a:r>
          </a:p>
          <a:p>
            <a:r>
              <a:rPr lang="en-US" dirty="0"/>
              <a:t>Another consideration could be that the negative sentiments in </a:t>
            </a:r>
            <a:r>
              <a:rPr lang="en-US" dirty="0" err="1"/>
              <a:t>AskHistorians</a:t>
            </a:r>
            <a:r>
              <a:rPr lang="en-US" dirty="0"/>
              <a:t> reddit is as a result of the wars that has occurred in history as opposed to today.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D0F0984-3AF5-4D3F-9367-44AA3BE3560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171858960"/>
              </p:ext>
            </p:extLst>
          </p:nvPr>
        </p:nvGraphicFramePr>
        <p:xfrm>
          <a:off x="6411913" y="1828800"/>
          <a:ext cx="4645024" cy="1939348"/>
        </p:xfrm>
        <a:graphic>
          <a:graphicData uri="http://schemas.openxmlformats.org/drawingml/2006/table">
            <a:tbl>
              <a:tblPr/>
              <a:tblGrid>
                <a:gridCol w="2390893">
                  <a:extLst>
                    <a:ext uri="{9D8B030D-6E8A-4147-A177-3AD203B41FA5}">
                      <a16:colId xmlns:a16="http://schemas.microsoft.com/office/drawing/2014/main" val="3533657069"/>
                    </a:ext>
                  </a:extLst>
                </a:gridCol>
                <a:gridCol w="2254131">
                  <a:extLst>
                    <a:ext uri="{9D8B030D-6E8A-4147-A177-3AD203B41FA5}">
                      <a16:colId xmlns:a16="http://schemas.microsoft.com/office/drawing/2014/main" val="576277265"/>
                    </a:ext>
                  </a:extLst>
                </a:gridCol>
              </a:tblGrid>
              <a:tr h="6427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dirty="0" err="1">
                          <a:effectLst/>
                        </a:rPr>
                        <a:t>What_Subreddit</a:t>
                      </a:r>
                      <a:endParaRPr lang="en-US" sz="2000" b="1" dirty="0">
                        <a:effectLst/>
                      </a:endParaRPr>
                    </a:p>
                  </a:txBody>
                  <a:tcPr marL="44224" marR="44224" marT="22112" marB="22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dirty="0">
                          <a:effectLst/>
                        </a:rPr>
                        <a:t>Compound Polarity</a:t>
                      </a:r>
                    </a:p>
                  </a:txBody>
                  <a:tcPr marL="44224" marR="44224" marT="22112" marB="22112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614769"/>
                  </a:ext>
                </a:extLst>
              </a:tr>
              <a:tr h="6427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dirty="0" err="1">
                          <a:effectLst/>
                        </a:rPr>
                        <a:t>AskHistorians</a:t>
                      </a:r>
                      <a:endParaRPr lang="en-US" sz="2000" b="1" dirty="0">
                        <a:effectLst/>
                      </a:endParaRPr>
                    </a:p>
                  </a:txBody>
                  <a:tcPr marL="44224" marR="44224" marT="22112" marB="22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dirty="0">
                          <a:effectLst/>
                        </a:rPr>
                        <a:t>-0.006806</a:t>
                      </a:r>
                    </a:p>
                  </a:txBody>
                  <a:tcPr marL="44224" marR="44224" marT="22112" marB="22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148478"/>
                  </a:ext>
                </a:extLst>
              </a:tr>
              <a:tr h="6427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dirty="0" err="1">
                          <a:effectLst/>
                        </a:rPr>
                        <a:t>todayilearned</a:t>
                      </a:r>
                      <a:endParaRPr lang="en-US" sz="2000" b="1" dirty="0">
                        <a:effectLst/>
                      </a:endParaRPr>
                    </a:p>
                  </a:txBody>
                  <a:tcPr marL="44224" marR="44224" marT="22112" marB="22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dirty="0">
                          <a:effectLst/>
                        </a:rPr>
                        <a:t>-0.010909</a:t>
                      </a:r>
                    </a:p>
                  </a:txBody>
                  <a:tcPr marL="44224" marR="44224" marT="22112" marB="22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332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53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35FF-E8F4-4094-95E6-45ED2CB1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D9BF3-BC25-42B9-BF9F-AA814BE89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There is a Strong correlation between the reddit </a:t>
            </a:r>
            <a:r>
              <a:rPr lang="en-US" sz="3200" dirty="0" err="1"/>
              <a:t>AsKHistorians</a:t>
            </a:r>
            <a:r>
              <a:rPr lang="en-US" sz="3200" dirty="0"/>
              <a:t> and </a:t>
            </a:r>
            <a:r>
              <a:rPr lang="en-US" sz="3200" dirty="0" err="1"/>
              <a:t>TodayILearnt</a:t>
            </a:r>
            <a:r>
              <a:rPr lang="en-US" sz="3200" dirty="0"/>
              <a:t>. The most important words are 'til' and 'did' with 'til showing up 745 times and least important words are '</a:t>
            </a:r>
            <a:r>
              <a:rPr lang="en-US" sz="3200" dirty="0" err="1"/>
              <a:t>evian</a:t>
            </a:r>
            <a:r>
              <a:rPr lang="en-US" sz="3200" dirty="0"/>
              <a:t>' and '</a:t>
            </a:r>
            <a:r>
              <a:rPr lang="en-US" sz="3200" dirty="0" err="1"/>
              <a:t>michigan</a:t>
            </a:r>
            <a:r>
              <a:rPr lang="en-US" sz="3200" dirty="0"/>
              <a:t>' showing up just once in the corpus.</a:t>
            </a:r>
          </a:p>
        </p:txBody>
      </p:sp>
    </p:spTree>
    <p:extLst>
      <p:ext uri="{BB962C8B-B14F-4D97-AF65-F5344CB8AC3E}">
        <p14:creationId xmlns:p14="http://schemas.microsoft.com/office/powerpoint/2010/main" val="33871752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129</TotalTime>
  <Words>227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Project 3 Natural Language Processing  Scrapping Reddit </vt:lpstr>
      <vt:lpstr>Objective</vt:lpstr>
      <vt:lpstr>Reddits</vt:lpstr>
      <vt:lpstr>Processes</vt:lpstr>
      <vt:lpstr>Forming a baseline with a Simple model    - naive Bayes </vt:lpstr>
      <vt:lpstr>Using Grid search</vt:lpstr>
      <vt:lpstr>Outcomes Important Features</vt:lpstr>
      <vt:lpstr>Sentiment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Natural Language Processing  Scrapping Reddit </dc:title>
  <dc:creator>Susan Mensah</dc:creator>
  <cp:lastModifiedBy>Susan Mensah</cp:lastModifiedBy>
  <cp:revision>9</cp:revision>
  <dcterms:created xsi:type="dcterms:W3CDTF">2018-09-10T13:10:43Z</dcterms:created>
  <dcterms:modified xsi:type="dcterms:W3CDTF">2018-09-11T00:32:42Z</dcterms:modified>
</cp:coreProperties>
</file>