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Квиз</a:t>
            </a:r>
            <a:b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на </a:t>
            </a:r>
            <a:r>
              <a:rPr lang="de-DE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</a:rPr>
              <a:t>Python-e</a:t>
            </a:r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endParaRPr lang="ru-RU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061825" cy="628650"/>
          </a:xfrm>
        </p:spPr>
        <p:txBody>
          <a:bodyPr>
            <a:normAutofit fontScale="90000"/>
          </a:bodyPr>
          <a:p>
            <a:pPr algn="ctr"/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Создать Окно в </a:t>
            </a:r>
            <a:r>
              <a:rPr lang="de-DE" altLang="ru-RU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charset="0"/>
              </a:rPr>
              <a:t>tkinter</a:t>
            </a:r>
            <a:endParaRPr lang="de-DE" altLang="ru-RU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40" y="514985"/>
            <a:ext cx="11931650" cy="6253480"/>
          </a:xfrm>
        </p:spPr>
        <p:txBody>
          <a:bodyPr>
            <a:normAutofit lnSpcReduction="20000"/>
          </a:bodyPr>
          <a:p>
            <a:r>
              <a:rPr lang="ru-RU" altLang="de-DE"/>
              <a:t>Окно создаётся командой </a:t>
            </a:r>
            <a:r>
              <a:rPr lang="de-DE" altLang="en-US">
                <a:sym typeface="+mn-ea"/>
              </a:rPr>
              <a:t>mainloop</a:t>
            </a:r>
            <a:endParaRPr lang="de-DE" altLang="en-US"/>
          </a:p>
          <a:p>
            <a:r>
              <a:rPr lang="ru-RU" altLang="de-DE"/>
              <a:t>Можно создать 2 и более окна</a:t>
            </a:r>
            <a:endParaRPr lang="ru-RU" altLang="de-DE"/>
          </a:p>
          <a:p>
            <a:pPr lvl="0"/>
            <a:r>
              <a:rPr lang="ru-RU" altLang="de-DE" sz="2800"/>
              <a:t>Дальнейший код не выполнется пока все </a:t>
            </a:r>
            <a:r>
              <a:rPr lang="ru-RU" altLang="de-DE">
                <a:sym typeface="+mn-ea"/>
              </a:rPr>
              <a:t>mainloop() перед ним не закроются </a:t>
            </a:r>
            <a:endParaRPr lang="ru-RU" altLang="de-DE">
              <a:sym typeface="+mn-ea"/>
            </a:endParaRPr>
          </a:p>
          <a:p>
            <a:pPr lvl="1"/>
            <a:r>
              <a:rPr lang="ru-RU" altLang="de-DE">
                <a:sym typeface="+mn-ea"/>
              </a:rPr>
              <a:t>import tkinter as tk</a:t>
            </a:r>
            <a:endParaRPr lang="ru-RU" altLang="de-DE">
              <a:sym typeface="+mn-ea"/>
            </a:endParaRPr>
          </a:p>
          <a:p>
            <a:pPr lvl="1"/>
            <a:endParaRPr lang="ru-RU" altLang="de-DE">
              <a:sym typeface="+mn-ea"/>
            </a:endParaRPr>
          </a:p>
          <a:p>
            <a:pPr lvl="1"/>
            <a:r>
              <a:rPr lang="ru-RU" altLang="de-DE">
                <a:sym typeface="+mn-ea"/>
              </a:rPr>
              <a:t>window = tk.Tk() </a:t>
            </a:r>
            <a:endParaRPr lang="ru-RU" altLang="de-DE">
              <a:sym typeface="+mn-ea"/>
            </a:endParaRPr>
          </a:p>
          <a:p>
            <a:pPr lvl="1"/>
            <a:r>
              <a:rPr lang="ru-RU" altLang="de-DE">
                <a:sym typeface="+mn-ea"/>
              </a:rPr>
              <a:t>window2 = tk.Tk()</a:t>
            </a:r>
            <a:endParaRPr lang="ru-RU" altLang="de-DE">
              <a:sym typeface="+mn-ea"/>
            </a:endParaRPr>
          </a:p>
          <a:p>
            <a:pPr lvl="1"/>
            <a:endParaRPr lang="ru-RU" altLang="de-DE">
              <a:sym typeface="+mn-ea"/>
            </a:endParaRPr>
          </a:p>
          <a:p>
            <a:pPr lvl="1"/>
            <a:r>
              <a:rPr lang="ru-RU" altLang="de-DE">
                <a:sym typeface="+mn-ea"/>
              </a:rPr>
              <a:t>window.mainloop()</a:t>
            </a:r>
            <a:endParaRPr lang="ru-RU" altLang="de-DE">
              <a:sym typeface="+mn-ea"/>
            </a:endParaRPr>
          </a:p>
          <a:p>
            <a:pPr lvl="1"/>
            <a:r>
              <a:rPr lang="ru-RU" altLang="de-DE">
                <a:sym typeface="+mn-ea"/>
              </a:rPr>
              <a:t>window2.mainloop()</a:t>
            </a:r>
            <a:endParaRPr lang="ru-RU" altLang="de-DE">
              <a:sym typeface="+mn-ea"/>
            </a:endParaRPr>
          </a:p>
          <a:p>
            <a:pPr lvl="1"/>
            <a:endParaRPr lang="ru-RU" altLang="de-DE">
              <a:sym typeface="+mn-ea"/>
            </a:endParaRPr>
          </a:p>
          <a:p>
            <a:pPr lvl="1"/>
            <a:r>
              <a:rPr lang="ru-RU" altLang="de-DE">
                <a:sym typeface="+mn-ea"/>
              </a:rPr>
              <a:t>print('unreachable')</a:t>
            </a:r>
            <a:endParaRPr lang="ru-RU" altLang="de-DE">
              <a:sym typeface="+mn-ea"/>
            </a:endParaRPr>
          </a:p>
          <a:p>
            <a:pPr lvl="0"/>
            <a:r>
              <a:rPr lang="ru-RU" altLang="de-DE" sz="2800">
                <a:sym typeface="+mn-ea"/>
              </a:rPr>
              <a:t>Можно делать наследование от класса окна </a:t>
            </a:r>
            <a:endParaRPr lang="ru-RU" altLang="de-DE" sz="2800">
              <a:sym typeface="+mn-ea"/>
            </a:endParaRPr>
          </a:p>
          <a:p>
            <a:pPr lvl="1"/>
            <a:r>
              <a:rPr lang="ru-RU" altLang="de-DE">
                <a:sym typeface="+mn-ea"/>
              </a:rPr>
              <a:t>class  QuisCreator(tk.Tk):</a:t>
            </a:r>
            <a:endParaRPr lang="ru-RU" altLang="de-DE">
              <a:sym typeface="+mn-ea"/>
            </a:endParaRPr>
          </a:p>
          <a:p>
            <a:pPr lvl="0"/>
            <a:endParaRPr lang="ru-RU" altLang="de-DE"/>
          </a:p>
          <a:p>
            <a:endParaRPr lang="de-DE" altLang="en-US"/>
          </a:p>
          <a:p>
            <a:endParaRPr lang="de-D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581025"/>
          </a:xfrm>
        </p:spPr>
        <p:txBody>
          <a:bodyPr>
            <a:normAutofit fontScale="90000"/>
          </a:bodyPr>
          <a:p>
            <a:pPr algn="ctr"/>
            <a:r>
              <a:rPr lang="ru-RU" altLang="de-DE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Виджеты</a:t>
            </a:r>
            <a:endParaRPr lang="ru-RU" altLang="de-DE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915" y="581660"/>
            <a:ext cx="12110085" cy="6276340"/>
          </a:xfrm>
        </p:spPr>
        <p:txBody>
          <a:bodyPr>
            <a:normAutofit fontScale="90000"/>
          </a:bodyPr>
          <a:p>
            <a:r>
              <a:rPr lang="ru-RU" altLang="de-DE"/>
              <a:t>Стандартные элементы окна или виджеты</a:t>
            </a:r>
            <a:r>
              <a:rPr lang="de-DE" altLang="de-DE">
                <a:latin typeface="Calibri" panose="020F0502020204030204" charset="0"/>
              </a:rPr>
              <a:t>:</a:t>
            </a:r>
            <a:endParaRPr lang="de-DE" altLang="de-DE">
              <a:latin typeface="Calibri" panose="020F0502020204030204" charset="0"/>
            </a:endParaRPr>
          </a:p>
          <a:p>
            <a:pPr lvl="1"/>
            <a:r>
              <a:rPr lang="ru-RU" altLang="de-DE" sz="2400">
                <a:latin typeface="Calibri" panose="020F0502020204030204" charset="0"/>
              </a:rPr>
              <a:t>Удалить виджет из окна</a:t>
            </a:r>
            <a:r>
              <a:rPr lang="de-DE" altLang="ru-RU" sz="2400">
                <a:latin typeface="Calibri" panose="020F0502020204030204" charset="0"/>
              </a:rPr>
              <a:t>:</a:t>
            </a:r>
            <a:endParaRPr lang="de-DE" altLang="ru-RU" sz="2400">
              <a:latin typeface="Calibri" panose="020F0502020204030204" charset="0"/>
            </a:endParaRPr>
          </a:p>
          <a:p>
            <a:pPr lvl="2"/>
            <a:r>
              <a:rPr lang="ru-RU" altLang="de-DE">
                <a:latin typeface="Calibri" panose="020F0502020204030204" charset="0"/>
              </a:rPr>
              <a:t>widget.destroy()</a:t>
            </a:r>
            <a:endParaRPr lang="ru-RU" altLang="de-DE">
              <a:latin typeface="Calibri" panose="020F0502020204030204" charset="0"/>
            </a:endParaRPr>
          </a:p>
          <a:p>
            <a:pPr lvl="1"/>
            <a:r>
              <a:rPr lang="ru-RU" altLang="de-DE">
                <a:latin typeface="Calibri" panose="020F0502020204030204" charset="0"/>
              </a:rPr>
              <a:t>изменить параметр виджета </a:t>
            </a:r>
            <a:endParaRPr lang="ru-RU" altLang="de-DE">
              <a:latin typeface="Calibri" panose="020F0502020204030204" charset="0"/>
            </a:endParaRPr>
          </a:p>
          <a:p>
            <a:pPr lvl="2"/>
            <a:r>
              <a:rPr lang="ru-RU" altLang="de-DE">
                <a:latin typeface="Calibri" panose="020F0502020204030204" charset="0"/>
                <a:sym typeface="+mn-ea"/>
              </a:rPr>
              <a:t>widget</a:t>
            </a:r>
            <a:r>
              <a:rPr lang="ru-RU" altLang="de-DE">
                <a:latin typeface="Calibri" panose="020F0502020204030204" charset="0"/>
              </a:rPr>
              <a:t>.config(</a:t>
            </a:r>
            <a:r>
              <a:rPr lang="de-DE" altLang="ru-RU">
                <a:latin typeface="Calibri" panose="020F0502020204030204" charset="0"/>
              </a:rPr>
              <a:t>&lt;parameter name&gt; </a:t>
            </a:r>
            <a:r>
              <a:rPr lang="ru-RU" altLang="de-DE">
                <a:latin typeface="Calibri" panose="020F0502020204030204" charset="0"/>
              </a:rPr>
              <a:t>=</a:t>
            </a:r>
            <a:r>
              <a:rPr lang="de-DE" altLang="ru-RU">
                <a:latin typeface="Calibri" panose="020F0502020204030204" charset="0"/>
              </a:rPr>
              <a:t> &lt;value&gt;)</a:t>
            </a:r>
            <a:r>
              <a:rPr lang="ru-RU" altLang="de-DE">
                <a:latin typeface="Calibri" panose="020F0502020204030204" charset="0"/>
              </a:rPr>
              <a:t> </a:t>
            </a:r>
            <a:endParaRPr lang="ru-RU" altLang="de-DE">
              <a:latin typeface="Calibri" panose="020F0502020204030204" charset="0"/>
            </a:endParaRPr>
          </a:p>
          <a:p>
            <a:pPr lvl="1"/>
            <a:r>
              <a:rPr lang="de-DE" altLang="de-DE">
                <a:latin typeface="Calibri" panose="020F0502020204030204" charset="0"/>
              </a:rPr>
              <a:t>Label - </a:t>
            </a:r>
            <a:r>
              <a:rPr lang="ru-RU" altLang="de-DE">
                <a:latin typeface="Calibri" panose="020F0502020204030204" charset="0"/>
              </a:rPr>
              <a:t> поле с постоянным текстом</a:t>
            </a:r>
            <a:endParaRPr lang="ru-RU" altLang="de-DE">
              <a:latin typeface="Calibri" panose="020F0502020204030204" charset="0"/>
            </a:endParaRPr>
          </a:p>
          <a:p>
            <a:pPr lvl="2"/>
            <a:r>
              <a:rPr lang="ru-RU" altLang="de-DE">
                <a:latin typeface="Calibri" panose="020F0502020204030204" charset="0"/>
              </a:rPr>
              <a:t> tk.Label(text="--- questions loading ---")</a:t>
            </a:r>
            <a:endParaRPr lang="ru-RU" altLang="de-DE">
              <a:latin typeface="Calibri" panose="020F0502020204030204" charset="0"/>
            </a:endParaRPr>
          </a:p>
          <a:p>
            <a:pPr lvl="1"/>
            <a:r>
              <a:rPr lang="de-DE" altLang="de-DE">
                <a:latin typeface="Calibri" panose="020F0502020204030204" charset="0"/>
              </a:rPr>
              <a:t>Button </a:t>
            </a:r>
            <a:r>
              <a:rPr lang="ru-RU" altLang="de-DE">
                <a:latin typeface="Calibri" panose="020F0502020204030204" charset="0"/>
              </a:rPr>
              <a:t>- кнопка, при нажатии на которую выполняется функция без аргументов</a:t>
            </a:r>
            <a:endParaRPr lang="ru-RU" altLang="de-DE">
              <a:latin typeface="Calibri" panose="020F0502020204030204" charset="0"/>
            </a:endParaRPr>
          </a:p>
          <a:p>
            <a:pPr lvl="2"/>
            <a:r>
              <a:rPr lang="ru-RU" altLang="de-DE">
                <a:latin typeface="Calibri" panose="020F0502020204030204" charset="0"/>
              </a:rPr>
              <a:t>tk.Button(text = 'Select', command = </a:t>
            </a:r>
            <a:r>
              <a:rPr lang="de-DE" altLang="ru-RU">
                <a:latin typeface="Calibri" panose="020F0502020204030204" charset="0"/>
              </a:rPr>
              <a:t>&lt;function&gt;)</a:t>
            </a:r>
            <a:endParaRPr lang="de-DE" altLang="ru-RU">
              <a:latin typeface="Calibri" panose="020F0502020204030204" charset="0"/>
            </a:endParaRPr>
          </a:p>
          <a:p>
            <a:pPr lvl="1"/>
            <a:r>
              <a:rPr lang="ru-RU" altLang="de-DE">
                <a:latin typeface="Calibri" panose="020F0502020204030204" charset="0"/>
              </a:rPr>
              <a:t>Список выбора из нескольких вариантов </a:t>
            </a:r>
            <a:endParaRPr lang="ru-RU" altLang="de-DE">
              <a:latin typeface="Calibri" panose="020F0502020204030204" charset="0"/>
            </a:endParaRPr>
          </a:p>
          <a:p>
            <a:pPr lvl="2"/>
            <a:r>
              <a:rPr lang="de-DE" altLang="ru-RU">
                <a:latin typeface="Calibri" panose="020F0502020204030204" charset="0"/>
              </a:rPr>
              <a:t>self.answers</a:t>
            </a:r>
            <a:r>
              <a:rPr lang="ru-RU" altLang="de-DE">
                <a:latin typeface="Calibri" panose="020F0502020204030204" charset="0"/>
              </a:rPr>
              <a:t> </a:t>
            </a:r>
            <a:r>
              <a:rPr lang="de-DE" altLang="de-DE">
                <a:latin typeface="Calibri" panose="020F0502020204030204" charset="0"/>
              </a:rPr>
              <a:t>= </a:t>
            </a:r>
            <a:r>
              <a:rPr lang="de-DE" altLang="ru-RU">
                <a:latin typeface="Calibri" panose="020F0502020204030204" charset="0"/>
              </a:rPr>
              <a:t>tk.Listbox(</a:t>
            </a:r>
            <a:r>
              <a:rPr lang="ru-RU" altLang="de-DE">
                <a:latin typeface="Calibri" panose="020F0502020204030204" charset="0"/>
              </a:rPr>
              <a:t>)</a:t>
            </a:r>
            <a:endParaRPr lang="ru-RU" altLang="de-DE">
              <a:latin typeface="Calibri" panose="020F0502020204030204" charset="0"/>
            </a:endParaRPr>
          </a:p>
          <a:p>
            <a:pPr lvl="1"/>
            <a:r>
              <a:rPr lang="ru-RU" altLang="de-DE">
                <a:latin typeface="Calibri" panose="020F0502020204030204" charset="0"/>
              </a:rPr>
              <a:t>добавить вариант в список  </a:t>
            </a:r>
            <a:endParaRPr lang="ru-RU" altLang="de-DE">
              <a:latin typeface="Calibri" panose="020F0502020204030204" charset="0"/>
            </a:endParaRPr>
          </a:p>
          <a:p>
            <a:pPr lvl="2"/>
            <a:r>
              <a:rPr lang="ru-RU" altLang="de-DE">
                <a:latin typeface="Calibri" panose="020F0502020204030204" charset="0"/>
              </a:rPr>
              <a:t> self.answers.insert(tk.END,answ)</a:t>
            </a:r>
            <a:endParaRPr lang="ru-RU" altLang="de-DE">
              <a:latin typeface="Calibri" panose="020F0502020204030204" charset="0"/>
            </a:endParaRPr>
          </a:p>
          <a:p>
            <a:pPr lvl="1"/>
            <a:r>
              <a:rPr lang="ru-RU" altLang="de-DE">
                <a:latin typeface="Calibri" panose="020F0502020204030204" charset="0"/>
              </a:rPr>
              <a:t>удалить все варианты из списка  </a:t>
            </a:r>
            <a:endParaRPr lang="ru-RU" altLang="de-DE">
              <a:latin typeface="Calibri" panose="020F0502020204030204" charset="0"/>
            </a:endParaRPr>
          </a:p>
          <a:p>
            <a:pPr lvl="2"/>
            <a:r>
              <a:rPr lang="ru-RU" altLang="de-DE">
                <a:latin typeface="Calibri" panose="020F0502020204030204" charset="0"/>
              </a:rPr>
              <a:t>self.answers.delete(0,tk.END) </a:t>
            </a:r>
            <a:endParaRPr lang="ru-RU" altLang="de-DE">
              <a:latin typeface="Calibri" panose="020F0502020204030204" charset="0"/>
            </a:endParaRPr>
          </a:p>
          <a:p>
            <a:pPr lvl="1"/>
            <a:r>
              <a:rPr lang="ru-RU" altLang="de-DE">
                <a:latin typeface="Calibri" panose="020F0502020204030204" charset="0"/>
              </a:rPr>
              <a:t>получить </a:t>
            </a:r>
            <a:r>
              <a:rPr lang="de-DE" altLang="ru-RU">
                <a:latin typeface="Calibri" panose="020F0502020204030204" charset="0"/>
              </a:rPr>
              <a:t>tuple </a:t>
            </a:r>
            <a:r>
              <a:rPr lang="ru-RU" altLang="ru-RU">
                <a:latin typeface="Calibri" panose="020F0502020204030204" charset="0"/>
              </a:rPr>
              <a:t> со всеми выбранными вариантами из списка </a:t>
            </a:r>
            <a:endParaRPr lang="ru-RU" altLang="ru-RU">
              <a:latin typeface="Calibri" panose="020F0502020204030204" charset="0"/>
            </a:endParaRPr>
          </a:p>
          <a:p>
            <a:pPr lvl="2"/>
            <a:r>
              <a:rPr lang="ru-RU" altLang="de-DE">
                <a:latin typeface="Calibri" panose="020F0502020204030204" charset="0"/>
              </a:rPr>
              <a:t>self.answers.curselection()</a:t>
            </a:r>
            <a:endParaRPr lang="ru-RU" altLang="de-DE">
              <a:latin typeface="Calibri" panose="020F0502020204030204" charset="0"/>
            </a:endParaRPr>
          </a:p>
          <a:p>
            <a:pPr lvl="1"/>
            <a:endParaRPr lang="ru-RU" altLang="de-DE">
              <a:latin typeface="Calibri" panose="020F0502020204030204" charset="0"/>
            </a:endParaRPr>
          </a:p>
          <a:p>
            <a:pPr lvl="2"/>
            <a:endParaRPr lang="ru-RU" altLang="de-DE">
              <a:latin typeface="Calibri" panose="020F0502020204030204" charset="0"/>
            </a:endParaRPr>
          </a:p>
          <a:p>
            <a:pPr lvl="1"/>
            <a:endParaRPr lang="ru-RU" altLang="de-DE">
              <a:latin typeface="Calibri" panose="020F0502020204030204" charset="0"/>
            </a:endParaRPr>
          </a:p>
          <a:p>
            <a:pPr lvl="2"/>
            <a:endParaRPr lang="ru-RU" altLang="de-DE">
              <a:latin typeface="Calibri" panose="020F0502020204030204" charset="0"/>
            </a:endParaRPr>
          </a:p>
          <a:p>
            <a:pPr lvl="1"/>
            <a:endParaRPr lang="de-DE" altLang="ru-RU">
              <a:latin typeface="Calibri" panose="020F0502020204030204" charset="0"/>
            </a:endParaRPr>
          </a:p>
          <a:p>
            <a:pPr lvl="1"/>
            <a:endParaRPr lang="de-DE" altLang="ru-RU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75" y="104775"/>
            <a:ext cx="11058525" cy="641985"/>
          </a:xfrm>
        </p:spPr>
        <p:txBody>
          <a:bodyPr>
            <a:normAutofit fontScale="90000"/>
          </a:bodyPr>
          <a:p>
            <a:pPr algn="ctr"/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Виджеты 2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35" y="746760"/>
            <a:ext cx="12073890" cy="5985510"/>
          </a:xfrm>
        </p:spPr>
        <p:txBody>
          <a:bodyPr>
            <a:normAutofit lnSpcReduction="10000"/>
          </a:bodyPr>
          <a:p>
            <a:pPr lvl="1"/>
            <a:r>
              <a:rPr lang="ru-RU" altLang="de-DE" sz="2800">
                <a:latin typeface="Calibri" panose="020F0502020204030204" charset="0"/>
                <a:sym typeface="+mn-ea"/>
              </a:rPr>
              <a:t>создать текстовое поле </a:t>
            </a:r>
            <a:r>
              <a:rPr lang="de-DE" altLang="ru-RU" sz="2800">
                <a:latin typeface="Calibri" panose="020F0502020204030204" charset="0"/>
                <a:sym typeface="+mn-ea"/>
              </a:rPr>
              <a:t>Text </a:t>
            </a:r>
            <a:r>
              <a:rPr lang="ru-RU" altLang="de-DE" sz="2800">
                <a:latin typeface="Calibri" panose="020F0502020204030204" charset="0"/>
                <a:sym typeface="+mn-ea"/>
              </a:rPr>
              <a:t>ширины и высоты в символах</a:t>
            </a:r>
            <a:r>
              <a:rPr lang="de-DE" altLang="de-DE" sz="2800">
                <a:latin typeface="Calibri" panose="020F0502020204030204" charset="0"/>
                <a:sym typeface="+mn-ea"/>
              </a:rPr>
              <a:t>:</a:t>
            </a:r>
            <a:endParaRPr lang="de-DE" altLang="ru-RU" sz="2800">
              <a:latin typeface="Calibri" panose="020F0502020204030204" charset="0"/>
            </a:endParaRPr>
          </a:p>
          <a:p>
            <a:pPr lvl="2"/>
            <a:r>
              <a:rPr lang="de-DE" altLang="ru-RU" sz="2800">
                <a:latin typeface="Calibri" panose="020F0502020204030204" charset="0"/>
                <a:sym typeface="+mn-ea"/>
              </a:rPr>
              <a:t>txt = </a:t>
            </a:r>
            <a:r>
              <a:rPr lang="ru-RU" altLang="de-DE" sz="2800">
                <a:latin typeface="Calibri" panose="020F0502020204030204" charset="0"/>
                <a:sym typeface="+mn-ea"/>
              </a:rPr>
              <a:t>tk.Text(</a:t>
            </a:r>
            <a:r>
              <a:rPr lang="de-DE" altLang="ru-RU" sz="2800">
                <a:latin typeface="Calibri" panose="020F0502020204030204" charset="0"/>
                <a:sym typeface="+mn-ea"/>
              </a:rPr>
              <a:t> [</a:t>
            </a:r>
            <a:r>
              <a:rPr lang="ru-RU" altLang="de-DE" sz="2800">
                <a:latin typeface="Calibri" panose="020F0502020204030204" charset="0"/>
                <a:sym typeface="+mn-ea"/>
              </a:rPr>
              <a:t>height=</a:t>
            </a:r>
            <a:r>
              <a:rPr lang="de-DE" altLang="ru-RU" sz="2800">
                <a:latin typeface="Calibri" panose="020F0502020204030204" charset="0"/>
                <a:sym typeface="+mn-ea"/>
              </a:rPr>
              <a:t> ...</a:t>
            </a:r>
            <a:r>
              <a:rPr lang="ru-RU" altLang="de-DE" sz="2800">
                <a:latin typeface="Calibri" panose="020F0502020204030204" charset="0"/>
                <a:sym typeface="+mn-ea"/>
              </a:rPr>
              <a:t>, width= </a:t>
            </a:r>
            <a:r>
              <a:rPr lang="de-DE" altLang="ru-RU" sz="2800">
                <a:latin typeface="Calibri" panose="020F0502020204030204" charset="0"/>
                <a:sym typeface="+mn-ea"/>
              </a:rPr>
              <a:t>...</a:t>
            </a:r>
            <a:r>
              <a:rPr lang="de-DE" altLang="de-DE" sz="2800">
                <a:latin typeface="Calibri" panose="020F0502020204030204" charset="0"/>
                <a:sym typeface="+mn-ea"/>
              </a:rPr>
              <a:t>])</a:t>
            </a:r>
            <a:endParaRPr lang="de-DE" altLang="de-DE" sz="2800">
              <a:latin typeface="Calibri" panose="020F0502020204030204" charset="0"/>
            </a:endParaRPr>
          </a:p>
          <a:p>
            <a:pPr lvl="1"/>
            <a:r>
              <a:rPr lang="ru-RU" altLang="de-DE" sz="2800">
                <a:latin typeface="Calibri" panose="020F0502020204030204" charset="0"/>
                <a:sym typeface="+mn-ea"/>
              </a:rPr>
              <a:t>дописать в конец текстового поля </a:t>
            </a:r>
            <a:endParaRPr lang="ru-RU" altLang="de-DE" sz="2800">
              <a:latin typeface="Calibri" panose="020F0502020204030204" charset="0"/>
            </a:endParaRPr>
          </a:p>
          <a:p>
            <a:pPr lvl="2"/>
            <a:r>
              <a:rPr lang="de-DE" altLang="ru-RU" sz="2800">
                <a:latin typeface="Calibri" panose="020F0502020204030204" charset="0"/>
                <a:sym typeface="+mn-ea"/>
              </a:rPr>
              <a:t>txt</a:t>
            </a:r>
            <a:r>
              <a:rPr lang="ru-RU" altLang="de-DE" sz="2800">
                <a:latin typeface="Calibri" panose="020F0502020204030204" charset="0"/>
                <a:sym typeface="+mn-ea"/>
              </a:rPr>
              <a:t>.insert(tk.END, </a:t>
            </a:r>
            <a:r>
              <a:rPr lang="de-DE" altLang="ru-RU" sz="2800">
                <a:latin typeface="Calibri" panose="020F0502020204030204" charset="0"/>
                <a:sym typeface="+mn-ea"/>
              </a:rPr>
              <a:t>&lt;text&gt;</a:t>
            </a:r>
            <a:r>
              <a:rPr lang="ru-RU" altLang="de-DE" sz="2800">
                <a:latin typeface="Calibri" panose="020F0502020204030204" charset="0"/>
                <a:sym typeface="+mn-ea"/>
              </a:rPr>
              <a:t>)</a:t>
            </a:r>
            <a:endParaRPr lang="ru-RU" altLang="de-DE" sz="2800">
              <a:latin typeface="Calibri" panose="020F0502020204030204" charset="0"/>
            </a:endParaRPr>
          </a:p>
          <a:p>
            <a:pPr lvl="1"/>
            <a:r>
              <a:rPr lang="ru-RU" altLang="de-DE" sz="2800">
                <a:latin typeface="Calibri" panose="020F0502020204030204" charset="0"/>
                <a:sym typeface="+mn-ea"/>
              </a:rPr>
              <a:t>удалить содержание тектового поля </a:t>
            </a:r>
            <a:r>
              <a:rPr lang="ru-RU" altLang="de-DE" sz="2800">
                <a:latin typeface="Calibri" panose="020F0502020204030204" charset="0"/>
                <a:sym typeface="+mn-ea"/>
              </a:rPr>
              <a:t>('1.0</a:t>
            </a:r>
            <a:r>
              <a:rPr lang="de-DE" altLang="de-DE" sz="2800">
                <a:latin typeface="Calibri" panose="020F0502020204030204" charset="0"/>
                <a:sym typeface="+mn-ea"/>
              </a:rPr>
              <a:t>‘ </a:t>
            </a:r>
            <a:r>
              <a:rPr lang="ru-RU" altLang="de-DE" sz="2800">
                <a:latin typeface="Calibri" panose="020F0502020204030204" charset="0"/>
                <a:sym typeface="+mn-ea"/>
              </a:rPr>
              <a:t> значит с первой строки нулевого столбца  то есть сначала )</a:t>
            </a:r>
            <a:endParaRPr lang="ru-RU" altLang="de-DE" sz="2800">
              <a:latin typeface="Calibri" panose="020F0502020204030204" charset="0"/>
            </a:endParaRPr>
          </a:p>
          <a:p>
            <a:pPr lvl="2"/>
            <a:r>
              <a:rPr lang="de-DE" altLang="ru-RU" sz="2800">
                <a:latin typeface="Calibri" panose="020F0502020204030204" charset="0"/>
                <a:sym typeface="+mn-ea"/>
              </a:rPr>
              <a:t>txt</a:t>
            </a:r>
            <a:r>
              <a:rPr lang="ru-RU" altLang="de-DE" sz="2800">
                <a:latin typeface="Calibri" panose="020F0502020204030204" charset="0"/>
                <a:sym typeface="+mn-ea"/>
              </a:rPr>
              <a:t>.delete('1.0', tk.END)</a:t>
            </a:r>
            <a:endParaRPr lang="ru-RU" altLang="de-DE" sz="2800">
              <a:latin typeface="Calibri" panose="020F0502020204030204" charset="0"/>
            </a:endParaRPr>
          </a:p>
          <a:p>
            <a:pPr lvl="1"/>
            <a:r>
              <a:rPr lang="ru-RU" altLang="de-DE" sz="2800">
                <a:latin typeface="Calibri" panose="020F0502020204030204" charset="0"/>
                <a:sym typeface="+mn-ea"/>
              </a:rPr>
              <a:t>прочитсть всё текстовое поле </a:t>
            </a:r>
            <a:endParaRPr lang="ru-RU" altLang="de-DE" sz="2800">
              <a:latin typeface="Calibri" panose="020F0502020204030204" charset="0"/>
            </a:endParaRPr>
          </a:p>
          <a:p>
            <a:pPr lvl="2"/>
            <a:r>
              <a:rPr lang="de-DE" altLang="ru-RU" sz="2800">
                <a:latin typeface="Calibri" panose="020F0502020204030204" charset="0"/>
                <a:sym typeface="+mn-ea"/>
              </a:rPr>
              <a:t>txt</a:t>
            </a:r>
            <a:r>
              <a:rPr lang="ru-RU" altLang="de-DE" sz="2800">
                <a:latin typeface="Calibri" panose="020F0502020204030204" charset="0"/>
                <a:sym typeface="+mn-ea"/>
              </a:rPr>
              <a:t>.get('1.0',tk.END)</a:t>
            </a:r>
            <a:endParaRPr lang="ru-RU" altLang="de-DE" sz="2800">
              <a:latin typeface="Calibri" panose="020F0502020204030204" charset="0"/>
            </a:endParaRPr>
          </a:p>
          <a:p>
            <a:pPr lvl="1"/>
            <a:r>
              <a:rPr lang="ru-RU" altLang="de-DE" sz="2800">
                <a:latin typeface="Calibri" panose="020F0502020204030204" charset="0"/>
                <a:sym typeface="+mn-ea"/>
              </a:rPr>
              <a:t>показать всплывающее окно с ошибкой </a:t>
            </a:r>
            <a:endParaRPr lang="ru-RU" altLang="de-DE" sz="2800">
              <a:latin typeface="Calibri" panose="020F0502020204030204" charset="0"/>
            </a:endParaRPr>
          </a:p>
          <a:p>
            <a:pPr lvl="2"/>
            <a:r>
              <a:rPr lang="ru-RU" altLang="de-DE" sz="2330">
                <a:latin typeface="Calibri" panose="020F0502020204030204" charset="0"/>
                <a:sym typeface="+mn-ea"/>
              </a:rPr>
              <a:t>from tkinter import messagebox</a:t>
            </a:r>
            <a:endParaRPr lang="ru-RU" altLang="de-DE" sz="2330">
              <a:latin typeface="Calibri" panose="020F0502020204030204" charset="0"/>
            </a:endParaRPr>
          </a:p>
          <a:p>
            <a:pPr lvl="2"/>
            <a:r>
              <a:rPr lang="ru-RU" altLang="de-DE" sz="2330">
                <a:latin typeface="Calibri" panose="020F0502020204030204" charset="0"/>
                <a:sym typeface="+mn-ea"/>
              </a:rPr>
              <a:t> messagebox.showerror(</a:t>
            </a:r>
            <a:r>
              <a:rPr lang="de-DE" altLang="ru-RU" sz="2330">
                <a:latin typeface="Calibri" panose="020F0502020204030204" charset="0"/>
                <a:sym typeface="+mn-ea"/>
              </a:rPr>
              <a:t>&lt;title&gt;, &lt;message&gt;</a:t>
            </a:r>
            <a:endParaRPr lang="ru-RU" altLang="de-DE" sz="2330">
              <a:latin typeface="Calibri" panose="020F0502020204030204" charset="0"/>
            </a:endParaRPr>
          </a:p>
          <a:p>
            <a:endParaRPr lang="de-D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4305" y="0"/>
            <a:ext cx="12191365" cy="605155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Layout</a:t>
            </a:r>
            <a:r>
              <a:rPr lang="ru-RU" altLang="de-DE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-ы </a:t>
            </a:r>
            <a:endParaRPr lang="ru-RU" altLang="de-DE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4940" y="605790"/>
            <a:ext cx="12037695" cy="6125845"/>
          </a:xfrm>
        </p:spPr>
        <p:txBody>
          <a:bodyPr>
            <a:normAutofit lnSpcReduction="20000"/>
          </a:bodyPr>
          <a:p>
            <a:r>
              <a:rPr lang="ru-RU" altLang="de-DE"/>
              <a:t>Регулируют расположение элементов на экране. </a:t>
            </a:r>
            <a:endParaRPr lang="ru-RU" altLang="de-DE"/>
          </a:p>
          <a:p>
            <a:r>
              <a:rPr lang="ru-RU" altLang="de-DE"/>
              <a:t>Чтобы элемент отображался его надо поместить в один </a:t>
            </a:r>
            <a:r>
              <a:rPr lang="de-DE" altLang="de-DE">
                <a:latin typeface="Calibri" panose="020F0502020204030204" charset="0"/>
              </a:rPr>
              <a:t>layout</a:t>
            </a:r>
            <a:r>
              <a:rPr lang="ru-RU" altLang="de-DE">
                <a:latin typeface="Calibri" panose="020F0502020204030204" charset="0"/>
              </a:rPr>
              <a:t>.</a:t>
            </a:r>
            <a:r>
              <a:rPr lang="ru-RU" altLang="de-DE"/>
              <a:t> </a:t>
            </a:r>
            <a:endParaRPr lang="ru-RU" altLang="de-DE"/>
          </a:p>
          <a:p>
            <a:r>
              <a:rPr lang="ru-RU" altLang="de-DE"/>
              <a:t>нельзя смешивать </a:t>
            </a:r>
            <a:r>
              <a:rPr lang="de-DE" altLang="de-DE">
                <a:latin typeface="Calibri" panose="020F0502020204030204" charset="0"/>
              </a:rPr>
              <a:t>layout</a:t>
            </a:r>
            <a:r>
              <a:rPr lang="ru-RU" altLang="de-DE">
                <a:latin typeface="Calibri" panose="020F0502020204030204" charset="0"/>
              </a:rPr>
              <a:t>-ы в одном окне </a:t>
            </a:r>
            <a:endParaRPr lang="ru-RU" altLang="de-DE"/>
          </a:p>
          <a:p>
            <a:r>
              <a:rPr lang="de-DE" altLang="de-DE">
                <a:latin typeface="Calibri" panose="020F0502020204030204" charset="0"/>
              </a:rPr>
              <a:t>pack </a:t>
            </a:r>
            <a:endParaRPr lang="de-DE" altLang="de-DE">
              <a:latin typeface="Calibri" panose="020F0502020204030204" charset="0"/>
            </a:endParaRPr>
          </a:p>
          <a:p>
            <a:pPr lvl="1"/>
            <a:r>
              <a:rPr lang="ru-RU" altLang="de-DE">
                <a:latin typeface="Calibri" panose="020F0502020204030204" charset="0"/>
              </a:rPr>
              <a:t>простой </a:t>
            </a:r>
            <a:r>
              <a:rPr lang="de-DE" altLang="de-DE">
                <a:latin typeface="Calibri" panose="020F0502020204030204" charset="0"/>
              </a:rPr>
              <a:t>layout </a:t>
            </a:r>
            <a:endParaRPr lang="ru-RU" altLang="de-DE">
              <a:latin typeface="Calibri" panose="020F0502020204030204" charset="0"/>
            </a:endParaRPr>
          </a:p>
          <a:p>
            <a:pPr lvl="1"/>
            <a:r>
              <a:rPr lang="ru-RU" altLang="de-DE">
                <a:latin typeface="Calibri" panose="020F0502020204030204" charset="0"/>
              </a:rPr>
              <a:t>используется </a:t>
            </a:r>
            <a:r>
              <a:rPr lang="de-DE" altLang="de-DE">
                <a:latin typeface="Calibri" panose="020F0502020204030204" charset="0"/>
              </a:rPr>
              <a:t>widget.pack()</a:t>
            </a:r>
            <a:endParaRPr lang="de-DE" altLang="de-DE">
              <a:latin typeface="Calibri" panose="020F0502020204030204" charset="0"/>
            </a:endParaRPr>
          </a:p>
          <a:p>
            <a:pPr lvl="1"/>
            <a:r>
              <a:rPr lang="ru-RU" altLang="de-DE">
                <a:latin typeface="Calibri" panose="020F0502020204030204" charset="0"/>
              </a:rPr>
              <a:t>по дефолту помещает всё сверху вниз</a:t>
            </a:r>
            <a:endParaRPr lang="ru-RU" altLang="de-DE">
              <a:latin typeface="Calibri" panose="020F0502020204030204" charset="0"/>
            </a:endParaRPr>
          </a:p>
          <a:p>
            <a:pPr lvl="0"/>
            <a:r>
              <a:rPr lang="de-DE" altLang="de-DE" sz="2800">
                <a:latin typeface="Calibri" panose="020F0502020204030204" charset="0"/>
              </a:rPr>
              <a:t>grid</a:t>
            </a:r>
            <a:r>
              <a:rPr lang="ru-RU" altLang="de-DE" sz="2800">
                <a:latin typeface="Calibri" panose="020F0502020204030204" charset="0"/>
              </a:rPr>
              <a:t> </a:t>
            </a:r>
            <a:endParaRPr lang="ru-RU" altLang="de-DE" sz="2800">
              <a:latin typeface="Calibri" panose="020F0502020204030204" charset="0"/>
            </a:endParaRPr>
          </a:p>
          <a:p>
            <a:pPr lvl="1"/>
            <a:r>
              <a:rPr lang="ru-RU" altLang="de-DE" sz="2400">
                <a:latin typeface="Calibri" panose="020F0502020204030204" charset="0"/>
              </a:rPr>
              <a:t>обьявляется прямоугольная сетка с расположением элемента в ряду и колонке</a:t>
            </a:r>
            <a:endParaRPr lang="ru-RU" altLang="de-DE" sz="2400">
              <a:latin typeface="Calibri" panose="020F0502020204030204" charset="0"/>
            </a:endParaRPr>
          </a:p>
          <a:p>
            <a:pPr lvl="1"/>
            <a:r>
              <a:rPr lang="ru-RU" altLang="de-DE" sz="2400">
                <a:latin typeface="Calibri" panose="020F0502020204030204" charset="0"/>
              </a:rPr>
              <a:t>помещаем элемент в определённый ряд и столбец</a:t>
            </a:r>
            <a:r>
              <a:rPr lang="de-DE" altLang="de-DE" sz="2400">
                <a:latin typeface="Calibri" panose="020F0502020204030204" charset="0"/>
              </a:rPr>
              <a:t>:</a:t>
            </a:r>
            <a:endParaRPr lang="ru-RU" altLang="de-DE" sz="2400">
              <a:latin typeface="Calibri" panose="020F0502020204030204" charset="0"/>
            </a:endParaRPr>
          </a:p>
          <a:p>
            <a:pPr lvl="2"/>
            <a:r>
              <a:rPr lang="de-DE" altLang="de-DE" sz="2000">
                <a:latin typeface="Calibri" panose="020F0502020204030204" charset="0"/>
              </a:rPr>
              <a:t>widget..grid(row=&lt;row_pos&gt;, column=&lt;col_ pos&gt;) </a:t>
            </a:r>
            <a:endParaRPr lang="de-DE" altLang="de-DE" sz="2000">
              <a:latin typeface="Calibri" panose="020F0502020204030204" charset="0"/>
            </a:endParaRPr>
          </a:p>
          <a:p>
            <a:pPr lvl="1"/>
            <a:r>
              <a:rPr lang="ru-RU" altLang="de-DE" sz="2400">
                <a:latin typeface="Calibri" panose="020F0502020204030204" charset="0"/>
              </a:rPr>
              <a:t>если какие то ряды или колонки пропущены то есть в них нет элементов то они не отображаются. </a:t>
            </a:r>
            <a:endParaRPr lang="ru-RU" altLang="de-DE" sz="2400">
              <a:latin typeface="Calibri" panose="020F0502020204030204" charset="0"/>
            </a:endParaRPr>
          </a:p>
          <a:p>
            <a:pPr lvl="1"/>
            <a:r>
              <a:rPr lang="ru-RU" altLang="ru-RU" sz="2400">
                <a:latin typeface="Calibri" panose="020F0502020204030204" charset="0"/>
              </a:rPr>
              <a:t>при удалении из </a:t>
            </a:r>
            <a:r>
              <a:rPr lang="de-DE" altLang="ru-RU" sz="2400">
                <a:latin typeface="Calibri" panose="020F0502020204030204" charset="0"/>
              </a:rPr>
              <a:t>grid</a:t>
            </a:r>
            <a:r>
              <a:rPr lang="ru-RU" altLang="de-DE" sz="2400">
                <a:latin typeface="Calibri" panose="020F0502020204030204" charset="0"/>
              </a:rPr>
              <a:t> и образовании пустого ряда или столбца можно переставить элементы на одну позицию назад.</a:t>
            </a:r>
            <a:r>
              <a:rPr lang="de-DE" altLang="ru-RU" sz="2400">
                <a:latin typeface="Calibri" panose="020F0502020204030204" charset="0"/>
              </a:rPr>
              <a:t> </a:t>
            </a:r>
            <a:r>
              <a:rPr lang="ru-RU" altLang="ru-RU" sz="2400">
                <a:latin typeface="Calibri" panose="020F0502020204030204" charset="0"/>
              </a:rPr>
              <a:t>Переставит элемент в </a:t>
            </a:r>
            <a:r>
              <a:rPr lang="de-DE" altLang="ru-RU" sz="2400">
                <a:latin typeface="Calibri" panose="020F0502020204030204" charset="0"/>
              </a:rPr>
              <a:t>grid</a:t>
            </a:r>
            <a:r>
              <a:rPr lang="ru-RU" altLang="ru-RU" sz="2400">
                <a:latin typeface="Calibri" panose="020F0502020204030204" charset="0"/>
              </a:rPr>
              <a:t>-е</a:t>
            </a:r>
            <a:r>
              <a:rPr lang="de-DE" altLang="ru-RU" sz="2400">
                <a:latin typeface="Calibri" panose="020F0502020204030204" charset="0"/>
              </a:rPr>
              <a:t>:</a:t>
            </a:r>
            <a:endParaRPr lang="ru-RU" altLang="de-DE" sz="2400">
              <a:latin typeface="Calibri" panose="020F0502020204030204" charset="0"/>
            </a:endParaRPr>
          </a:p>
          <a:p>
            <a:pPr lvl="2"/>
            <a:r>
              <a:rPr lang="de-DE" altLang="ru-RU" sz="2000">
                <a:latin typeface="Calibri" panose="020F0502020204030204" charset="0"/>
              </a:rPr>
              <a:t>widget </a:t>
            </a:r>
            <a:r>
              <a:rPr lang="ru-RU" altLang="de-DE" sz="2000">
                <a:latin typeface="Calibri" panose="020F0502020204030204" charset="0"/>
              </a:rPr>
              <a:t>.grid(row=</a:t>
            </a:r>
            <a:r>
              <a:rPr lang="de-DE" altLang="de-DE">
                <a:latin typeface="Calibri" panose="020F0502020204030204" charset="0"/>
                <a:sym typeface="+mn-ea"/>
              </a:rPr>
              <a:t>&lt;row_pos&gt;</a:t>
            </a:r>
            <a:r>
              <a:rPr lang="ru-RU" altLang="de-DE" sz="2000">
                <a:latin typeface="Calibri" panose="020F0502020204030204" charset="0"/>
              </a:rPr>
              <a:t>r,column=</a:t>
            </a:r>
            <a:r>
              <a:rPr lang="de-DE" altLang="de-DE">
                <a:latin typeface="Calibri" panose="020F0502020204030204" charset="0"/>
                <a:sym typeface="+mn-ea"/>
              </a:rPr>
              <a:t>&lt;col_ pos&gt;</a:t>
            </a:r>
            <a:r>
              <a:rPr lang="ru-RU" altLang="de-DE" sz="2000">
                <a:latin typeface="Calibri" panose="020F0502020204030204" charset="0"/>
              </a:rPr>
              <a:t>)   </a:t>
            </a:r>
            <a:endParaRPr lang="ru-RU" altLang="de-DE" sz="200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635" cy="629285"/>
          </a:xfrm>
        </p:spPr>
        <p:txBody>
          <a:bodyPr>
            <a:normAutofit fontScale="90000"/>
          </a:bodyPr>
          <a:p>
            <a:pPr algn="ctr"/>
            <a:r>
              <a:rPr lang="ru-RU" altLang="de-DE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Чтение из файла </a:t>
            </a:r>
            <a:endParaRPr lang="ru-RU" altLang="de-DE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8595" y="703580"/>
            <a:ext cx="12003405" cy="6155055"/>
          </a:xfrm>
        </p:spPr>
        <p:txBody>
          <a:bodyPr>
            <a:normAutofit/>
          </a:bodyPr>
          <a:p>
            <a:pPr lvl="1"/>
            <a:r>
              <a:rPr lang="de-DE" altLang="en-US"/>
              <a:t>try: </a:t>
            </a:r>
            <a:endParaRPr lang="de-DE" altLang="en-US"/>
          </a:p>
          <a:p>
            <a:r>
              <a:rPr lang="ru-RU" altLang="en-US"/>
              <a:t> </a:t>
            </a:r>
            <a:r>
              <a:rPr lang="de-DE" altLang="en-US">
                <a:latin typeface="Calibri" panose="020F0502020204030204" charset="0"/>
              </a:rPr>
              <a:t># </a:t>
            </a:r>
            <a:r>
              <a:rPr lang="ru-RU" altLang="en-US">
                <a:latin typeface="Calibri" panose="020F0502020204030204" charset="0"/>
              </a:rPr>
              <a:t>пытаемся открыть файл для чтения и записи </a:t>
            </a:r>
            <a:endParaRPr lang="de-DE" altLang="en-US"/>
          </a:p>
          <a:p>
            <a:pPr lvl="1"/>
            <a:r>
              <a:rPr lang="de-DE" altLang="en-US"/>
              <a:t>f = open(self.data_path, "r+")</a:t>
            </a:r>
            <a:endParaRPr lang="de-DE" altLang="en-US"/>
          </a:p>
          <a:p>
            <a:r>
              <a:rPr lang="de-DE" altLang="en-US"/>
              <a:t>#</a:t>
            </a:r>
            <a:r>
              <a:rPr lang="ru-RU" altLang="en-US"/>
              <a:t> если его нет, выдаётся исключение </a:t>
            </a:r>
            <a:endParaRPr lang="de-DE" altLang="en-US"/>
          </a:p>
          <a:p>
            <a:pPr lvl="1"/>
            <a:r>
              <a:rPr lang="de-DE" altLang="en-US"/>
              <a:t>except FileNotFoundError:</a:t>
            </a:r>
            <a:endParaRPr lang="de-DE" altLang="en-US"/>
          </a:p>
          <a:p>
            <a:pPr lvl="0"/>
            <a:r>
              <a:rPr lang="de-DE" altLang="en-US"/>
              <a:t># </a:t>
            </a:r>
            <a:r>
              <a:rPr lang="ru-RU" altLang="en-US"/>
              <a:t>создаём новый файл </a:t>
            </a:r>
            <a:endParaRPr lang="ru-RU" altLang="en-US"/>
          </a:p>
          <a:p>
            <a:pPr lvl="1"/>
            <a:r>
              <a:rPr lang="de-DE" altLang="en-US"/>
              <a:t>f = open(self.data_path, "x")  </a:t>
            </a:r>
            <a:endParaRPr lang="de-DE" altLang="en-US"/>
          </a:p>
          <a:p>
            <a:pPr lvl="0"/>
            <a:r>
              <a:rPr lang="de-DE" altLang="en-US" sz="2800"/>
              <a:t>#</a:t>
            </a:r>
            <a:r>
              <a:rPr lang="ru-RU" altLang="en-US" sz="2800"/>
              <a:t>читаем следующую строку в файле, должна оканчиваться символом </a:t>
            </a:r>
            <a:r>
              <a:rPr lang="de-DE" altLang="en-US" sz="2800">
                <a:latin typeface="Calibri" panose="020F0502020204030204" charset="0"/>
              </a:rPr>
              <a:t>\n</a:t>
            </a:r>
            <a:endParaRPr lang="ru-RU" altLang="en-US" sz="2800"/>
          </a:p>
          <a:p>
            <a:pPr lvl="1"/>
            <a:r>
              <a:rPr lang="de-DE" altLang="en-US"/>
              <a:t>line = f.readline()</a:t>
            </a:r>
            <a:endParaRPr lang="de-DE" altLang="en-US"/>
          </a:p>
          <a:p>
            <a:pPr lvl="0"/>
            <a:r>
              <a:rPr lang="de-DE" altLang="en-US"/>
              <a:t>#</a:t>
            </a:r>
            <a:r>
              <a:rPr lang="ru-RU" altLang="de-DE"/>
              <a:t>если строка пустая, то мы дошли до конца файла поэтому делают </a:t>
            </a:r>
            <a:endParaRPr lang="ru-RU" altLang="de-DE"/>
          </a:p>
          <a:p>
            <a:pPr lvl="1"/>
            <a:r>
              <a:rPr lang="de-DE" altLang="en-US"/>
              <a:t>line = f.readline()</a:t>
            </a:r>
            <a:endParaRPr lang="de-DE" altLang="en-US"/>
          </a:p>
          <a:p>
            <a:pPr lvl="1"/>
            <a:r>
              <a:rPr lang="de-DE" altLang="en-US"/>
              <a:t>while line:</a:t>
            </a:r>
            <a:endParaRPr lang="de-DE" altLang="en-US"/>
          </a:p>
          <a:p>
            <a:pPr lvl="1"/>
            <a:r>
              <a:rPr lang="ru-RU" altLang="de-DE"/>
              <a:t>...</a:t>
            </a:r>
            <a:endParaRPr lang="ru-RU" altLang="de-DE"/>
          </a:p>
          <a:p>
            <a:pPr lvl="1"/>
            <a:r>
              <a:rPr lang="de-DE" altLang="en-US"/>
              <a:t> line = f.readline()</a:t>
            </a:r>
            <a:endParaRPr lang="de-DE" altLang="en-US"/>
          </a:p>
          <a:p>
            <a:endParaRPr lang="de-D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33450" y="0"/>
            <a:ext cx="10515600" cy="515620"/>
          </a:xfrm>
        </p:spPr>
        <p:txBody>
          <a:bodyPr>
            <a:normAutofit fontScale="90000"/>
          </a:bodyPr>
          <a:p>
            <a:pPr algn="ctr"/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Очищение строк 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0180" y="516255"/>
            <a:ext cx="12022455" cy="6341745"/>
          </a:xfrm>
        </p:spPr>
        <p:txBody>
          <a:bodyPr/>
          <a:p>
            <a:pPr lvl="0"/>
            <a:r>
              <a:rPr lang="ru-RU" altLang="en-US" sz="2800">
                <a:sym typeface="+mn-ea"/>
              </a:rPr>
              <a:t>Удаляем из начала и конца строки  пустые символы </a:t>
            </a:r>
            <a:r>
              <a:rPr lang="de-DE" altLang="ru-RU" sz="2800">
                <a:latin typeface="Calibri" panose="020F0502020204030204" charset="0"/>
                <a:sym typeface="+mn-ea"/>
              </a:rPr>
              <a:t>{„ „  </a:t>
            </a:r>
            <a:r>
              <a:rPr lang="de-DE" altLang="en-US" sz="2800">
                <a:latin typeface="Calibri" panose="020F0502020204030204" charset="0"/>
                <a:sym typeface="+mn-ea"/>
              </a:rPr>
              <a:t>, „\n“}</a:t>
            </a:r>
            <a:r>
              <a:rPr lang="ru-RU" altLang="en-US" sz="2800">
                <a:latin typeface="Calibri" panose="020F0502020204030204" charset="0"/>
                <a:sym typeface="+mn-ea"/>
              </a:rPr>
              <a:t> и  тому подобное </a:t>
            </a:r>
            <a:endParaRPr lang="ru-RU" altLang="en-US" sz="2800">
              <a:latin typeface="Calibri" panose="020F0502020204030204" charset="0"/>
            </a:endParaRPr>
          </a:p>
          <a:p>
            <a:pPr lvl="1"/>
            <a:r>
              <a:rPr lang="de-DE" altLang="en-US" sz="2800">
                <a:sym typeface="+mn-ea"/>
              </a:rPr>
              <a:t>txt.strip()</a:t>
            </a:r>
            <a:endParaRPr lang="de-DE" altLang="en-US" sz="2800"/>
          </a:p>
          <a:p>
            <a:r>
              <a:rPr lang="ru-RU" altLang="de-DE"/>
              <a:t>Разбиваем строку на слова </a:t>
            </a:r>
            <a:endParaRPr lang="ru-RU" altLang="de-DE"/>
          </a:p>
          <a:p>
            <a:pPr lvl="1"/>
            <a:r>
              <a:rPr lang="ru-RU" altLang="de-DE"/>
              <a:t>по пустым символам</a:t>
            </a:r>
            <a:endParaRPr lang="ru-RU" altLang="de-DE"/>
          </a:p>
          <a:p>
            <a:pPr lvl="2"/>
            <a:r>
              <a:rPr lang="de-DE" altLang="de-DE">
                <a:latin typeface="Calibri" panose="020F0502020204030204" charset="0"/>
              </a:rPr>
              <a:t>words = txt.split()</a:t>
            </a:r>
            <a:endParaRPr lang="de-DE" altLang="de-DE">
              <a:latin typeface="Calibri" panose="020F0502020204030204" charset="0"/>
            </a:endParaRPr>
          </a:p>
          <a:p>
            <a:pPr lvl="1"/>
            <a:r>
              <a:rPr lang="ru-RU" altLang="de-DE">
                <a:latin typeface="Calibri" panose="020F0502020204030204" charset="0"/>
              </a:rPr>
              <a:t>по заданным символам </a:t>
            </a:r>
            <a:endParaRPr lang="ru-RU" altLang="de-DE">
              <a:latin typeface="Calibri" panose="020F0502020204030204" charset="0"/>
            </a:endParaRPr>
          </a:p>
          <a:p>
            <a:pPr lvl="2"/>
            <a:r>
              <a:rPr lang="ru-RU" altLang="de-DE">
                <a:latin typeface="Calibri" panose="020F0502020204030204" charset="0"/>
              </a:rPr>
              <a:t>str = 'aba ### baba ### booo'</a:t>
            </a:r>
            <a:endParaRPr lang="ru-RU" altLang="de-DE" sz="2000">
              <a:latin typeface="Calibri" panose="020F0502020204030204" charset="0"/>
            </a:endParaRPr>
          </a:p>
          <a:p>
            <a:pPr lvl="2"/>
            <a:r>
              <a:rPr lang="ru-RU" altLang="de-DE">
                <a:latin typeface="Calibri" panose="020F0502020204030204" charset="0"/>
              </a:rPr>
              <a:t>str.split('###')</a:t>
            </a:r>
            <a:endParaRPr lang="ru-RU" altLang="de-DE">
              <a:latin typeface="Calibri" panose="020F0502020204030204" charset="0"/>
            </a:endParaRPr>
          </a:p>
          <a:p>
            <a:pPr lvl="0"/>
            <a:r>
              <a:rPr lang="ru-RU" altLang="de-DE">
                <a:latin typeface="Calibri" panose="020F0502020204030204" charset="0"/>
              </a:rPr>
              <a:t>Заменить символы в строке </a:t>
            </a:r>
            <a:endParaRPr lang="ru-RU" altLang="de-DE">
              <a:latin typeface="Calibri" panose="020F0502020204030204" charset="0"/>
            </a:endParaRPr>
          </a:p>
          <a:p>
            <a:pPr lvl="1"/>
            <a:r>
              <a:rPr lang="de-DE" altLang="ru-RU">
                <a:latin typeface="Calibri" panose="020F0502020204030204" charset="0"/>
              </a:rPr>
              <a:t>txt</a:t>
            </a:r>
            <a:r>
              <a:rPr lang="ru-RU" altLang="de-DE">
                <a:latin typeface="Calibri" panose="020F0502020204030204" charset="0"/>
              </a:rPr>
              <a:t>.replace(</a:t>
            </a:r>
            <a:r>
              <a:rPr lang="de-DE" altLang="ru-RU">
                <a:latin typeface="Calibri" panose="020F0502020204030204" charset="0"/>
              </a:rPr>
              <a:t>&lt;symbols</a:t>
            </a:r>
            <a:r>
              <a:rPr lang="ru-RU" altLang="de-DE">
                <a:latin typeface="Calibri" panose="020F0502020204030204" charset="0"/>
              </a:rPr>
              <a:t>, </a:t>
            </a:r>
            <a:r>
              <a:rPr lang="de-DE" altLang="ru-RU">
                <a:latin typeface="Calibri" panose="020F0502020204030204" charset="0"/>
              </a:rPr>
              <a:t>&lt;new _symbols&gt;</a:t>
            </a:r>
            <a:r>
              <a:rPr lang="ru-RU" altLang="de-DE">
                <a:latin typeface="Calibri" panose="020F0502020204030204" charset="0"/>
              </a:rPr>
              <a:t>)</a:t>
            </a:r>
            <a:endParaRPr lang="ru-RU" altLang="de-DE">
              <a:latin typeface="Calibri" panose="020F0502020204030204" charset="0"/>
            </a:endParaRPr>
          </a:p>
          <a:p>
            <a:pPr lvl="1"/>
            <a:endParaRPr lang="de-DE" altLang="de-DE">
              <a:latin typeface="Calibri" panose="020F0502020204030204" charset="0"/>
            </a:endParaRPr>
          </a:p>
          <a:p>
            <a:endParaRPr lang="de-DE" altLang="de-DE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10" y="0"/>
            <a:ext cx="11353800" cy="669290"/>
          </a:xfrm>
        </p:spPr>
        <p:txBody>
          <a:bodyPr>
            <a:normAutofit fontScale="90000"/>
          </a:bodyPr>
          <a:p>
            <a:pPr algn="ctr"/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Сокеты </a:t>
            </a:r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в </a:t>
            </a:r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charset="0"/>
                <a:sym typeface="+mn-ea"/>
              </a:rPr>
              <a:t>Python</a:t>
            </a:r>
            <a:r>
              <a:rPr lang="ru-RU" altLang="de-DE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charset="0"/>
                <a:sym typeface="+mn-ea"/>
              </a:rPr>
              <a:t>-</a:t>
            </a:r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charset="0"/>
                <a:sym typeface="+mn-ea"/>
              </a:rPr>
              <a:t>е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669290"/>
            <a:ext cx="12320905" cy="6188710"/>
          </a:xfrm>
        </p:spPr>
        <p:txBody>
          <a:bodyPr>
            <a:normAutofit lnSpcReduction="10000"/>
          </a:bodyPr>
          <a:p>
            <a:r>
              <a:rPr lang="ru-RU" altLang="en-US"/>
              <a:t>Создать сокет</a:t>
            </a:r>
            <a:endParaRPr lang="de-DE" altLang="en-US"/>
          </a:p>
          <a:p>
            <a:pPr lvl="2"/>
            <a:r>
              <a:rPr lang="de-DE" altLang="en-US"/>
              <a:t>import socket</a:t>
            </a:r>
            <a:endParaRPr lang="de-DE" altLang="en-US"/>
          </a:p>
          <a:p>
            <a:pPr lvl="2"/>
            <a:r>
              <a:rPr lang="de-DE" altLang="en-US"/>
              <a:t>s = socket.socket(socket.AF_INET, socket.SOCK_STREAM)</a:t>
            </a:r>
            <a:endParaRPr lang="de-DE" altLang="en-US"/>
          </a:p>
          <a:p>
            <a:pPr lvl="1"/>
            <a:r>
              <a:rPr lang="ru-RU" altLang="en-US"/>
              <a:t>или </a:t>
            </a:r>
            <a:endParaRPr lang="ru-RU" altLang="en-US"/>
          </a:p>
          <a:p>
            <a:pPr lvl="2"/>
            <a:r>
              <a:rPr lang="ru-RU" altLang="en-US"/>
              <a:t>with socket.socket(socket.AF_INET, socket.SOCK_STREAM) as s:</a:t>
            </a:r>
            <a:endParaRPr lang="ru-RU" altLang="en-US" sz="2000"/>
          </a:p>
          <a:p>
            <a:pPr lvl="1"/>
            <a:r>
              <a:rPr lang="ru-RU" altLang="en-US" sz="2400">
                <a:latin typeface="Calibri" panose="020F0502020204030204" charset="0"/>
              </a:rPr>
              <a:t>во втором случае не нужен </a:t>
            </a:r>
            <a:r>
              <a:rPr lang="de-DE" altLang="en-US" sz="2400">
                <a:latin typeface="Calibri" panose="020F0502020204030204" charset="0"/>
              </a:rPr>
              <a:t>s.close()</a:t>
            </a:r>
            <a:endParaRPr lang="de-DE" altLang="en-US" sz="2400">
              <a:latin typeface="Calibri" panose="020F0502020204030204" charset="0"/>
            </a:endParaRPr>
          </a:p>
          <a:p>
            <a:pPr lvl="0"/>
            <a:r>
              <a:rPr lang="ru-RU" altLang="en-US" sz="2800">
                <a:latin typeface="Calibri" panose="020F0502020204030204" charset="0"/>
              </a:rPr>
              <a:t>Опции сокета при создании </a:t>
            </a:r>
            <a:r>
              <a:rPr lang="de-DE" altLang="ru-RU" sz="2800">
                <a:latin typeface="Calibri" panose="020F0502020204030204" charset="0"/>
              </a:rPr>
              <a:t>:</a:t>
            </a:r>
            <a:endParaRPr lang="de-DE" altLang="ru-RU" sz="2800">
              <a:latin typeface="Calibri" panose="020F0502020204030204" charset="0"/>
            </a:endParaRPr>
          </a:p>
          <a:p>
            <a:pPr lvl="1"/>
            <a:r>
              <a:rPr lang="ru-RU" altLang="de-DE" sz="2400">
                <a:latin typeface="Calibri" panose="020F0502020204030204" charset="0"/>
              </a:rPr>
              <a:t>тип адреса</a:t>
            </a:r>
            <a:r>
              <a:rPr lang="de-DE" altLang="de-DE" sz="2400">
                <a:latin typeface="Calibri" panose="020F0502020204030204" charset="0"/>
              </a:rPr>
              <a:t>:</a:t>
            </a:r>
            <a:endParaRPr lang="de-DE" altLang="de-DE" sz="2400">
              <a:latin typeface="Calibri" panose="020F0502020204030204" charset="0"/>
            </a:endParaRPr>
          </a:p>
          <a:p>
            <a:pPr lvl="1"/>
            <a:r>
              <a:rPr lang="ru-RU" altLang="de-DE" sz="2400">
                <a:latin typeface="Calibri" panose="020F0502020204030204" charset="0"/>
              </a:rPr>
              <a:t>AF_INET -обычный </a:t>
            </a:r>
            <a:r>
              <a:rPr lang="de-DE" altLang="de-DE" sz="2400">
                <a:latin typeface="Calibri" panose="020F0502020204030204" charset="0"/>
              </a:rPr>
              <a:t>IPV4 </a:t>
            </a:r>
            <a:r>
              <a:rPr lang="ru-RU" altLang="de-DE" sz="2400">
                <a:latin typeface="Calibri" panose="020F0502020204030204" charset="0"/>
              </a:rPr>
              <a:t>адрес или имя домена. Использует пару </a:t>
            </a:r>
            <a:r>
              <a:rPr lang="de-DE" altLang="ru-RU" sz="2400">
                <a:latin typeface="Calibri" panose="020F0502020204030204" charset="0"/>
              </a:rPr>
              <a:t>(host,port)</a:t>
            </a:r>
            <a:endParaRPr lang="de-DE" altLang="ru-RU" sz="2400">
              <a:latin typeface="Calibri" panose="020F0502020204030204" charset="0"/>
            </a:endParaRPr>
          </a:p>
          <a:p>
            <a:pPr lvl="1"/>
            <a:r>
              <a:rPr lang="de-DE" altLang="ru-RU" sz="2800">
                <a:latin typeface="Calibri" panose="020F0502020204030204" charset="0"/>
              </a:rPr>
              <a:t>socket.SOCK_DGRAM == UDP socket</a:t>
            </a:r>
            <a:endParaRPr lang="de-DE" altLang="ru-RU" sz="2800">
              <a:latin typeface="Calibri" panose="020F0502020204030204" charset="0"/>
            </a:endParaRPr>
          </a:p>
          <a:p>
            <a:pPr lvl="1"/>
            <a:r>
              <a:rPr lang="ru-RU" altLang="ru-RU" sz="2400">
                <a:latin typeface="Calibri" panose="020F0502020204030204" charset="0"/>
              </a:rPr>
              <a:t>создаём сокет который не блокируется </a:t>
            </a:r>
            <a:endParaRPr lang="de-DE" altLang="ru-RU" sz="2400">
              <a:latin typeface="Calibri" panose="020F0502020204030204" charset="0"/>
            </a:endParaRPr>
          </a:p>
          <a:p>
            <a:pPr lvl="2"/>
            <a:r>
              <a:rPr lang="de-DE" altLang="en-US" sz="2000">
                <a:latin typeface="Calibri" panose="020F0502020204030204" charset="0"/>
              </a:rPr>
              <a:t>socket.SOCK_STREAM | socket.SOCK_NONBLOCK</a:t>
            </a:r>
            <a:endParaRPr lang="de-DE" altLang="en-US" sz="2000">
              <a:latin typeface="Calibri" panose="020F0502020204030204" charset="0"/>
            </a:endParaRPr>
          </a:p>
          <a:p>
            <a:pPr lvl="0"/>
            <a:r>
              <a:rPr lang="ru-RU" altLang="en-US" sz="2800">
                <a:latin typeface="Calibri" panose="020F0502020204030204" charset="0"/>
              </a:rPr>
              <a:t>Опции сокета при setsockopt</a:t>
            </a:r>
            <a:r>
              <a:rPr lang="de-DE" altLang="en-US" sz="2800">
                <a:latin typeface="Calibri" panose="020F0502020204030204" charset="0"/>
              </a:rPr>
              <a:t>:</a:t>
            </a:r>
            <a:endParaRPr lang="ru-RU" altLang="en-US" sz="2800">
              <a:latin typeface="Calibri" panose="020F0502020204030204" charset="0"/>
            </a:endParaRPr>
          </a:p>
          <a:p>
            <a:pPr lvl="2"/>
            <a:r>
              <a:rPr lang="de-DE" altLang="en-US" sz="2000">
                <a:latin typeface="Calibri" panose="020F0502020204030204" charset="0"/>
              </a:rPr>
              <a:t>s.setsockopt(socket.SOL_SOCKET, socket.SO_REUSEADDR, 1)</a:t>
            </a:r>
            <a:endParaRPr lang="de-DE" altLang="en-US" sz="2000">
              <a:latin typeface="Calibri" panose="020F0502020204030204" charset="0"/>
            </a:endParaRPr>
          </a:p>
          <a:p>
            <a:pPr lvl="1"/>
            <a:r>
              <a:rPr lang="de-DE" altLang="en-US" sz="2400">
                <a:latin typeface="Calibri" panose="020F0502020204030204" charset="0"/>
              </a:rPr>
              <a:t>the SO_REUSEADDR flag tells the kernel to reuse a local socket in TIME_WAIT state, without waiting for its natural timeout to expire.</a:t>
            </a:r>
            <a:endParaRPr lang="de-DE" altLang="en-US" sz="2400">
              <a:latin typeface="Calibri" panose="020F0502020204030204" charset="0"/>
            </a:endParaRPr>
          </a:p>
          <a:p>
            <a:pPr lvl="1"/>
            <a:r>
              <a:rPr lang="de-DE" altLang="en-US" sz="2400">
                <a:latin typeface="Calibri" panose="020F0502020204030204" charset="0"/>
              </a:rPr>
              <a:t>When level = SOL_SOCKET, the item will be searched for in the socket itself.</a:t>
            </a:r>
            <a:endParaRPr lang="de-DE" altLang="en-US" sz="2400">
              <a:latin typeface="Calibri" panose="020F0502020204030204" charset="0"/>
            </a:endParaRPr>
          </a:p>
          <a:p>
            <a:pPr lvl="1"/>
            <a:endParaRPr lang="de-DE" altLang="en-US" sz="2400">
              <a:latin typeface="Calibri" panose="020F0502020204030204" charset="0"/>
            </a:endParaRPr>
          </a:p>
          <a:p>
            <a:pPr lvl="1"/>
            <a:endParaRPr lang="de-DE" altLang="en-US" sz="2400">
              <a:latin typeface="Calibri" panose="020F0502020204030204" charset="0"/>
            </a:endParaRPr>
          </a:p>
          <a:p>
            <a:pPr lvl="0"/>
            <a:endParaRPr lang="ru-RU" altLang="en-US"/>
          </a:p>
          <a:p>
            <a:pPr lvl="1"/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582295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Threads </a:t>
            </a:r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в </a:t>
            </a:r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charset="0"/>
              </a:rPr>
              <a:t>Python</a:t>
            </a:r>
            <a:r>
              <a:rPr lang="ru-RU" altLang="de-DE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charset="0"/>
              </a:rPr>
              <a:t>-</a:t>
            </a:r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charset="0"/>
              </a:rPr>
              <a:t>е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5095" y="582295"/>
            <a:ext cx="11877675" cy="6275705"/>
          </a:xfrm>
        </p:spPr>
        <p:txBody>
          <a:bodyPr/>
          <a:p>
            <a:r>
              <a:rPr lang="ru-RU" altLang="en-US"/>
              <a:t>Создание треда</a:t>
            </a:r>
            <a:r>
              <a:rPr lang="de-DE" altLang="en-US">
                <a:latin typeface="Calibri" panose="020F0502020204030204" charset="0"/>
              </a:rPr>
              <a:t>:</a:t>
            </a:r>
            <a:endParaRPr lang="de-DE" altLang="en-US"/>
          </a:p>
          <a:p>
            <a:pPr lvl="1"/>
            <a:r>
              <a:rPr lang="de-DE" altLang="en-US"/>
              <a:t>import threading</a:t>
            </a:r>
            <a:endParaRPr lang="de-DE" altLang="en-US"/>
          </a:p>
          <a:p>
            <a:pPr lvl="1"/>
            <a:r>
              <a:rPr lang="de-DE" altLang="en-US"/>
              <a:t>thread = threading.Thread(target=&lt;functon&gt;, args=&lt;functon_args)</a:t>
            </a:r>
            <a:endParaRPr lang="de-DE" altLang="en-US"/>
          </a:p>
          <a:p>
            <a:pPr lvl="0"/>
            <a:r>
              <a:rPr lang="ru-RU" altLang="en-US"/>
              <a:t>Запускает эту функцию в отдельном треде, которая выполняется один раз.</a:t>
            </a:r>
            <a:endParaRPr lang="ru-RU" altLang="en-US"/>
          </a:p>
          <a:p>
            <a:pPr lvl="0"/>
            <a:r>
              <a:rPr lang="ru-RU" altLang="en-US"/>
              <a:t>Можно зациклить исполнение в этой функции например </a:t>
            </a:r>
            <a:endParaRPr lang="ru-RU" altLang="en-US"/>
          </a:p>
          <a:p>
            <a:pPr lvl="1"/>
            <a:r>
              <a:rPr lang="ru-RU" altLang="en-US"/>
              <a:t>import time</a:t>
            </a:r>
            <a:endParaRPr lang="ru-RU" altLang="en-US"/>
          </a:p>
          <a:p>
            <a:pPr lvl="1"/>
            <a:r>
              <a:rPr lang="de-DE" altLang="en-US">
                <a:latin typeface="Calibri" panose="020F0502020204030204" charset="0"/>
              </a:rPr>
              <a:t>def func():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ru-RU" altLang="de-DE" sz="2400">
                <a:latin typeface="Calibri" panose="020F0502020204030204" charset="0"/>
              </a:rPr>
              <a:t>    </a:t>
            </a:r>
            <a:r>
              <a:rPr lang="de-DE" altLang="en-US" sz="2400">
                <a:latin typeface="Calibri" panose="020F0502020204030204" charset="0"/>
              </a:rPr>
              <a:t>while True:</a:t>
            </a:r>
            <a:endParaRPr lang="de-DE" altLang="en-US" sz="2400">
              <a:latin typeface="Calibri" panose="020F0502020204030204" charset="0"/>
            </a:endParaRPr>
          </a:p>
          <a:p>
            <a:pPr lvl="1"/>
            <a:r>
              <a:rPr lang="ru-RU" altLang="de-DE" sz="2400">
                <a:latin typeface="Calibri" panose="020F0502020204030204" charset="0"/>
              </a:rPr>
              <a:t>        </a:t>
            </a:r>
            <a:r>
              <a:rPr lang="de-DE" altLang="en-US" sz="2400">
                <a:latin typeface="Calibri" panose="020F0502020204030204" charset="0"/>
              </a:rPr>
              <a:t>print(„</a:t>
            </a:r>
            <a:r>
              <a:rPr lang="ru-RU" altLang="en-US" sz="2400">
                <a:latin typeface="Calibri" panose="020F0502020204030204" charset="0"/>
              </a:rPr>
              <a:t>Привет, индусы”)</a:t>
            </a:r>
            <a:endParaRPr lang="ru-RU" altLang="en-US" sz="2400">
              <a:latin typeface="Calibri" panose="020F0502020204030204" charset="0"/>
            </a:endParaRPr>
          </a:p>
          <a:p>
            <a:pPr lvl="1"/>
            <a:r>
              <a:rPr lang="ru-RU" altLang="en-US"/>
              <a:t>        time.sleep(1)</a:t>
            </a:r>
            <a:r>
              <a:rPr lang="de-DE" altLang="en-US">
                <a:latin typeface="Calibri" panose="020F0502020204030204" charset="0"/>
              </a:rPr>
              <a:t> # </a:t>
            </a:r>
            <a:r>
              <a:rPr lang="ru-RU" altLang="de-DE">
                <a:latin typeface="Calibri" panose="020F0502020204030204" charset="0"/>
              </a:rPr>
              <a:t>ждём 1 секунду</a:t>
            </a:r>
            <a:endParaRPr lang="ru-RU" altLang="en-US"/>
          </a:p>
          <a:p>
            <a:pPr lvl="0"/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3851</Words>
  <Application>WPS Presentation</Application>
  <PresentationFormat>Widescreen</PresentationFormat>
  <Paragraphs>150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Квиз на Python-e </vt:lpstr>
      <vt:lpstr>Создать Окно в tkinter</vt:lpstr>
      <vt:lpstr>Виджеты</vt:lpstr>
      <vt:lpstr>Виджеты 2</vt:lpstr>
      <vt:lpstr>Layout -ы </vt:lpstr>
      <vt:lpstr>Чтение из файла </vt:lpstr>
      <vt:lpstr>Очищение строк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35</cp:revision>
  <dcterms:created xsi:type="dcterms:W3CDTF">2021-03-11T05:42:00Z</dcterms:created>
  <dcterms:modified xsi:type="dcterms:W3CDTF">2021-03-12T06:34:23Z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1031-11.2.0.10017</vt:lpwstr>
  </property>
</Properties>
</file>