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790"/>
            <a:ext cx="9728200" cy="315849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Интегрирование дифференциальных уравнений с помощью рядов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" y="0"/>
            <a:ext cx="12225020" cy="603885"/>
          </a:xfrm>
        </p:spPr>
        <p:txBody>
          <a:bodyPr>
            <a:normAutofit fontScale="90000"/>
          </a:bodyPr>
          <a:p>
            <a:pPr algn="ctr"/>
            <a:r>
              <a:rPr 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Пример 4 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        y”-2y’+y=e</a:t>
            </a:r>
            <a:r>
              <a:rPr lang="en-US" altLang="ru-RU" baseline="30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x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,   </a:t>
            </a:r>
            <a:r>
              <a:rPr lang="en-US" altLang="ru-RU" baseline="30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 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y(0)=0,y’(0)=1</a:t>
            </a:r>
            <a:endParaRPr lang="en-US" altLang="ru-RU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7325" y="603885"/>
                <a:ext cx="11921490" cy="6119495"/>
              </a:xfrm>
            </p:spPr>
            <p:txBody>
              <a:bodyPr/>
              <a:p>
                <a:r>
                  <a:rPr lang="ru-RU" altLang="ru-RU">
                    <a:solidFill>
                      <a:schemeClr val="tx1"/>
                    </a:solidFill>
                    <a:latin typeface="Calibri" panose="020F0502020204030204" charset="0"/>
                    <a:sym typeface="+mn-ea"/>
                  </a:rPr>
                  <a:t>сразу знаем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</m:oMath>
                </a14:m>
                <a:r>
                  <a:rPr lang="en-US" altLang="ru-RU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sym typeface="+mn-ea"/>
                  </a:rPr>
                  <a:t>y(0)=0,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’</m:t>
                    </m:r>
                  </m:oMath>
                </a14:m>
                <a:r>
                  <a:rPr lang="en-US" altLang="ru-RU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sym typeface="+mn-ea"/>
                  </a:rPr>
                  <a:t>(0)=1, </a:t>
                </a:r>
                <a:endParaRPr lang="ru-RU" altLang="ru-RU">
                  <a:solidFill>
                    <a:schemeClr val="tx1"/>
                  </a:solidFill>
                  <a:latin typeface="Calibri" panose="020F0502020204030204" charset="0"/>
                  <a:sym typeface="+mn-ea"/>
                </a:endParaRPr>
              </a:p>
              <a:p>
                <a:r>
                  <a:rPr lang="ru-RU" altLang="ru-RU">
                    <a:latin typeface="Calibri" panose="020F0502020204030204" charset="0"/>
                    <a:sym typeface="+mn-ea"/>
                  </a:rPr>
                  <a:t>подставляем ряды для </a:t>
                </a:r>
                <a:r>
                  <a:rPr lang="en-US" altLang="ru-RU">
                    <a:latin typeface="Calibri" panose="020F0502020204030204" charset="0"/>
                    <a:sym typeface="+mn-ea"/>
                  </a:rPr>
                  <a:t>y, y’ </a:t>
                </a:r>
                <a:r>
                  <a:rPr lang="ru-RU" altLang="en-US">
                    <a:latin typeface="Calibri" panose="020F0502020204030204" charset="0"/>
                    <a:sym typeface="+mn-ea"/>
                  </a:rPr>
                  <a:t>и</a:t>
                </a:r>
                <a:r>
                  <a:rPr lang="en-US" altLang="en-US">
                    <a:latin typeface="Calibri" panose="020F0502020204030204" charset="0"/>
                    <a:sym typeface="+mn-ea"/>
                  </a:rPr>
                  <a:t> y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“</a:t>
                </a:r>
                <a:r>
                  <a:rPr lang="en-US" altLang="de-DE">
                    <a:latin typeface="Calibri" panose="020F0502020204030204" charset="0"/>
                    <a:sym typeface="+mn-ea"/>
                  </a:rPr>
                  <a:t>, </a:t>
                </a:r>
                <a:endParaRPr lang="de-DE" altLang="en-US">
                  <a:latin typeface="Calibri" panose="020F0502020204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3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6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+...)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+...)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+...=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</m:oMath>
                </a14:m>
                <a:endParaRPr lang="en-US" altLang="en-US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смотрим коэфициенты при </a:t>
                </a:r>
                <a:r>
                  <a:rPr lang="en-US" altLang="ru-RU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“x”-</a:t>
                </a:r>
                <a:r>
                  <a:rPr lang="ru-RU" altLang="ru-RU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ах</a:t>
                </a:r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        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 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    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  </m:t>
                    </m:r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 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3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 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en-US" altLang="en-US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</a:t>
                </a:r>
                <a:r>
                  <a:rPr lang="ru-RU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может есть закономерность?</a:t>
                </a:r>
                <a:r>
                  <a:rPr lang="en-US" altLang="ru-RU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ru-RU" altLang="ru-RU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как свернуть рекурсию</a:t>
                </a:r>
                <a:r>
                  <a:rPr lang="ru-RU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+(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𝑛−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𝑛−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𝑛−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den>
                    </m:f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?</m:t>
                    </m:r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7325" y="603885"/>
                <a:ext cx="11921490" cy="6119495"/>
              </a:xfrm>
              <a:blipFill rotWithShape="1">
                <a:blip r:embed="rId1"/>
                <a:stretch>
                  <a:fillRect b="-5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71755"/>
            <a:ext cx="10515600" cy="584200"/>
          </a:xfrm>
        </p:spPr>
        <p:txBody>
          <a:bodyPr>
            <a:normAutofit fontScale="90000"/>
          </a:bodyPr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Ссылки</a:t>
            </a:r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" y="655955"/>
            <a:ext cx="11910060" cy="6057265"/>
          </a:xfrm>
        </p:spPr>
        <p:txBody>
          <a:bodyPr/>
          <a:p>
            <a:r>
              <a:rPr lang="en-US"/>
              <a:t>https://www.youtube.com/watch?v=2AUoSzaj72U&amp;t=28s&amp;ab_channel=%D0%AF%D1%85%D1%8C%D0%B5%D0%9C%D1%83%D1%85%D1%82%D0%B0%D1%80%D0%BE%D0%B2</a:t>
            </a:r>
            <a:endParaRPr lang="en-US"/>
          </a:p>
          <a:p>
            <a:r>
              <a:rPr lang="en-US"/>
              <a:t>https://matica.org.ua/metodichki-i-knigi-po-matematike/spravochnik-a-a-gusak-v-m-gusak/33-1-integrirovanie-differentcialnykh-uravnenii-s-pomoshchiu-riadov</a:t>
            </a:r>
            <a:endParaRPr lang="en-US"/>
          </a:p>
          <a:p>
            <a:r>
              <a:rPr lang="en-US"/>
              <a:t>https://www.youtube.com/watch?v=CRUq2xmdxJs&amp;ab_channel=%D0%94%D0%BC%D0%B8%D1%82%D1%80%D0%B8%D0%B9%D0%9B%D0%BE%D1%81%D0%B5%D0%B2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" y="0"/>
            <a:ext cx="11169650" cy="926465"/>
          </a:xfrm>
        </p:spPr>
        <p:txBody>
          <a:bodyPr>
            <a:normAutofit/>
          </a:bodyPr>
          <a:p>
            <a:r>
              <a:rPr lang="ru-RU" altLang="en-US"/>
              <a:t>Способ решения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365" y="1005840"/>
                <a:ext cx="12065635" cy="5755005"/>
              </a:xfrm>
            </p:spPr>
            <p:txBody>
              <a:bodyPr>
                <a:normAutofit lnSpcReduction="20000"/>
              </a:bodyPr>
              <a:p>
                <a:r>
                  <a:rPr lang="ru-RU" altLang="en-US">
                    <a:sym typeface="+mn-ea"/>
                  </a:rPr>
                  <a:t> Мы хотим решить дифур, представив </a:t>
                </a:r>
                <a:r>
                  <a:rPr lang="en-US" altLang="en-US">
                    <a:sym typeface="+mn-ea"/>
                  </a:rPr>
                  <a:t>y </a:t>
                </a:r>
                <a:r>
                  <a:rPr lang="ru-RU" altLang="en-US">
                    <a:sym typeface="+mn-ea"/>
                  </a:rPr>
                  <a:t>в виде ряда</a:t>
                </a:r>
                <a:r>
                  <a:rPr lang="en-US" altLang="en-US">
                    <a:sym typeface="+mn-ea"/>
                  </a:rPr>
                  <a:t>: </a:t>
                </a:r>
                <a:endParaRPr lang="en-US" altLang="en-US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en-US">
                          <a:latin typeface="Cambria Math" panose="020405030504060302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+...</m:t>
                      </m:r>
                    </m:oMath>
                  </m:oMathPara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ru-RU" altLang="en-US">
                    <a:sym typeface="+mn-ea"/>
                  </a:rPr>
                  <a:t>В дифуре есть </a:t>
                </a:r>
                <a:r>
                  <a:rPr lang="en-US" altLang="en-US">
                    <a:sym typeface="+mn-ea"/>
                  </a:rPr>
                  <a:t>y’,y”</a:t>
                </a:r>
                <a:r>
                  <a:rPr lang="ru-RU" altLang="en-US">
                    <a:sym typeface="+mn-ea"/>
                  </a:rPr>
                  <a:t>, для них мы </a:t>
                </a:r>
                <a:r>
                  <a:rPr lang="ru-RU" altLang="en-US">
                    <a:latin typeface="Calibri" panose="020F0502020204030204" charset="0"/>
                    <a:sym typeface="+mn-ea"/>
                  </a:rPr>
                  <a:t>считаем производную от ряда</a:t>
                </a:r>
                <a:r>
                  <a:rPr lang="en-US" altLang="en-US">
                    <a:latin typeface="Calibri" panose="020F0502020204030204" charset="0"/>
                    <a:sym typeface="+mn-ea"/>
                  </a:rPr>
                  <a:t>:</a:t>
                </a:r>
                <a:endParaRPr lang="de-DE" altLang="en-US">
                  <a:latin typeface="Calibri" panose="020F0502020204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‘</m:t>
                        </m:r>
                      </m:sup>
                    </m:sSup>
                    <m:r>
                      <a:rPr lang="en-US" altLang="en-US">
                        <a:latin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...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”</m:t>
                        </m:r>
                      </m:sup>
                    </m:sSup>
                    <m:r>
                      <a:rPr lang="en-US" altLang="en-US">
                        <a:latin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3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...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Подставив эти ряды в исходное уравнение, мы сравниваем коэфициенты при </a:t>
                </a:r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x</a:t>
                </a:r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- ах с одинаковой степенью и так находит все </a:t>
                </a:r>
                <a:r>
                  <a:rPr lang="en-US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“</a:t>
                </a:r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с</a:t>
                </a:r>
                <a:r>
                  <a:rPr lang="en-US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” </a:t>
                </a:r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для ряда</a:t>
                </a:r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ru-RU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может быть надо начальное условие типа чему равно </a:t>
                </a:r>
                <a:r>
                  <a:rPr lang="en-US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y(0)</a:t>
                </a:r>
                <a:b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</a:b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тогда из формул рядок</a:t>
                </a:r>
                <a:r>
                  <a:rPr lang="en-US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:</a:t>
                </a:r>
                <a:endParaRPr lang="de-DE" altLang="de-DE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de-DE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y(0)=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(остальное умноженое на </a:t>
                </a:r>
                <a:r>
                  <a:rPr lang="en-US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x, </a:t>
                </a: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то есть 0</a:t>
                </a:r>
                <a:endParaRPr lang="de-DE" altLang="de-DE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en-US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y’(0)=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   </a:t>
                </a: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(остальное умноженое на </a:t>
                </a:r>
                <a:r>
                  <a:rPr lang="en-US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x, </a:t>
                </a: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то есть 0), и так далее</a:t>
                </a:r>
                <a:endParaRPr lang="ru-RU" altLang="de-DE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r>
                  <a:rPr lang="ru-RU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можно использовать разложение в ряд Тейлора</a:t>
                </a:r>
                <a:r>
                  <a:rPr lang="en-US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ru-RU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в точке </a:t>
                </a:r>
                <a:r>
                  <a:rPr lang="en-US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0:</a:t>
                </a:r>
                <a:endParaRPr lang="ru-RU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r>
                  <a:rPr lang="en-US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y(x)=y(0)+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”(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’”(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””(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endParaRPr lang="ru-RU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endParaRPr lang="ru-RU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en-US" altLang="en-US">
                  <a:sym typeface="+mn-ea"/>
                </a:endParaRPr>
              </a:p>
              <a:p>
                <a:endParaRPr lang="ru-RU" altLang="en-US">
                  <a:sym typeface="+mn-ea"/>
                </a:endParaRPr>
              </a:p>
              <a:p>
                <a:endParaRPr lang="ru-RU" altLang="en-US"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365" y="1005840"/>
                <a:ext cx="12065635" cy="5755005"/>
              </a:xfrm>
              <a:blipFill rotWithShape="1">
                <a:blip r:embed="rId1"/>
                <a:stretch>
                  <a:fillRect t="-1125" b="-251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594360"/>
          </a:xfrm>
        </p:spPr>
        <p:txBody>
          <a:bodyPr>
            <a:normAutofit fontScale="90000"/>
          </a:bodyPr>
          <a:p>
            <a:r>
              <a:rPr lang="ru-RU">
                <a:latin typeface="Calibri" panose="020F0502020204030204" charset="0"/>
              </a:rPr>
              <a:t>Известные ряды  </a:t>
            </a:r>
            <a:endParaRPr lang="ru-RU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7310" y="959485"/>
                <a:ext cx="12124690" cy="5715000"/>
              </a:xfrm>
            </p:spPr>
            <p:txBody>
              <a:bodyPr/>
              <a:p>
                <a:r>
                  <a:rPr lang="ru-RU" altLang="en-US"/>
                  <a:t>Будет использоваться ряд экспоненты </a:t>
                </a:r>
                <a:endParaRPr lang="ru-RU" alt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endParaRPr lang="en-US" altLang="ru-RU" i="1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310" y="959485"/>
                <a:ext cx="12124690" cy="5715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426085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Пример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1</a:t>
            </a: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ru-RU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4135" y="509270"/>
                <a:ext cx="12018010" cy="6257925"/>
              </a:xfrm>
            </p:spPr>
            <p:txBody>
              <a:bodyPr>
                <a:normAutofit fontScale="90000" lnSpcReduction="20000"/>
              </a:bodyPr>
              <a:p>
                <a:r>
                  <a:rPr lang="en-US" altLang="en-US"/>
                  <a:t>y’=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</m:oMath>
                </a14:m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при </a:t>
                </a:r>
                <a:r>
                  <a:rPr lang="en-US" altLang="en-US" i="1">
                    <a:latin typeface="Calibri" panose="020F0502020204030204" charset="0"/>
                    <a:cs typeface="Cambria Math" panose="02040503050406030204" charset="0"/>
                  </a:rPr>
                  <a:t> y(0) = 1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 то есть сразу знаем что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подставим ряды в формулу</a:t>
                </a:r>
                <a:r>
                  <a:rPr lang="en-US" altLang="en-US" i="1">
                    <a:latin typeface="Calibri" panose="020F0502020204030204" charset="0"/>
                    <a:cs typeface="Cambria Math" panose="02040503050406030204" charset="0"/>
                  </a:rPr>
                  <a:t>: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en-US" altLang="en-US">
                    <a:solidFill>
                      <a:srgbClr val="FF0000"/>
                    </a:solidFill>
                    <a:sym typeface="+mn-ea"/>
                  </a:rPr>
                  <a:t>y’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en-US">
                        <a:latin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+...)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раскроем скобки и сгруппируем элементы с каждым </a:t>
                </a:r>
                <a:r>
                  <a:rPr lang="en-US" altLang="en-US" i="1">
                    <a:latin typeface="Calibri" panose="020F0502020204030204" charset="0"/>
                    <a:cs typeface="Cambria Math" panose="02040503050406030204" charset="0"/>
                  </a:rPr>
                  <a:t>x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: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...−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e>
                      <m:sub/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 =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+...=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теперь, чтобы при любых х выполнялось равенство надо чтобы каждый коэфициент при каждом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был равент </a:t>
                </a:r>
                <a:r>
                  <a:rPr lang="en-US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0</a:t>
                </a:r>
                <a:r>
                  <a:rPr lang="de-DE" altLang="ru-RU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то есть </a:t>
                </a:r>
                <a:endParaRPr lang="ru-RU" altLang="de-DE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e>
                      <m:sup/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     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e>
                      <m:sup/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 </m:t>
                    </m:r>
                  </m:oMath>
                </a14:m>
                <a:endParaRPr lang="en-US" altLang="en-US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  <m:sup/>
                    </m:sSup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,</m:t>
                    </m:r>
                  </m:oMath>
                </a14:m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</a:t>
                </a:r>
                <a:r>
                  <a:rPr lang="en-US" altLang="en-US" i="1">
                    <a:solidFill>
                      <a:srgbClr val="FFC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i="1">
                    <a:solidFill>
                      <a:srgbClr val="FFC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=0</a:t>
                </a:r>
                <a:r>
                  <a:rPr lang="de-DE" altLang="en-US" i="1">
                    <a:solidFill>
                      <a:srgbClr val="FFC000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, </a:t>
                </a:r>
                <a:r>
                  <a:rPr lang="ru-RU" altLang="de-DE" i="1">
                    <a:solidFill>
                      <a:srgbClr val="FFC000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также с5 и все нечётные с </a:t>
                </a:r>
                <a:r>
                  <a:rPr lang="en-US" altLang="ru-RU" i="1">
                    <a:solidFill>
                      <a:srgbClr val="FFC000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=</a:t>
                </a:r>
                <a:r>
                  <a:rPr lang="ru-RU" altLang="de-DE" i="1">
                    <a:solidFill>
                      <a:srgbClr val="FFC000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0</a:t>
                </a:r>
                <a:r>
                  <a:rPr lang="en-US" altLang="en-US" i="1">
                    <a:solidFill>
                      <a:srgbClr val="FFC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en-US" altLang="en-US" i="1">
                  <a:solidFill>
                    <a:srgbClr val="FFC000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den>
                        </m:f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6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  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f>
                          <m:fPr>
                            <m:ctrlP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  <m:r>
                              <a:rPr lang="en-US" alt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6</m:t>
                            </m:r>
                          </m:den>
                        </m:f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</m:oMath>
                </a14:m>
                <a:r>
                  <a:rPr lang="en-US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 то есть для чётных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en-US" i="1">
                    <a:latin typeface="Calibri" panose="020F0502020204030204" charset="0"/>
                    <a:cs typeface="Cambria Math" panose="02040503050406030204" charset="0"/>
                  </a:rPr>
                  <a:t> по формуле ряда экспоненты</a:t>
                </a:r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135" y="509270"/>
                <a:ext cx="12018010" cy="6257925"/>
              </a:xfrm>
              <a:blipFill rotWithShape="1">
                <a:blip r:embed="rId1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" y="0"/>
            <a:ext cx="11269980" cy="503555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Пример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 </a:t>
            </a:r>
            <a:r>
              <a:rPr lang="de-DE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 </a:t>
            </a:r>
            <a:endParaRPr lang="de-DE" altLang="ru-RU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0340" y="586105"/>
                <a:ext cx="11862435" cy="6272530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при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+...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ладно напишу подробно как считать квадрат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+...</m:t>
                        </m:r>
                      </m:e>
                    </m:d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p>
                        </m:s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+...</m:t>
                        </m:r>
                      </m:e>
                    </m:d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ru-RU" altLang="de-DE">
                    <a:latin typeface="Calibri" panose="020F0502020204030204" charset="0"/>
                  </a:rPr>
                  <a:t>по диагоналям расположены элементы с одинаковым </a:t>
                </a:r>
                <a:r>
                  <a:rPr lang="en-US" altLang="de-DE">
                    <a:latin typeface="Calibri" panose="020F0502020204030204" charset="0"/>
                  </a:rPr>
                  <a:t>“</a:t>
                </a:r>
                <a:r>
                  <a:rPr lang="ru-RU" altLang="de-DE">
                    <a:latin typeface="Calibri" panose="020F0502020204030204" charset="0"/>
                  </a:rPr>
                  <a:t>х</a:t>
                </a:r>
                <a:r>
                  <a:rPr lang="en-US" altLang="ru-RU">
                    <a:latin typeface="Calibri" panose="020F0502020204030204" charset="0"/>
                  </a:rPr>
                  <a:t>”</a:t>
                </a:r>
                <a:r>
                  <a:rPr lang="ru-RU" altLang="de-DE">
                    <a:latin typeface="Calibri" panose="020F0502020204030204" charset="0"/>
                  </a:rPr>
                  <a:t>, сгруппируем их</a:t>
                </a:r>
                <a:endParaRPr lang="ru-RU" altLang="de-DE">
                  <a:latin typeface="Calibri" panose="020F0502020204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с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с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подставим </m:t>
                    </m:r>
                  </m:oMath>
                </a14:m>
                <a:r>
                  <a:rPr lang="ru-RU" altLang="de-DE">
                    <a:latin typeface="Calibri" panose="020F0502020204030204" charset="0"/>
                  </a:rPr>
                  <a:t>это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de-DE">
                  <a:latin typeface="Calibri" panose="020F050202020403020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с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с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с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0340" y="586105"/>
                <a:ext cx="11862435" cy="6272530"/>
              </a:xfrm>
              <a:blipFill rotWithShape="1">
                <a:blip r:embed="rId1"/>
                <a:stretch>
                  <a:fillRect b="-32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" y="0"/>
            <a:ext cx="11106150" cy="542290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Пример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 </a:t>
            </a:r>
            <a:r>
              <a:rPr lang="de-DE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1130" y="654685"/>
                <a:ext cx="11872595" cy="6112510"/>
              </a:xfrm>
            </p:spPr>
            <p:txBody>
              <a:bodyPr/>
              <a:p>
                <a:r>
                  <a:rPr lang="ru-RU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из</a:t>
                </a:r>
                <a:r>
                  <a:rPr lang="en-US" altLang="ru-RU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ru-RU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этого</a:t>
                </a:r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сравним элементы при </a:t>
                </a:r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каждом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с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ru-RU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  </m:t>
                    </m:r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</m:den>
                    </m:f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                   </m:t>
                    </m:r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с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),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16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32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19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16</m:t>
                        </m:r>
                      </m:den>
                    </m:f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19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∗</m:t>
                            </m:r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16</m:t>
                            </m:r>
                          </m:den>
                        </m:f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4</m:t>
                            </m:r>
                          </m:den>
                        </m:f>
                        <m:f>
                          <m:f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96</m:t>
                        </m:r>
                      </m:den>
                    </m:f>
                  </m:oMath>
                </a14:m>
                <a:r>
                  <a:rPr lang="de-DE" altLang="en-US" i="1">
                    <a:solidFill>
                      <a:srgbClr val="00B0F0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de-DE" altLang="en-US" i="1">
                  <a:solidFill>
                    <a:schemeClr val="tx1"/>
                  </a:solidFill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ru-RU" altLang="de-DE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и так далее</a:t>
                </a:r>
                <a:endParaRPr lang="ru-RU" altLang="de-DE" i="1">
                  <a:solidFill>
                    <a:schemeClr val="tx1"/>
                  </a:solidFill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r>
                  <a:rPr lang="ru-RU" altLang="en-US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тогда ответ</a:t>
                </a:r>
                <a:endParaRPr lang="ru-RU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r>
                  <a:rPr lang="de-DE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18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48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11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96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+... (считаем сколько надо)</m:t>
                    </m:r>
                  </m:oMath>
                </a14:m>
                <a:r>
                  <a:rPr lang="de-DE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1130" y="654685"/>
                <a:ext cx="11872595" cy="61125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30"/>
            <a:ext cx="11160125" cy="535940"/>
          </a:xfrm>
        </p:spPr>
        <p:txBody>
          <a:bodyPr>
            <a:normAutofit fontScale="90000"/>
          </a:bodyPr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Пример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 </a:t>
            </a:r>
            <a:r>
              <a:rPr lang="de-DE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 </a:t>
            </a:r>
            <a:r>
              <a:rPr lang="en-US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- </a:t>
            </a:r>
            <a:r>
              <a:rPr lang="ru-RU" altLang="de-D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sym typeface="+mn-ea"/>
              </a:rPr>
              <a:t>второй способ</a:t>
            </a:r>
            <a:endParaRPr lang="ru-RU" altLang="de-DE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46050" y="713740"/>
                <a:ext cx="11935460" cy="6144895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r>
                  <a:rPr lang="ru-RU" altLang="en-US"/>
                  <a:t> возмём производную несколько раз</a:t>
                </a:r>
                <a:endParaRPr lang="en-US" altLang="en-US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“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</m:oMath>
                </a14:m>
                <a:endParaRPr lang="en-US" altLang="en-US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ru-RU" altLang="en-US">
                    <a:sym typeface="+mn-ea"/>
                  </a:rPr>
                  <a:t>по формуле производной от суммы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”’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sSup>
                      <m:sSup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”</m:t>
                        </m:r>
                      </m:sup>
                    </m:sSup>
                  </m:oMath>
                </a14:m>
                <a:r>
                  <a:rPr lang="en-US" altLang="en-US"/>
                  <a:t> </a:t>
                </a:r>
                <a:endParaRPr lang="en-US" altLang="en-US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””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sSup>
                      <m:sSup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”</m:t>
                        </m:r>
                      </m:sup>
                    </m:sSup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”</m:t>
                        </m:r>
                      </m:sup>
                    </m:sSup>
                    <m:sSup>
                      <m:sSup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sup>
                    </m:sSup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’”</m:t>
                        </m:r>
                      </m:sup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”</m:t>
                        </m:r>
                      </m:sup>
                    </m:sSup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”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</m:oMath>
                </a14:m>
                <a:r>
                  <a:rPr lang="en-US" altLang="en-US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”</m:t>
                        </m:r>
                      </m:sup>
                    </m:sSup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sup>
                    </m:sSup>
                    <m:sSup>
                      <m:sSup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’”</m:t>
                        </m:r>
                      </m:sup>
                    </m:sSup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</a:rPr>
                  <a:t>подставим </a:t>
                </a:r>
                <a:r>
                  <a:rPr lang="en-US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</a:rPr>
                  <a:t>x=0, y(0)=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’’(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”’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en-US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</a:rPr>
                  <a:t>2+2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18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en-US" i="1">
                  <a:solidFill>
                    <a:srgbClr val="00B0F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””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18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11</m:t>
                        </m:r>
                      </m:num>
                      <m:den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ru-RU" altLang="en-US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подставим эти значения в ряд Тейлора у точки 0</a:t>
                </a:r>
                <a:r>
                  <a:rPr lang="en-US" altLang="en-US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92D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18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11</m:t>
                        </m:r>
                      </m:num>
                      <m:den>
                        <m:r>
                          <a:rPr lang="en-US" altLang="de-DE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24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</a:rPr>
                  <a:t> (</a:t>
                </a:r>
                <a:r>
                  <a:rPr lang="ru-RU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</a:rPr>
                  <a:t>получили те же коэффициенты)</a:t>
                </a:r>
                <a:endParaRPr lang="de-DE" altLang="en-US" i="1">
                  <a:solidFill>
                    <a:schemeClr val="tx1"/>
                  </a:solidFill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en-US" alt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en-US" i="1">
                  <a:solidFill>
                    <a:schemeClr val="tx1"/>
                  </a:solidFill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6050" y="713740"/>
                <a:ext cx="11935460" cy="6144895"/>
              </a:xfrm>
              <a:blipFill rotWithShape="1">
                <a:blip r:embed="rId1"/>
                <a:stretch>
                  <a:fillRect t="-289" b="-520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5" y="62230"/>
            <a:ext cx="10993755" cy="488315"/>
          </a:xfrm>
        </p:spPr>
        <p:txBody>
          <a:bodyPr>
            <a:normAutofit fontScale="90000"/>
          </a:bodyPr>
          <a:p>
            <a:pPr algn="ctr"/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Пример 3 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</a:t>
            </a:r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(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x-1)y”(x)-xy’(x)+y(x)=0</a:t>
            </a:r>
            <a:endParaRPr lang="en-US" altLang="ru-RU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-635" y="462915"/>
                <a:ext cx="12192635" cy="6221730"/>
              </a:xfrm>
            </p:spPr>
            <p:txBody>
              <a:bodyPr>
                <a:normAutofit fontScale="90000" lnSpcReduction="20000"/>
              </a:bodyPr>
              <a:p>
                <a:r>
                  <a:rPr lang="ru-RU" altLang="ru-RU">
                    <a:latin typeface="Calibri" panose="020F0502020204030204" charset="0"/>
                  </a:rPr>
                  <a:t>подставляем ряды для </a:t>
                </a:r>
                <a:r>
                  <a:rPr lang="en-US" altLang="ru-RU">
                    <a:latin typeface="Calibri" panose="020F0502020204030204" charset="0"/>
                  </a:rPr>
                  <a:t>y, y’ </a:t>
                </a:r>
                <a:r>
                  <a:rPr lang="ru-RU" altLang="en-US">
                    <a:latin typeface="Calibri" panose="020F0502020204030204" charset="0"/>
                  </a:rPr>
                  <a:t>и</a:t>
                </a:r>
                <a:r>
                  <a:rPr lang="en-US" altLang="en-US">
                    <a:latin typeface="Calibri" panose="020F0502020204030204" charset="0"/>
                  </a:rPr>
                  <a:t> y</a:t>
                </a:r>
                <a:r>
                  <a:rPr lang="de-DE" altLang="en-US">
                    <a:latin typeface="Calibri" panose="020F0502020204030204" charset="0"/>
                  </a:rPr>
                  <a:t>“:</a:t>
                </a:r>
                <a:endParaRPr lang="de-DE" altLang="en-US">
                  <a:latin typeface="Calibri" panose="020F0502020204030204" charset="0"/>
                </a:endParaRPr>
              </a:p>
              <a:p>
                <a:pPr marL="0" lvl="1" indent="0">
                  <a:buNone/>
                </a:pPr>
                <a:r>
                  <a:rPr lang="ru-RU" altLang="en-US">
                    <a:sym typeface="+mn-ea"/>
                  </a:rPr>
                  <a:t>(</a:t>
                </a:r>
                <a:r>
                  <a:rPr lang="en-US" altLang="ru-RU">
                    <a:solidFill>
                      <a:srgbClr val="FFC000"/>
                    </a:solidFill>
                    <a:sym typeface="+mn-ea"/>
                  </a:rPr>
                  <a:t>x</a:t>
                </a:r>
                <a:r>
                  <a:rPr lang="en-US" altLang="ru-RU">
                    <a:sym typeface="+mn-ea"/>
                  </a:rPr>
                  <a:t>-</a:t>
                </a:r>
                <a:r>
                  <a:rPr lang="en-US" altLang="ru-RU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lang="en-US" altLang="ru-RU">
                    <a:sym typeface="+mn-ea"/>
                  </a:rPr>
                  <a:t>)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3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5</m:t>
                    </m:r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6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+...)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lvl="1" indent="0">
                  <a:buNone/>
                </a:pPr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−𝑥</m:t>
                      </m:r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rgbClr val="FFC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rgbClr val="FFC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FFC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p>
                      </m:sSup>
                      <m:r>
                        <a:rPr lang="en-US" altLang="en-US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en-US" sz="2800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en-US" sz="2800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800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en-US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en-US" sz="28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с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p>
                      </m:sSup>
                      <m:r>
                        <a:rPr lang="en-US" altLang="en-US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en-US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p>
                      </m:sSup>
                      <m:r>
                        <a:rPr lang="en-US" altLang="en-US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+...)</m:t>
                      </m:r>
                    </m:oMath>
                  </m:oMathPara>
                </a14:m>
                <a:endParaRPr lang="en-US" altLang="en-US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lvl="1" indent="0">
                  <a:buNone/>
                </a:pPr>
                <a:endParaRPr lang="en-US" altLang="en-US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rgbClr val="FFC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rgbClr val="FFC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FFC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rgbClr val="FFC000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en-US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en-US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en-US" sz="2800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800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p>
                      </m:sSup>
                      <m:r>
                        <a:rPr lang="en-US" altLang="en-US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sup>
                      </m:sSup>
                      <m:r>
                        <a:rPr lang="en-US" altLang="en-US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en-US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altLang="en-US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sup>
                      </m:sSup>
                      <m:r>
                        <a:rPr lang="en-US" altLang="en-US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+...=</m:t>
                      </m:r>
                      <m:r>
                        <a:rPr lang="en-US" altLang="en-US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endParaRPr lang="en-US" altLang="en-US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lvl="1" indent="0">
                  <a:buNone/>
                </a:pPr>
                <a:endParaRPr lang="en-US" altLang="en-US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r>
                  <a:rPr lang="ru-RU" altLang="en-US" sz="3265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смотрим коэфициенты при </a:t>
                </a:r>
                <a:r>
                  <a:rPr lang="en-US" altLang="ru-RU" sz="3265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“x”-</a:t>
                </a:r>
                <a:r>
                  <a:rPr lang="ru-RU" altLang="ru-RU" sz="3265" i="1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ах</a:t>
                </a:r>
                <a:endParaRPr lang="ru-RU" altLang="ru-RU" sz="3265" i="1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endParaRPr lang="ru-RU" altLang="en-US" sz="3265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79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sz="279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ru-RU" sz="2795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p>
                    </m:sSup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 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sSub>
                      <m:sSub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r>
                  <a:rPr lang="en-US" altLang="ru-RU" sz="2795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=−</m:t>
                    </m:r>
                    <m:f>
                      <m:f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ru-RU" sz="2795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en-US" altLang="ru-RU" sz="2795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795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sz="2795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ru-RU" sz="2795" i="1">
                            <a:solidFill>
                              <a:srgbClr val="FFC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 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sSub>
                      <m:sSub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6</m:t>
                    </m:r>
                    <m:sSub>
                      <m:sSub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en-US" sz="27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sz="27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sz="27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ru-RU" sz="2795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sz="27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sz="27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sz="27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</m:oMath>
                </a14:m>
                <a:r>
                  <a:rPr lang="en-US" altLang="ru-RU" sz="2795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     </m:t>
                        </m:r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den>
                    </m:f>
                  </m:oMath>
                </a14:m>
                <a:endParaRPr lang="en-US" altLang="ru-RU" sz="2795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en-US" altLang="ru-RU" sz="2795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795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sz="2795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ru-RU" sz="2795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 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6</m:t>
                    </m:r>
                    <m:sSub>
                      <m:sSub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12</m:t>
                    </m:r>
                    <m:sSub>
                      <m:sSub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en-US" sz="27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sz="27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en-US" sz="27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sz="27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ru-RU" sz="2795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sz="27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sz="27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sz="2795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  </m:t>
                    </m:r>
                    <m:sSub>
                      <m:sSub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12</m:t>
                        </m:r>
                      </m:den>
                    </m:f>
                    <m:sSub>
                      <m:sSub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12</m:t>
                        </m:r>
                      </m:den>
                    </m:f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24</m:t>
                        </m:r>
                      </m:den>
                    </m:f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ru-RU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24</m:t>
                        </m:r>
                      </m:den>
                    </m:f>
                  </m:oMath>
                </a14:m>
                <a:endParaRPr lang="en-US" altLang="ru-RU" sz="2795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en-US" altLang="ru-RU" sz="2795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12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20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           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12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20</m:t>
                        </m:r>
                      </m:den>
                    </m:f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20</m:t>
                        </m:r>
                      </m:den>
                    </m:f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12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20</m:t>
                        </m:r>
                      </m:den>
                    </m:f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24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20</m:t>
                        </m:r>
                      </m:den>
                    </m:f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24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20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24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с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120</m:t>
                        </m:r>
                      </m:den>
                    </m:f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en-US" altLang="ru-RU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ru-RU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635" y="462915"/>
                <a:ext cx="12192635" cy="6221730"/>
              </a:xfrm>
              <a:blipFill rotWithShape="1">
                <a:blip r:embed="rId1"/>
                <a:stretch>
                  <a:fillRect t="-847" b="-3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5" y="0"/>
            <a:ext cx="11129645" cy="487045"/>
          </a:xfrm>
        </p:spPr>
        <p:txBody>
          <a:bodyPr>
            <a:normAutofit fontScale="90000"/>
          </a:bodyPr>
          <a:p>
            <a:r>
              <a:rPr lang="ru-RU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Пример 3 </a:t>
            </a:r>
            <a:r>
              <a:rPr lang="en-US" altLang="ru-RU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160" y="624840"/>
                <a:ext cx="11767820" cy="6020435"/>
              </a:xfrm>
            </p:spPr>
            <p:txBody>
              <a:bodyPr/>
              <a:p>
                <a:pPr lvl="0"/>
                <a:r>
                  <a:rPr lang="ru-RU" altLang="en-US" sz="2800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видим там закономерность- факториалы, решим для общего случая</a:t>
                </a:r>
                <a:r>
                  <a:rPr lang="en-US" altLang="ru-RU" sz="2800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ru-RU" altLang="ru-RU" sz="2800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методом индукции</a:t>
                </a:r>
                <a:endParaRPr lang="ru-RU" altLang="ru-RU" sz="2800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r>
                  <a:rPr lang="ru-RU" altLang="ru-RU" sz="2800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altLang="ru-RU" i="1">
                        <a:latin typeface="Calibri" panose="020F0502020204030204" charset="0"/>
                        <a:cs typeface="Cambria Math" panose="02040503050406030204" charset="0"/>
                        <a:sym typeface="+mn-ea"/>
                      </a:rPr>
                      <m:t>найдём 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</m:t>
                    </m:r>
                  </m:oMath>
                </a14:m>
                <a:endParaRPr lang="ru-RU" altLang="en-US" sz="2800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endParaRPr lang="ru-RU" altLang="en-US" sz="2800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sz="2800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ru-RU" sz="2800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ru-RU" sz="2800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 (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sSub>
                      <m:sSub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b>
                      <m:sSub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𝑛−</m:t>
                        </m:r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ru-RU" sz="28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𝑛−</m:t>
                        </m:r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ru-RU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en-US" altLang="ru-RU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num>
                      <m:den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=−</m:t>
                    </m:r>
                    <m:f>
                      <m:f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𝑛−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)!</m:t>
                        </m:r>
                      </m:den>
                    </m:f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</m:oMath>
                </a14:m>
                <a:endParaRPr lang="en-US" altLang="ru-RU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)!</m:t>
                        </m:r>
                      </m:den>
                    </m:f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b>
                      <m:sSub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+(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𝑛−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b>
                      <m:sSub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f>
                      <m:f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)!</m:t>
                        </m:r>
                      </m:den>
                    </m:f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𝑛−𝑛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sSub>
                      <m:sSub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)!</m:t>
                        </m:r>
                      </m:den>
                    </m:f>
                  </m:oMath>
                </a14:m>
                <a:endParaRPr lang="ru-RU" altLang="en-US" sz="2800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ru-RU" altLang="de-DE">
                    <a:latin typeface="Calibri" panose="020F0502020204030204" charset="0"/>
                  </a:rPr>
                  <a:t>итого</a:t>
                </a:r>
                <a:r>
                  <a:rPr lang="en-US" altLang="ru-RU">
                    <a:latin typeface="Calibri" panose="020F0502020204030204" charset="0"/>
                  </a:rPr>
                  <a:t>, </a:t>
                </a:r>
                <a:r>
                  <a:rPr lang="ru-RU" altLang="ru-RU">
                    <a:latin typeface="Calibri" panose="020F0502020204030204" charset="0"/>
                  </a:rPr>
                  <a:t>при параметрах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и 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, </a:t>
                </a:r>
                <a:r>
                  <a:rPr lang="ru-RU" altLang="de-DE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и используем ряд экспоненты</a:t>
                </a:r>
                <a:endParaRPr lang="en-US" altLang="ru-RU">
                  <a:latin typeface="Calibri" panose="020F0502020204030204" charset="0"/>
                </a:endParaRPr>
              </a:p>
              <a:p>
                <a:r>
                  <a:rPr lang="en-US" altLang="ru-RU">
                    <a:latin typeface="Calibri" panose="020F0502020204030204" charset="0"/>
                  </a:rPr>
                  <a:t>y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𝑥−</m:t>
                    </m:r>
                    <m:f>
                      <m:fPr>
                        <m:ctrlP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ru-RU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  <m:r>
                      <a:rPr lang="en-US" altLang="ru-RU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+...=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𝑒</m:t>
                        </m:r>
                      </m:e>
                      <m:sup>
                        <m:r>
                          <a:rPr lang="en-US" altLang="ru-RU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ru-RU">
                    <a:latin typeface="Calibri" panose="020F0502020204030204" charset="0"/>
                  </a:rPr>
                  <a:t> </a:t>
                </a:r>
                <a:endParaRPr lang="en-US" alt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160" y="624840"/>
                <a:ext cx="11767820" cy="60204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6674</Words>
  <Application>WPS Presentation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Cambria Math</vt:lpstr>
      <vt:lpstr>Calibri</vt:lpstr>
      <vt:lpstr>Calibri Light</vt:lpstr>
      <vt:lpstr>Microsoft YaHei</vt:lpstr>
      <vt:lpstr>Arial Unicode MS</vt:lpstr>
      <vt:lpstr>MS Mincho</vt:lpstr>
      <vt:lpstr>Segoe Print</vt:lpstr>
      <vt:lpstr>Office Theme</vt:lpstr>
      <vt:lpstr>Интегрирование дифференциальных уравнений с помощью рядов</vt:lpstr>
      <vt:lpstr>Способ решения</vt:lpstr>
      <vt:lpstr>PowerPoint 演示文稿</vt:lpstr>
      <vt:lpstr>Пример 1 </vt:lpstr>
      <vt:lpstr>Пример 2  </vt:lpstr>
      <vt:lpstr>Пример 2  </vt:lpstr>
      <vt:lpstr>Пример 2  - другой способ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Интегрирование дифференциальных уравнений с помощью рядов</dc:title>
  <dc:creator/>
  <cp:lastModifiedBy>peter</cp:lastModifiedBy>
  <cp:revision>55</cp:revision>
  <dcterms:created xsi:type="dcterms:W3CDTF">2022-02-01T20:40:00Z</dcterms:created>
  <dcterms:modified xsi:type="dcterms:W3CDTF">2022-02-01T23:25:57Z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395F8C98D39B4C9C8077008CA209D1B5</vt:lpwstr>
  </property>
  <property fmtid="{D5CDD505-2E9C-101B-9397-08002B2CF9AE}" pid="3" name="KSOProductBuildVer">
    <vt:lpwstr>1033-11.2.0.10311</vt:lpwstr>
  </property>
</Properties>
</file>