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2" r:id="rId5"/>
    <p:sldId id="277" r:id="rId6"/>
    <p:sldId id="278" r:id="rId7"/>
    <p:sldId id="274" r:id="rId8"/>
    <p:sldId id="275" r:id="rId9"/>
    <p:sldId id="276" r:id="rId10"/>
    <p:sldId id="279" r:id="rId11"/>
    <p:sldId id="273" r:id="rId12"/>
    <p:sldId id="290" r:id="rId13"/>
    <p:sldId id="304" r:id="rId14"/>
    <p:sldId id="305" r:id="rId15"/>
    <p:sldId id="297" r:id="rId16"/>
    <p:sldId id="259" r:id="rId17"/>
    <p:sldId id="260" r:id="rId18"/>
    <p:sldId id="266" r:id="rId19"/>
    <p:sldId id="267" r:id="rId20"/>
    <p:sldId id="270" r:id="rId21"/>
    <p:sldId id="312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Sum, prod, mean </a:t>
            </a:r>
            <a:b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of rows </a:t>
            </a:r>
            <a:endParaRPr lang="en-US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author kreodebunk</a:t>
            </a:r>
            <a:endParaRPr lang="en-US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many thanks to Nephilim</a:t>
            </a:r>
            <a:endParaRPr lang="en-US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88900"/>
            <a:ext cx="11210925" cy="586105"/>
          </a:xfrm>
        </p:spPr>
        <p:txBody>
          <a:bodyPr>
            <a:normAutofit fontScale="90000"/>
          </a:bodyPr>
          <a:p>
            <a:r>
              <a:rPr lang="en-US" altLang="en-US"/>
              <a:t>Sum of atans: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675005"/>
                <a:ext cx="11961495" cy="610933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Using integral: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𝑎𝑡𝑎𝑛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/>
                  <a:t>=-?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675005"/>
                <a:ext cx="11961495" cy="61093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58674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530" y="951865"/>
            <a:ext cx="6448425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76530" y="2451735"/>
                <a:ext cx="12014835" cy="98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/>
                  <a:t>main=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den>
                                </m:f>
                              </m:den>
                            </m:f>
                          </m:e>
                        </m:rad>
                      </m:e>
                    </m:nary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sSubSup>
                      <m:sSub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en-US"/>
              </a:p>
              <a:p>
                <a:endParaRPr lang="en-US" altLang="en-US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" y="2451735"/>
                <a:ext cx="12014835" cy="9836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85" y="140970"/>
            <a:ext cx="11091545" cy="41846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985" y="629920"/>
                <a:ext cx="11903075" cy="609155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99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𝑛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99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98</m:t>
                        </m:r>
                      </m:e>
                    </m:ra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99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100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985" y="629920"/>
                <a:ext cx="11903075" cy="60915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" y="74930"/>
            <a:ext cx="11193145" cy="497205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520" y="572135"/>
                <a:ext cx="12095480" cy="620776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99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100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endParaRPr lang="en-US" i="1">
                  <a:latin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99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99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" y="572135"/>
                <a:ext cx="12095480" cy="62077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" y="101600"/>
            <a:ext cx="10515600" cy="76962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8570" t="65112" r="22660" b="20825"/>
          <a:stretch>
            <a:fillRect/>
          </a:stretch>
        </p:blipFill>
        <p:spPr>
          <a:xfrm>
            <a:off x="96520" y="871220"/>
            <a:ext cx="8573770" cy="837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" y="127000"/>
            <a:ext cx="11353800" cy="57213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Factorial row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63245"/>
                <a:ext cx="12192000" cy="6295390"/>
              </a:xfrm>
            </p:spPr>
            <p:txBody>
              <a:bodyPr/>
              <a:p>
                <a:r>
                  <a:rPr lang="de-DE" altLang="en-US"/>
                  <a:t>find : 1*1! + 2*2! + 3*3! + ... + n*n!</a:t>
                </a:r>
                <a:endParaRPr lang="de-DE" altLang="en-US"/>
              </a:p>
              <a:p>
                <a:pPr lvl="1"/>
                <a:r>
                  <a:rPr lang="de-DE" altLang="en-US"/>
                  <a:t>standart method : induction</a:t>
                </a:r>
                <a:endParaRPr lang="de-DE" altLang="en-US"/>
              </a:p>
              <a:p>
                <a:pPr lvl="1"/>
                <a:r>
                  <a:rPr lang="de-DE" altLang="en-US"/>
                  <a:t>today‘s method: by derivatife fact:</a:t>
                </a:r>
                <a:endParaRPr lang="de-DE" altLang="en-US"/>
              </a:p>
              <a:p>
                <a:pPr lvl="1"/>
                <a:r>
                  <a:rPr lang="de-DE" altLang="en-US"/>
                  <a:t>if f‘(x) = g‘(x) , then f(x) = g(c)+c</a:t>
                </a:r>
                <a:endParaRPr lang="de-DE" altLang="en-US"/>
              </a:p>
              <a:p>
                <a:r>
                  <a:rPr lang="de-DE" altLang="en-US">
                    <a:sym typeface="+mn-ea"/>
                  </a:rPr>
                  <a:t>definition: </a:t>
                </a:r>
                <a:r>
                  <a:rPr lang="de-DE" altLang="en-US"/>
                  <a:t>Given a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the discrete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/>
                  <a:t> is</a:t>
                </a:r>
                <a:br>
                  <a:rPr lang="de-DE" altLang="en-US"/>
                </a:br>
                <a:r>
                  <a:rPr lang="de-DE" altLang="en-US"/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also called the forward difference operator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proposision: if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>
                    <a:sym typeface="+mn-ea"/>
                  </a:rPr>
                  <a:t> for all n € 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+ c for all c € R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prove the prposition by induction: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base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de-DE" altLang="en-US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r>
                      <a:rPr lang="de-DE" altLang="en-US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i</a:t>
                </a:r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</a:rPr>
                  <a:t>nduction hypothesis : suppose for k </a:t>
                </a:r>
                <a14:m>
                  <m:oMath xmlns:m="http://schemas.openxmlformats.org/officeDocument/2006/math"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</m:oMath>
                </a14:m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</a:rPr>
                  <a:t>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</m:oMath>
                </a14:m>
                <a:endParaRPr lang="en-US" altLang="de-DE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+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de-DE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</a:rPr>
                  <a:t>apply induction hypothesis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</a:rPr>
                  <a:t> = (1)</a:t>
                </a:r>
                <a:endParaRPr lang="en-US" altLang="de-DE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</a:rPr>
                  <a:t>apply condition: </a:t>
                </a:r>
                <a14:m>
                  <m:oMath xmlns:m="http://schemas.openxmlformats.org/officeDocument/2006/math"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 sz="24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 sz="2400">
                    <a:sym typeface="+mn-ea"/>
                  </a:rPr>
                  <a:t> : </a:t>
                </a:r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(1)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+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de-DE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de-DE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r>
                      <a:rPr lang="en-US" altLang="de-DE" sz="24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de-DE" altLang="en-US" sz="2400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2400" i="1">
                    <a:latin typeface="Calibri" panose="020F0502020204030204" charset="0"/>
                    <a:cs typeface="Cambria Math" panose="02040503050406030204" charset="0"/>
                  </a:rPr>
                  <a:t>+c</a:t>
                </a:r>
                <a:endParaRPr lang="en-US" altLang="de-DE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63245"/>
                <a:ext cx="12192000" cy="6295390"/>
              </a:xfrm>
              <a:blipFill rotWithShape="1">
                <a:blip r:embed="rId1"/>
                <a:stretch>
                  <a:fillRect b="-95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53110"/>
                <a:ext cx="12039600" cy="6104890"/>
              </a:xfrm>
            </p:spPr>
            <p:txBody>
              <a:bodyPr>
                <a:normAutofit lnSpcReduction="20000"/>
              </a:bodyPr>
              <a:p>
                <a:r>
                  <a:rPr lang="de-DE" altLang="en-US"/>
                  <a:t>if an = </a:t>
                </a:r>
                <a:r>
                  <a:rPr lang="de-DE" altLang="en-US">
                    <a:sym typeface="+mn-ea"/>
                  </a:rPr>
                  <a:t>1*1! + 2*2! + 3*3! + ... + n*n! ,</a:t>
                </a:r>
                <a:endParaRPr lang="de-DE" altLang="en-US">
                  <a:sym typeface="+mn-ea"/>
                </a:endParaRPr>
              </a:p>
              <a:p>
                <a:pPr lvl="1"/>
                <a:r>
                  <a:rPr lang="de-DE" altLang="en-US"/>
                  <a:t>a1 = 1 , = 2!-1</a:t>
                </a:r>
                <a:endParaRPr lang="de-DE" altLang="en-US"/>
              </a:p>
              <a:p>
                <a:pPr lvl="1"/>
                <a:r>
                  <a:rPr lang="de-DE" altLang="en-US"/>
                  <a:t>a2 = 5 , = 3! - 1 </a:t>
                </a:r>
                <a:endParaRPr lang="de-DE" altLang="en-US"/>
              </a:p>
              <a:p>
                <a:pPr lvl="1"/>
                <a:r>
                  <a:rPr lang="de-DE" altLang="en-US"/>
                  <a:t>a3 = 23, = 4! - 1</a:t>
                </a:r>
                <a:endParaRPr lang="de-DE" altLang="en-US"/>
              </a:p>
              <a:p>
                <a:pPr lvl="1"/>
                <a:r>
                  <a:rPr lang="de-DE" altLang="en-US"/>
                  <a:t>a4 = 119, =5! - 1</a:t>
                </a:r>
                <a:endParaRPr lang="de-DE" altLang="en-US"/>
              </a:p>
              <a:p>
                <a:pPr lvl="1"/>
                <a:r>
                  <a:rPr lang="de-DE" altLang="en-US"/>
                  <a:t>a5 = 719= 6! - 1</a:t>
                </a:r>
                <a:endParaRPr lang="de-DE" altLang="en-US"/>
              </a:p>
              <a:p>
                <a:r>
                  <a:rPr lang="de-DE" altLang="en-US">
                    <a:solidFill>
                      <a:srgbClr val="00B0F0"/>
                    </a:solidFill>
                  </a:rPr>
                  <a:t>(n+1)!  = (n+1) n! = </a:t>
                </a:r>
                <a:r>
                  <a:rPr lang="de-DE" altLang="en-US">
                    <a:solidFill>
                      <a:srgbClr val="00B0F0"/>
                    </a:solidFill>
                    <a:latin typeface="Calibri" panose="020F0502020204030204" charset="0"/>
                  </a:rPr>
                  <a:t>n*n! + n!</a:t>
                </a:r>
                <a:r>
                  <a:rPr lang="de-DE" altLang="en-US">
                    <a:solidFill>
                      <a:srgbClr val="FF0000"/>
                    </a:solidFill>
                    <a:latin typeface="Calibri" panose="020F0502020204030204" charset="0"/>
                  </a:rPr>
                  <a:t> </a:t>
                </a:r>
                <a:r>
                  <a:rPr lang="de-DE" altLang="en-US">
                    <a:latin typeface="Calibri" panose="020F0502020204030204" charset="0"/>
                  </a:rPr>
                  <a:t>= 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 n*n! +</a:t>
                </a:r>
                <a:r>
                  <a:rPr lang="de-DE" altLang="en-US">
                    <a:solidFill>
                      <a:schemeClr val="tx1"/>
                    </a:solidFill>
                    <a:latin typeface="Calibri" panose="020F0502020204030204" charset="0"/>
                    <a:sym typeface="+mn-ea"/>
                  </a:rPr>
                  <a:t> (n-1)!*(n-1)+</a:t>
                </a:r>
                <a:r>
                  <a:rPr lang="de-DE" altLang="en-US">
                    <a:solidFill>
                      <a:srgbClr val="FF0000"/>
                    </a:solidFill>
                    <a:latin typeface="Calibri" panose="020F0502020204030204" charset="0"/>
                    <a:sym typeface="+mn-ea"/>
                  </a:rPr>
                  <a:t> (n-1)! 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=... </a:t>
                </a:r>
                <a:br>
                  <a:rPr lang="de-DE" altLang="en-US">
                    <a:latin typeface="Calibri" panose="020F0502020204030204" charset="0"/>
                    <a:sym typeface="+mn-ea"/>
                  </a:rPr>
                </a:br>
                <a:r>
                  <a:rPr lang="de-DE" altLang="en-US">
                    <a:latin typeface="Calibri" panose="020F0502020204030204" charset="0"/>
                    <a:sym typeface="+mn-ea"/>
                  </a:rPr>
                  <a:t>=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n*n! + (n-1)!*(n-1)+... + 2*2! +</a:t>
                </a:r>
                <a:r>
                  <a:rPr lang="de-DE" altLang="en-US">
                    <a:solidFill>
                      <a:srgbClr val="FF0000"/>
                    </a:solidFill>
                    <a:latin typeface="Calibri" panose="020F0502020204030204" charset="0"/>
                    <a:sym typeface="+mn-ea"/>
                  </a:rPr>
                  <a:t>2! 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= n*n! + (n-1)!*(n-1)+... + 2*2! +1*1! + 1!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guess : a</a:t>
                </a:r>
                <a:r>
                  <a:rPr lang="de-DE" altLang="en-US" baseline="-25000">
                    <a:latin typeface="Calibri" panose="020F0502020204030204" charset="0"/>
                  </a:rPr>
                  <a:t>n</a:t>
                </a:r>
                <a:r>
                  <a:rPr lang="de-DE" altLang="en-US">
                    <a:latin typeface="Calibri" panose="020F0502020204030204" charset="0"/>
                  </a:rPr>
                  <a:t> = (n+1)!-1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we need to show: a</a:t>
                </a:r>
                <a:r>
                  <a:rPr lang="de-DE" altLang="en-US" baseline="-25000">
                    <a:latin typeface="Calibri" panose="020F0502020204030204" charset="0"/>
                  </a:rPr>
                  <a:t>1</a:t>
                </a:r>
                <a:r>
                  <a:rPr lang="de-DE" altLang="en-US">
                    <a:latin typeface="Calibri" panose="020F0502020204030204" charset="0"/>
                  </a:rPr>
                  <a:t> = b</a:t>
                </a:r>
                <a:r>
                  <a:rPr lang="de-DE" altLang="en-US" baseline="-25000">
                    <a:latin typeface="Calibri" panose="020F0502020204030204" charset="0"/>
                  </a:rPr>
                  <a:t>1</a:t>
                </a:r>
                <a:r>
                  <a:rPr lang="de-DE" altLang="en-US">
                    <a:latin typeface="Calibri" panose="020F050202020403020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then the series are equal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a</a:t>
                </a:r>
                <a:r>
                  <a:rPr lang="de-DE" altLang="en-US" baseline="-25000">
                    <a:latin typeface="Calibri" panose="020F0502020204030204" charset="0"/>
                    <a:cs typeface="Cambria Math" panose="02040503050406030204" charset="0"/>
                  </a:rPr>
                  <a:t>1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1*1! = 2-1 = (1+1)! - 1 = b</a:t>
                </a:r>
                <a:r>
                  <a:rPr lang="de-DE" altLang="en-US" baseline="-25000">
                    <a:latin typeface="Calibri" panose="020F0502020204030204" charset="0"/>
                    <a:cs typeface="Cambria Math" panose="02040503050406030204" charset="0"/>
                  </a:rPr>
                  <a:t>1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>
                    <a:sym typeface="+mn-ea"/>
                  </a:rPr>
                  <a:t> =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de-DE" altLang="en-US" baseline="-250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n+1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-an = (n+1)*(n+1)!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>
                    <a:sym typeface="+mn-ea"/>
                  </a:rPr>
                  <a:t> = 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(n+2)!-1-(n+1)!+1 = (n+2)(n+1)!-(n+1)! = 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(n+2-1)(n+1)! = (n+1)(n+1)! </a:t>
                </a:r>
                <a:endParaRPr lang="de-DE" altLang="en-US">
                  <a:latin typeface="Calibri" panose="020F0502020204030204" charset="0"/>
                  <a:sym typeface="+mn-ea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53110"/>
                <a:ext cx="12039600" cy="6104890"/>
              </a:xfrm>
              <a:blipFill rotWithShape="1">
                <a:blip r:embed="rId1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3355" y="109855"/>
            <a:ext cx="11857355" cy="749935"/>
          </a:xfrm>
        </p:spPr>
        <p:txBody>
          <a:bodyPr>
            <a:normAutofit fontScale="90000"/>
          </a:bodyPr>
          <a:p>
            <a:r>
              <a:rPr lang="de-DE" altLang="de-DE">
                <a:latin typeface="Calibri" panose="020F0502020204030204" charset="0"/>
              </a:rPr>
              <a:t>geometrical raw usage</a:t>
            </a:r>
            <a:endParaRPr lang="de-DE" altLang="de-DE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73355" y="859790"/>
                <a:ext cx="11856720" cy="5793105"/>
              </a:xfrm>
            </p:spPr>
            <p:txBody>
              <a:bodyPr>
                <a:normAutofit fontScale="90000" lnSpcReduction="20000"/>
              </a:bodyPr>
              <a:p>
                <a:r>
                  <a:rPr lang="de-DE" altLang="en-US"/>
                  <a:t>recall : (1-x</a:t>
                </a:r>
                <a:r>
                  <a:rPr lang="de-DE" altLang="en-US" baseline="30000"/>
                  <a:t>n</a:t>
                </a:r>
                <a:r>
                  <a:rPr lang="de-DE" altLang="en-US"/>
                  <a:t>) = (1-x)(x</a:t>
                </a:r>
                <a:r>
                  <a:rPr lang="de-DE" altLang="en-US" baseline="30000"/>
                  <a:t>n-1</a:t>
                </a:r>
                <a:r>
                  <a:rPr lang="de-DE" altLang="en-US"/>
                  <a:t>+x</a:t>
                </a:r>
                <a:r>
                  <a:rPr lang="de-DE" altLang="en-US" baseline="30000"/>
                  <a:t>n-2</a:t>
                </a:r>
                <a:r>
                  <a:rPr lang="de-DE" altLang="en-US"/>
                  <a:t>+...+x+1)</a:t>
                </a:r>
                <a:endParaRPr lang="de-DE" altLang="en-US"/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solve: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least common multiple</a:t>
                </a:r>
                <a:r>
                  <a:rPr lang="ru-RU" altLang="de-DE"/>
                  <a:t>(7,5,3,2) </a:t>
                </a:r>
                <a:r>
                  <a:rPr lang="de-DE" altLang="de-DE">
                    <a:latin typeface="Calibri" panose="020F0502020204030204" charset="0"/>
                  </a:rPr>
                  <a:t>= 7*5*3*2 = 210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substitute: y</a:t>
                </a:r>
                <a:r>
                  <a:rPr lang="de-DE" altLang="de-DE" baseline="30000">
                    <a:latin typeface="Calibri" panose="020F0502020204030204" charset="0"/>
                  </a:rPr>
                  <a:t>210 </a:t>
                </a:r>
                <a:r>
                  <a:rPr lang="de-DE" altLang="de-DE">
                    <a:latin typeface="Calibri" panose="020F0502020204030204" charset="0"/>
                  </a:rPr>
                  <a:t>= x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y</a:t>
                </a:r>
                <a:r>
                  <a:rPr lang="de-DE" altLang="de-DE" baseline="30000">
                    <a:latin typeface="Calibri" panose="020F0502020204030204" charset="0"/>
                  </a:rPr>
                  <a:t>30</a:t>
                </a:r>
                <a:r>
                  <a:rPr lang="de-DE" altLang="de-DE">
                    <a:latin typeface="Calibri" panose="020F0502020204030204" charset="0"/>
                  </a:rPr>
                  <a:t>-y</a:t>
                </a:r>
                <a:r>
                  <a:rPr lang="de-DE" altLang="de-DE" baseline="30000">
                    <a:latin typeface="Calibri" panose="020F0502020204030204" charset="0"/>
                  </a:rPr>
                  <a:t>42</a:t>
                </a:r>
                <a:r>
                  <a:rPr lang="de-DE" altLang="de-DE">
                    <a:latin typeface="Calibri" panose="020F0502020204030204" charset="0"/>
                  </a:rPr>
                  <a:t>=y</a:t>
                </a:r>
                <a:r>
                  <a:rPr lang="de-DE" altLang="de-DE" baseline="30000">
                    <a:latin typeface="Calibri" panose="020F0502020204030204" charset="0"/>
                  </a:rPr>
                  <a:t>70</a:t>
                </a:r>
                <a:r>
                  <a:rPr lang="de-DE" altLang="de-DE">
                    <a:latin typeface="Calibri" panose="020F0502020204030204" charset="0"/>
                  </a:rPr>
                  <a:t>-y</a:t>
                </a:r>
                <a:r>
                  <a:rPr lang="de-DE" altLang="de-DE" baseline="30000">
                    <a:latin typeface="Calibri" panose="020F0502020204030204" charset="0"/>
                  </a:rPr>
                  <a:t>105</a:t>
                </a:r>
                <a:r>
                  <a:rPr lang="de-DE" altLang="de-DE">
                    <a:latin typeface="Calibri" panose="020F0502020204030204" charset="0"/>
                  </a:rPr>
                  <a:t> (y = 0, or divide on y30):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1-y</a:t>
                </a:r>
                <a:r>
                  <a:rPr lang="de-DE" altLang="de-DE" baseline="30000">
                    <a:latin typeface="Calibri" panose="020F0502020204030204" charset="0"/>
                  </a:rPr>
                  <a:t>12</a:t>
                </a:r>
                <a:r>
                  <a:rPr lang="de-DE" altLang="de-DE">
                    <a:latin typeface="Calibri" panose="020F0502020204030204" charset="0"/>
                  </a:rPr>
                  <a:t> = y</a:t>
                </a:r>
                <a:r>
                  <a:rPr lang="de-DE" altLang="de-DE" baseline="30000">
                    <a:latin typeface="Calibri" panose="020F0502020204030204" charset="0"/>
                  </a:rPr>
                  <a:t>40</a:t>
                </a:r>
                <a:r>
                  <a:rPr lang="de-DE" altLang="de-DE">
                    <a:latin typeface="Calibri" panose="020F0502020204030204" charset="0"/>
                  </a:rPr>
                  <a:t>-y</a:t>
                </a:r>
                <a:r>
                  <a:rPr lang="de-DE" altLang="de-DE" baseline="30000">
                    <a:latin typeface="Calibri" panose="020F0502020204030204" charset="0"/>
                  </a:rPr>
                  <a:t>75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extract factor :</a:t>
                </a:r>
                <a:endParaRPr lang="de-DE" altLang="de-DE">
                  <a:latin typeface="Calibri" panose="020F0502020204030204" charset="0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sym typeface="+mn-ea"/>
                  </a:rPr>
                  <a:t>1-y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12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 = 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40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(1-y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35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)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use geometrical raw substitution: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</a:rPr>
                  <a:t>(1-y)(y</a:t>
                </a:r>
                <a:r>
                  <a:rPr lang="de-DE" altLang="de-DE" baseline="30000">
                    <a:latin typeface="Calibri" panose="020F0502020204030204" charset="0"/>
                  </a:rPr>
                  <a:t>11</a:t>
                </a:r>
                <a:r>
                  <a:rPr lang="de-DE" altLang="de-DE">
                    <a:latin typeface="Calibri" panose="020F0502020204030204" charset="0"/>
                  </a:rPr>
                  <a:t>+y</a:t>
                </a:r>
                <a:r>
                  <a:rPr lang="de-DE" altLang="de-DE" baseline="30000">
                    <a:latin typeface="Calibri" panose="020F0502020204030204" charset="0"/>
                  </a:rPr>
                  <a:t>10</a:t>
                </a:r>
                <a:r>
                  <a:rPr lang="de-DE" altLang="de-DE">
                    <a:latin typeface="Calibri" panose="020F0502020204030204" charset="0"/>
                  </a:rPr>
                  <a:t>+...+y+1)=y</a:t>
                </a:r>
                <a:r>
                  <a:rPr lang="de-DE" altLang="de-DE" baseline="30000">
                    <a:latin typeface="Calibri" panose="020F0502020204030204" charset="0"/>
                  </a:rPr>
                  <a:t>40</a:t>
                </a:r>
                <a:r>
                  <a:rPr lang="de-DE" altLang="de-DE">
                    <a:latin typeface="Calibri" panose="020F0502020204030204" charset="0"/>
                  </a:rPr>
                  <a:t>(1-y)(y</a:t>
                </a:r>
                <a:r>
                  <a:rPr lang="de-DE" altLang="de-DE" baseline="30000">
                    <a:latin typeface="Calibri" panose="020F0502020204030204" charset="0"/>
                  </a:rPr>
                  <a:t>34</a:t>
                </a:r>
                <a:r>
                  <a:rPr lang="de-DE" altLang="de-DE">
                    <a:latin typeface="Calibri" panose="020F0502020204030204" charset="0"/>
                  </a:rPr>
                  <a:t>+y</a:t>
                </a:r>
                <a:r>
                  <a:rPr lang="de-DE" altLang="de-DE" baseline="30000">
                    <a:latin typeface="Calibri" panose="020F0502020204030204" charset="0"/>
                  </a:rPr>
                  <a:t>33</a:t>
                </a:r>
                <a:r>
                  <a:rPr lang="de-DE" altLang="de-DE">
                    <a:latin typeface="Calibri" panose="020F0502020204030204" charset="0"/>
                  </a:rPr>
                  <a:t>+...+y+1) (y = 1 , or divide on 1-y)</a:t>
                </a:r>
                <a:endParaRPr lang="de-DE" altLang="de-DE">
                  <a:latin typeface="Calibri" panose="020F0502020204030204" charset="0"/>
                </a:endParaRPr>
              </a:p>
              <a:p>
                <a:r>
                  <a:rPr lang="de-DE" altLang="de-DE">
                    <a:latin typeface="Calibri" panose="020F0502020204030204" charset="0"/>
                    <a:sym typeface="+mn-ea"/>
                  </a:rPr>
                  <a:t>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11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+y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10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+...+y+1 = 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40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(y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34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+y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33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+...+y+1)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r>
                  <a:rPr lang="de-DE" altLang="de-DE">
                    <a:latin typeface="Calibri" panose="020F0502020204030204" charset="0"/>
                    <a:sym typeface="+mn-ea"/>
                  </a:rPr>
                  <a:t>group summands to one site, with association: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r>
                  <a:rPr lang="de-DE" altLang="de-DE">
                    <a:latin typeface="Calibri" panose="020F0502020204030204" charset="0"/>
                    <a:sym typeface="+mn-ea"/>
                  </a:rPr>
                  <a:t>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74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+y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73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+...+y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52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+(y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51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-y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11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)+(y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50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-y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10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)+...+(y</a:t>
                </a:r>
                <a:r>
                  <a:rPr lang="de-DE" altLang="de-DE" baseline="30000">
                    <a:latin typeface="Calibri" panose="020F0502020204030204" charset="0"/>
                    <a:sym typeface="+mn-ea"/>
                  </a:rPr>
                  <a:t>40</a:t>
                </a:r>
                <a:r>
                  <a:rPr lang="de-DE" altLang="de-DE">
                    <a:latin typeface="Calibri" panose="020F0502020204030204" charset="0"/>
                    <a:sym typeface="+mn-ea"/>
                  </a:rPr>
                  <a:t>-1)=0, so there can not be y &gt; 1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r>
                  <a:rPr lang="de-DE" altLang="de-DE">
                    <a:latin typeface="Calibri" panose="020F0502020204030204" charset="0"/>
                    <a:sym typeface="+mn-ea"/>
                  </a:rPr>
                  <a:t>TODO - solutions, if y € (0,1)</a:t>
                </a:r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endParaRPr lang="de-DE" altLang="de-DE">
                  <a:latin typeface="Calibri" panose="020F0502020204030204" charset="0"/>
                  <a:sym typeface="+mn-ea"/>
                </a:endParaRPr>
              </a:p>
              <a:p>
                <a:endParaRPr lang="de-DE" altLang="de-DE">
                  <a:latin typeface="Calibri" panose="020F0502020204030204" charset="0"/>
                </a:endParaRPr>
              </a:p>
              <a:p>
                <a:endParaRPr lang="de-DE" alt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355" y="859790"/>
                <a:ext cx="11856720" cy="5793105"/>
              </a:xfrm>
              <a:blipFill rotWithShape="1">
                <a:blip r:embed="rId1"/>
                <a:stretch>
                  <a:fillRect t="-2444" b="-111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1179810" cy="361315"/>
          </a:xfrm>
        </p:spPr>
        <p:txBody>
          <a:bodyPr>
            <a:normAutofit fontScale="90000"/>
          </a:bodyPr>
          <a:p>
            <a:r>
              <a:rPr lang="de-DE" altLang="de-DE">
                <a:latin typeface="Calibri" panose="020F0502020204030204" charset="0"/>
                <a:sym typeface="+mn-ea"/>
              </a:rPr>
              <a:t>geometrical raw usage</a:t>
            </a:r>
            <a:endParaRPr lang="de-DE" altLang="en-US"/>
          </a:p>
        </p:txBody>
      </p:sp>
      <p:pic>
        <p:nvPicPr>
          <p:cNvPr id="4" name="Inhaltsplatzhalt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555" y="530860"/>
            <a:ext cx="11137900" cy="6265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16205" y="1691640"/>
                <a:ext cx="11870690" cy="4901565"/>
              </a:xfrm>
            </p:spPr>
            <p:txBody>
              <a:bodyPr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de-DE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solidFill>
                    <a:srgbClr val="FFC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)/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)/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endParaRPr lang="en-US" altLang="de-DE" i="1">
                  <a:solidFill>
                    <a:srgbClr val="7030A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solidFill>
                      <a:srgbClr val="FF0000"/>
                    </a:solidFill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)/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)/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altLang="de-DE" i="1">
                  <a:solidFill>
                    <a:srgbClr val="00B0F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)/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rgbClr val="FFC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rgbClr val="92D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𝜁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)/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altLang="de-DE" i="1">
                  <a:solidFill>
                    <a:srgbClr val="00B0F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endParaRPr lang="en-US" altLang="de-DE" i="1">
                  <a:solidFill>
                    <a:srgbClr val="00B0F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Inhaltsplatzhalt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6205" y="1691640"/>
                <a:ext cx="11870690" cy="4901565"/>
              </a:xfrm>
              <a:blipFill rotWithShape="1">
                <a:blip r:embed="rId1"/>
                <a:stretch>
                  <a:fillRect b="-20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144145"/>
            <a:ext cx="11078210" cy="641985"/>
          </a:xfrm>
        </p:spPr>
        <p:txBody>
          <a:bodyPr>
            <a:normAutofit fontScale="90000"/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Summ of squares: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86765"/>
                <a:ext cx="12115165" cy="5986145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solidFill>
                    <a:srgbClr val="FFC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6765"/>
                <a:ext cx="12115165" cy="5986145"/>
              </a:xfrm>
              <a:blipFill rotWithShape="1">
                <a:blip r:embed="rId1"/>
                <a:stretch>
                  <a:fillRect t="-3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16865" y="365125"/>
                <a:ext cx="11686540" cy="885825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2020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/>
                  <a:t>;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865" y="365125"/>
                <a:ext cx="11686540" cy="885825"/>
              </a:xfrm>
              <a:blipFill rotWithShape="1">
                <a:blip r:embed="rId1"/>
                <a:stretch>
                  <a:fillRect t="-8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83515" y="1717040"/>
                <a:ext cx="11820525" cy="5012690"/>
              </a:xfrm>
            </p:spPr>
            <p:txBody>
              <a:bodyPr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505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3515" y="1717040"/>
                <a:ext cx="11820525" cy="5012690"/>
              </a:xfrm>
              <a:blipFill rotWithShape="1">
                <a:blip r:embed="rId2"/>
                <a:stretch>
                  <a:fillRect b="-2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0015" y="86360"/>
                <a:ext cx="11952605" cy="1864360"/>
              </a:xfrm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+...+</m:t>
                              </m:r>
                              <m:rad>
                                <m:rad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g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015" y="86360"/>
                <a:ext cx="11952605" cy="18643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380" y="1950720"/>
                <a:ext cx="11953240" cy="4798060"/>
              </a:xfrm>
            </p:spPr>
            <p:txBody>
              <a:bodyPr/>
              <a:p>
                <a:r>
                  <a:rPr lang="en-US"/>
                  <a:t>for big n we have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𝑤𝑖𝑡ℎ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442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so all summands at the bottom are less then 2 </a:t>
                </a:r>
                <a:endParaRPr lang="en-US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+...+</m:t>
                            </m:r>
                            <m:rad>
                              <m:ra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g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+...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𝑡𝑖𝑚𝑒𝑠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𝐻𝑎𝑟𝑚𝑜𝑛𝑖𝑐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given sequence is bigger then harmonic, therefore it diverges.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380" y="1950720"/>
                <a:ext cx="11953240" cy="47980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" y="0"/>
            <a:ext cx="11255375" cy="66357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Sum of sines: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" y="662940"/>
                <a:ext cx="11840845" cy="606679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: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)//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" y="662940"/>
                <a:ext cx="11840845" cy="60667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88265"/>
            <a:ext cx="11979275" cy="55626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Geom mean as a limit of power mean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Nephilim):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" y="644525"/>
                <a:ext cx="11978005" cy="6108700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deg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))’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)’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  <m:sub/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" y="644525"/>
                <a:ext cx="11978005" cy="61087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" y="169545"/>
            <a:ext cx="11120755" cy="72136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Limit of power mean 2: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045" y="820420"/>
                <a:ext cx="11832590" cy="5942965"/>
              </a:xfrm>
            </p:spPr>
            <p:txBody>
              <a:bodyPr/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Task 2 - find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))’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/>
                  <a:t>:</a:t>
                </a:r>
                <a:endParaRPr lang="en-US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limLow>
                      <m:limLowPr>
                        <m:ctrl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45" y="820420"/>
                <a:ext cx="11832590" cy="59429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30"/>
            <a:ext cx="12092305" cy="631190"/>
          </a:xfrm>
        </p:spPr>
        <p:txBody>
          <a:bodyPr>
            <a:normAutofit fontScale="90000"/>
          </a:bodyPr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On means of binomial coefficients (Michael Penn,youtube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445" y="631825"/>
                <a:ext cx="12136755" cy="6226810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      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g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   </m:t>
                    </m:r>
                    <m:rad>
                      <m:ra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sup>
                    </m:sSup>
                  </m:oMath>
                </a14:m>
                <a:endParaRPr 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)!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)!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445" y="631825"/>
                <a:ext cx="12136755" cy="62268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" y="0"/>
            <a:ext cx="11066145" cy="624840"/>
          </a:xfrm>
        </p:spPr>
        <p:txBody>
          <a:bodyPr>
            <a:normAutofit fontScale="90000"/>
          </a:bodyPr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Sum of ln or arctan - background: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955" y="624840"/>
                <a:ext cx="11816715" cy="610298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e>
                    </m:nary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(=I)</a:t>
                </a:r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(I) - 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прроблема - решение этого интеграла ведёт к тем же выражениям</a:t>
                </a:r>
                <a:endParaRPr lang="ru-RU" altLang="ru-RU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идея- выразить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  <m:r>
                          <a:rPr lang="en-US">
                            <a:latin typeface="Cambria Math" panose="02040503050406030204" charset="0"/>
                          </a:rPr>
                          <m:t> </m:t>
                        </m:r>
                      </m:e>
                    </m:nary>
                  </m:oMath>
                </a14:m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955" y="624840"/>
                <a:ext cx="11816715" cy="6102985"/>
              </a:xfrm>
              <a:blipFill rotWithShape="1">
                <a:blip r:embed="rId1"/>
                <a:stretch>
                  <a:fillRect b="-68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" y="0"/>
            <a:ext cx="11173460" cy="906780"/>
          </a:xfrm>
        </p:spPr>
        <p:txBody>
          <a:bodyPr/>
          <a:p>
            <a:r>
              <a:rPr lang="en-US" altLang="en-US">
                <a:sym typeface="+mn-ea"/>
              </a:rPr>
              <a:t>Sum of ln or arctan- try: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808990"/>
            <a:ext cx="11861165" cy="5922010"/>
          </a:xfrm>
        </p:spPr>
        <p:txBody>
          <a:bodyPr/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" y="105410"/>
            <a:ext cx="11145520" cy="88201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Сумма ряда с арккотангенсом из олимпиады (Putnam) , Hmath, youtube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620" y="1097280"/>
                <a:ext cx="11867515" cy="576072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𝑎𝑐𝑡𝑔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(∞)=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п</m:t>
                    </m:r>
                    <m:r>
                      <a:rPr lang="en-US" altLang="ru-RU">
                        <a:latin typeface="Calibri" panose="020F0502020204030204" charset="0"/>
                      </a:rPr>
                      <m:t>усть </m:t>
                    </m:r>
                    <m:r>
                      <m:rPr>
                        <m:sty m:val="p"/>
                      </m:rPr>
                      <a:rPr lang="en-US">
                        <a:latin typeface="Calibri" panose="020F0502020204030204" charset="0"/>
                      </a:rPr>
                      <m:t>k</m:t>
                    </m:r>
                    <m:r>
                      <a:rPr lang="en-US" altLang="de-DE">
                        <a:latin typeface="Calibri" panose="020F0502020204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тогда 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тогда 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), если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620" y="1097280"/>
                <a:ext cx="11867515" cy="5760720"/>
              </a:xfrm>
              <a:blipFill rotWithShape="1">
                <a:blip r:embed="rId1"/>
                <a:stretch>
                  <a:fillRect t="-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7584</Words>
  <Application>WPS Presentation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MS Mincho</vt:lpstr>
      <vt:lpstr>Segoe Print</vt:lpstr>
      <vt:lpstr>Office Theme</vt:lpstr>
      <vt:lpstr>Sum, prod, mean  of rows </vt:lpstr>
      <vt:lpstr>Summ of squares:</vt:lpstr>
      <vt:lpstr>Sum of sines:</vt:lpstr>
      <vt:lpstr>Geom mean as a limit of power mean(Nephilim):</vt:lpstr>
      <vt:lpstr>Limit of power mean 2:</vt:lpstr>
      <vt:lpstr>On means of binomial coefficients (Michael Penn,youtube</vt:lpstr>
      <vt:lpstr>Sum of ln or arctan - background:</vt:lpstr>
      <vt:lpstr>Sum of ln or arctan- try:</vt:lpstr>
      <vt:lpstr>Сумма ряда с арккотангенсом из олимпиады (Putnam) , Hmath, youtube</vt:lpstr>
      <vt:lpstr>Sum of atans:</vt:lpstr>
      <vt:lpstr>PowerPoint 演示文稿</vt:lpstr>
      <vt:lpstr>PowerPoint 演示文稿</vt:lpstr>
      <vt:lpstr>PowerPoint 演示文稿</vt:lpstr>
      <vt:lpstr>PowerPoint 演示文稿</vt:lpstr>
      <vt:lpstr>Factorial row</vt:lpstr>
      <vt:lpstr>PowerPoint 演示文稿</vt:lpstr>
      <vt:lpstr>geometrical raw usage</vt:lpstr>
      <vt:lpstr>geometrical raw usage</vt:lpstr>
      <vt:lpstr>PowerPoint 演示文稿</vt:lpstr>
      <vt:lpstr>; find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230</cp:revision>
  <dcterms:created xsi:type="dcterms:W3CDTF">2021-05-10T01:37:00Z</dcterms:created>
  <dcterms:modified xsi:type="dcterms:W3CDTF">2022-11-09T01:35:19Z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96034AD2A6FC436A9E8177915661F604</vt:lpwstr>
  </property>
</Properties>
</file>