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  <a:sym typeface="+mn-ea"/>
              </a:rPr>
              <a:t>Generating functions:</a:t>
            </a:r>
            <a:br>
              <a:rPr lang="de-DE" altLang="en-US">
                <a:latin typeface="Calibri" panose="020F0502020204030204" charset="0"/>
              </a:rPr>
            </a:b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74165" y="5067300"/>
                <a:ext cx="9144000" cy="702945"/>
              </a:xfrm>
            </p:spPr>
            <p:txBody>
              <a:bodyPr>
                <a:normAutofit lnSpcReduction="1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);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+...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74165" y="5067300"/>
                <a:ext cx="9144000" cy="7029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35" y="365125"/>
            <a:ext cx="11035665" cy="549910"/>
          </a:xfrm>
        </p:spPr>
        <p:txBody>
          <a:bodyPr>
            <a:normAutofit fontScale="90000"/>
          </a:bodyPr>
          <a:p>
            <a:r>
              <a:rPr lang="de-DE" altLang="en-US">
                <a:latin typeface="Calibri" panose="020F0502020204030204" charset="0"/>
              </a:rPr>
              <a:t>simple examples:</a:t>
            </a:r>
            <a:endParaRPr lang="de-DE" altLang="en-US"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5420" y="1057910"/>
                <a:ext cx="11886565" cy="5622925"/>
              </a:xfrm>
            </p:spPr>
            <p:txBody>
              <a:bodyPr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−𝑞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de-DE" altLang="en-US">
                    <a:latin typeface="Calibri" panose="020F0502020204030204" charset="0"/>
                  </a:rPr>
                  <a:t>even=1; odd = 0;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sym typeface="+mn-ea"/>
                  </a:rPr>
                  <a:t>even=0; odd = 1;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...=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80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𝑘𝑞</m:t>
                        </m:r>
                      </m:sub>
                      <m:sup/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  <m:sup/>
                    </m:sSubSup>
                    <m:r>
                      <a:rPr lang="en-US" i="1">
                        <a:latin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𝑘𝑞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altLang="en-US">
                  <a:latin typeface="Calibri" panose="020F0502020204030204" charset="0"/>
                </a:endParaRPr>
              </a:p>
              <a:p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420" y="1057910"/>
                <a:ext cx="11886565" cy="56229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" y="0"/>
            <a:ext cx="11247755" cy="579120"/>
          </a:xfrm>
        </p:spPr>
        <p:txBody>
          <a:bodyPr>
            <a:normAutofit fontScale="90000"/>
          </a:bodyPr>
          <a:p>
            <a:r>
              <a:rPr lang="de-DE" altLang="en-US" i="1">
                <a:latin typeface="Calibri" panose="020F0502020204030204" charset="0"/>
                <a:cs typeface="Cambria Math" panose="02040503050406030204" charset="0"/>
                <a:sym typeface="+mn-ea"/>
              </a:rPr>
              <a:t>solve for A(q) trick is to </a:t>
            </a:r>
            <a:r>
              <a:rPr lang="en-US" altLang="de-DE" i="1">
                <a:latin typeface="Calibri" panose="020F0502020204030204" charset="0"/>
                <a:cs typeface="Cambria Math" panose="02040503050406030204" charset="0"/>
                <a:sym typeface="+mn-ea"/>
              </a:rPr>
              <a:t>expand</a:t>
            </a:r>
            <a:r>
              <a:rPr lang="de-DE" altLang="en-US" i="1">
                <a:latin typeface="Calibri" panose="020F0502020204030204" charset="0"/>
                <a:cs typeface="Cambria Math" panose="02040503050406030204" charset="0"/>
                <a:sym typeface="+mn-ea"/>
              </a:rPr>
              <a:t> previous term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895" y="579120"/>
                <a:ext cx="12037060" cy="6110605"/>
              </a:xfrm>
            </p:spPr>
            <p:txBody>
              <a:bodyPr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solve for A(q) trick is to </a:t>
                </a:r>
                <a:r>
                  <a:rPr lang="en-US" altLang="de-DE" i="1">
                    <a:latin typeface="Calibri" panose="020F0502020204030204" charset="0"/>
                    <a:cs typeface="Cambria Math" panose="02040503050406030204" charset="0"/>
                  </a:rPr>
                  <a:t>expand</a:t>
                </a:r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previous term: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−𝑞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den>
                        </m:f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−𝑞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𝑃𝐹𝑅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den>
                    </m:f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den>
                    </m:f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den>
                    </m:f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" y="579120"/>
                <a:ext cx="12037060" cy="611060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85" y="172720"/>
            <a:ext cx="11097895" cy="458470"/>
          </a:xfrm>
        </p:spPr>
        <p:txBody>
          <a:bodyPr>
            <a:normAutofit fontScale="90000"/>
          </a:bodyPr>
          <a:p>
            <a:pPr algn="ctr"/>
            <a:r>
              <a:rPr lang="en-US"/>
              <a:t>Fibo numbers: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85" y="695325"/>
                <a:ext cx="11894185" cy="6057265"/>
              </a:xfrm>
            </p:spPr>
            <p:txBody>
              <a:bodyPr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𝑞𝐹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(</a:t>
                </a:r>
                <a:r>
                  <a:rPr lang="en-US">
                    <a:solidFill>
                      <a:srgbClr val="FF0000"/>
                    </a:solidFill>
                  </a:rPr>
                  <a:t>red </a:t>
                </a:r>
                <a:r>
                  <a:rPr lang="en-US"/>
                  <a:t>: first term of F(q) is 0)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𝑞𝐹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/>
                  <a:t> or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−𝑞−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𝑃𝐹𝑅−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?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85" y="695325"/>
                <a:ext cx="11894185" cy="605726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todo: sequence: 1,2,3,1,2,3...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" y="78740"/>
            <a:ext cx="11781790" cy="702945"/>
          </a:xfrm>
        </p:spPr>
        <p:txBody>
          <a:bodyPr>
            <a:normAutofit fontScale="90000"/>
          </a:bodyPr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980" y="781685"/>
                <a:ext cx="12039600" cy="5953125"/>
              </a:xfrm>
            </p:spPr>
            <p:txBody>
              <a:bodyPr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−𝑞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980" y="781685"/>
                <a:ext cx="12039600" cy="59531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1747</Words>
  <Application>WPS Presentation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20</cp:revision>
  <dcterms:created xsi:type="dcterms:W3CDTF">2022-10-28T10:10:00Z</dcterms:created>
  <dcterms:modified xsi:type="dcterms:W3CDTF">2022-10-28T11:08:10Z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B4C6D3CA951A43C58878613133FB9172</vt:lpwstr>
  </property>
  <property fmtid="{D5CDD505-2E9C-101B-9397-08002B2CF9AE}" pid="3" name="KSOProductBuildVer">
    <vt:lpwstr>1033-11.2.0.11210</vt:lpwstr>
  </property>
</Properties>
</file>