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90" r:id="rId25"/>
    <p:sldId id="37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8EC0-5537-40CD-9EF5-D40096F20B1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0071-586C-410D-A9C7-603B581AB8D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/>
              <a:t>Everything about </a:t>
            </a:r>
            <a:br>
              <a:rPr lang="de-DE" altLang="en-US"/>
            </a:br>
            <a:r>
              <a:rPr lang="de-DE" altLang="en-US"/>
              <a:t>infnite rows is here</a:t>
            </a:r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4615"/>
            <a:ext cx="10515600" cy="51562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Examples 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10235"/>
            <a:ext cx="11353800" cy="6132830"/>
          </a:xfrm>
        </p:spPr>
        <p:txBody>
          <a:bodyPr/>
          <a:p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1/2 + 4/9 + 9/28 + 16/65  = n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/(n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+1)</a:t>
            </a:r>
            <a:endParaRPr lang="de-D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altLang="en-US"/>
              <a:t>DCT: </a:t>
            </a:r>
            <a:endParaRPr lang="de-DE" altLang="en-US"/>
          </a:p>
          <a:p>
            <a:pPr lvl="1"/>
            <a:r>
              <a:rPr lang="de-DE" altLang="en-US">
                <a:sym typeface="+mn-ea"/>
              </a:rPr>
              <a:t>n</a:t>
            </a:r>
            <a:r>
              <a:rPr lang="de-DE" altLang="en-US" baseline="30000">
                <a:sym typeface="+mn-ea"/>
              </a:rPr>
              <a:t>2</a:t>
            </a:r>
            <a:r>
              <a:rPr lang="de-DE" altLang="en-US">
                <a:sym typeface="+mn-ea"/>
              </a:rPr>
              <a:t>/(n</a:t>
            </a:r>
            <a:r>
              <a:rPr lang="de-DE" altLang="en-US" baseline="30000">
                <a:sym typeface="+mn-ea"/>
              </a:rPr>
              <a:t>3</a:t>
            </a:r>
            <a:r>
              <a:rPr lang="de-DE" altLang="en-US">
                <a:sym typeface="+mn-ea"/>
              </a:rPr>
              <a:t>+1) &lt; 1/p, so it is unknown </a:t>
            </a:r>
            <a:endParaRPr lang="de-DE" altLang="en-US">
              <a:sym typeface="+mn-ea"/>
            </a:endParaRPr>
          </a:p>
          <a:p>
            <a:pPr lvl="0"/>
            <a:r>
              <a:rPr lang="de-DE" altLang="en-US">
                <a:latin typeface="Calibri" panose="020F0502020204030204" charset="0"/>
                <a:cs typeface="Cambria Math" panose="02040503050406030204" charset="0"/>
                <a:sym typeface="+mn-ea"/>
              </a:rPr>
              <a:t>Limit comparison test:</a:t>
            </a:r>
            <a:endParaRPr lang="de-DE" altLang="en-US">
              <a:latin typeface="Calibri" panose="020F0502020204030204" charset="0"/>
              <a:cs typeface="Cambria Math" panose="02040503050406030204" charset="0"/>
              <a:sym typeface="+mn-ea"/>
            </a:endParaRPr>
          </a:p>
          <a:p>
            <a:pPr lvl="1"/>
            <a:r>
              <a:rPr lang="de-DE" altLang="en-US">
                <a:latin typeface="Calibri" panose="020F0502020204030204" charset="0"/>
                <a:cs typeface="Cambria Math" panose="02040503050406030204" charset="0"/>
                <a:sym typeface="+mn-ea"/>
              </a:rPr>
              <a:t>lim (</a:t>
            </a:r>
            <a:r>
              <a:rPr lang="de-DE" altLang="en-US">
                <a:sym typeface="+mn-ea"/>
              </a:rPr>
              <a:t>n</a:t>
            </a:r>
            <a:r>
              <a:rPr lang="de-DE" altLang="en-US" baseline="30000">
                <a:sym typeface="+mn-ea"/>
              </a:rPr>
              <a:t>2</a:t>
            </a:r>
            <a:r>
              <a:rPr lang="de-DE" altLang="en-US">
                <a:sym typeface="+mn-ea"/>
              </a:rPr>
              <a:t>/(n</a:t>
            </a:r>
            <a:r>
              <a:rPr lang="de-DE" altLang="en-US" baseline="30000">
                <a:sym typeface="+mn-ea"/>
              </a:rPr>
              <a:t>3</a:t>
            </a:r>
            <a:r>
              <a:rPr lang="de-DE" altLang="en-US">
                <a:sym typeface="+mn-ea"/>
              </a:rPr>
              <a:t>+1) : 1/n) = </a:t>
            </a:r>
            <a:r>
              <a:rPr lang="de-DE" altLang="en-US">
                <a:latin typeface="Calibri" panose="020F0502020204030204" charset="0"/>
                <a:cs typeface="Cambria Math" panose="02040503050406030204" charset="0"/>
                <a:sym typeface="+mn-ea"/>
              </a:rPr>
              <a:t>  lim (</a:t>
            </a:r>
            <a:r>
              <a:rPr lang="de-DE" altLang="en-US">
                <a:sym typeface="+mn-ea"/>
              </a:rPr>
              <a:t>n</a:t>
            </a:r>
            <a:r>
              <a:rPr lang="de-DE" altLang="en-US" baseline="30000">
                <a:sym typeface="+mn-ea"/>
              </a:rPr>
              <a:t>3</a:t>
            </a:r>
            <a:r>
              <a:rPr lang="de-DE" altLang="en-US">
                <a:sym typeface="+mn-ea"/>
              </a:rPr>
              <a:t>/(n</a:t>
            </a:r>
            <a:r>
              <a:rPr lang="de-DE" altLang="en-US" baseline="30000">
                <a:sym typeface="+mn-ea"/>
              </a:rPr>
              <a:t>3</a:t>
            </a:r>
            <a:r>
              <a:rPr lang="de-DE" altLang="en-US">
                <a:sym typeface="+mn-ea"/>
              </a:rPr>
              <a:t>+1) ) = 1. Because 1/n diverges, this also diverges</a:t>
            </a:r>
            <a:endParaRPr lang="de-DE" altLang="en-US">
              <a:sym typeface="+mn-ea"/>
            </a:endParaRPr>
          </a:p>
          <a:p>
            <a:pPr lvl="1"/>
            <a:endParaRPr lang="de-DE" altLang="en-US">
              <a:sym typeface="+mn-ea"/>
            </a:endParaRPr>
          </a:p>
          <a:p>
            <a:pPr lvl="0"/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1/ln2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+ 1/ln3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9 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+ 1/ln4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16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+ 1/ln5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25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= 1/ln(n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n^2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 ) 1 / (n</a:t>
            </a:r>
            <a:r>
              <a:rPr lang="de-DE" altLang="en-US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ln n)</a:t>
            </a:r>
            <a:endParaRPr lang="de-D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 remember : ln n &lt;&lt; n</a:t>
            </a:r>
            <a:r>
              <a:rPr lang="de-DE" altLang="en-US" baseline="30000">
                <a:sym typeface="+mn-ea"/>
              </a:rPr>
              <a:t>p</a:t>
            </a:r>
            <a:r>
              <a:rPr lang="de-DE" altLang="en-US">
                <a:sym typeface="+mn-ea"/>
              </a:rPr>
              <a:t> &lt;&lt; p </a:t>
            </a:r>
            <a:r>
              <a:rPr lang="de-DE" altLang="en-US" baseline="30000">
                <a:sym typeface="+mn-ea"/>
              </a:rPr>
              <a:t>n</a:t>
            </a:r>
            <a:r>
              <a:rPr lang="de-DE" altLang="en-US">
                <a:sym typeface="+mn-ea"/>
              </a:rPr>
              <a:t> &lt;&lt; n! as n-&gt; inf </a:t>
            </a:r>
            <a:endParaRPr lang="de-DE" altLang="en-US">
              <a:sym typeface="+mn-ea"/>
            </a:endParaRPr>
          </a:p>
          <a:p>
            <a:pPr lvl="0"/>
            <a:r>
              <a:rPr lang="de-DE" altLang="en-US">
                <a:sym typeface="+mn-ea"/>
              </a:rPr>
              <a:t>DCT: to 1/n2  :(1) &lt;= 1/n</a:t>
            </a:r>
            <a:r>
              <a:rPr lang="de-DE" altLang="en-US" baseline="30000">
                <a:sym typeface="+mn-ea"/>
              </a:rPr>
              <a:t>2</a:t>
            </a:r>
            <a:r>
              <a:rPr lang="de-DE" altLang="en-US">
                <a:sym typeface="+mn-ea"/>
              </a:rPr>
              <a:t> and 1/n</a:t>
            </a:r>
            <a:r>
              <a:rPr lang="de-DE" altLang="en-US" baseline="30000">
                <a:sym typeface="+mn-ea"/>
              </a:rPr>
              <a:t>2</a:t>
            </a:r>
            <a:r>
              <a:rPr lang="de-DE" altLang="en-US">
                <a:sym typeface="+mn-ea"/>
              </a:rPr>
              <a:t> converges, so (1) also converges, but: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sum(1/n2) = Zeta(2)= pi2/6</a:t>
            </a:r>
            <a:endParaRPr lang="de-DE" altLang="en-US">
              <a:sym typeface="+mn-ea"/>
            </a:endParaRPr>
          </a:p>
          <a:p>
            <a:pPr lvl="0"/>
            <a:r>
              <a:rPr lang="de-DE" altLang="en-US">
                <a:sym typeface="+mn-ea"/>
              </a:rPr>
              <a:t>!! -&gt;not sure when n = 2 because ln 2 &lt; 0, but true for n &gt;= 3</a:t>
            </a:r>
            <a:endParaRPr lang="de-DE" altLang="en-US">
              <a:sym typeface="+mn-ea"/>
            </a:endParaRPr>
          </a:p>
          <a:p>
            <a:pPr lvl="0"/>
            <a:endParaRPr lang="de-DE" altLang="en-US">
              <a:sym typeface="+mn-ea"/>
            </a:endParaRPr>
          </a:p>
          <a:p>
            <a:pPr lvl="0"/>
            <a:endParaRPr lang="de-DE" altLang="en-US">
              <a:sym typeface="+mn-ea"/>
            </a:endParaRPr>
          </a:p>
          <a:p>
            <a:pPr lvl="0"/>
            <a:endParaRPr lang="de-DE" altLang="en-US">
              <a:sym typeface="+mn-ea"/>
            </a:endParaRPr>
          </a:p>
          <a:p>
            <a:pPr lvl="0"/>
            <a:endParaRPr lang="de-DE" altLang="en-US">
              <a:sym typeface="+mn-ea"/>
            </a:endParaRPr>
          </a:p>
          <a:p>
            <a:pPr lvl="0"/>
            <a:endParaRPr lang="de-DE" altLang="en-US">
              <a:latin typeface="Calibri" panose="020F0502020204030204" charset="0"/>
              <a:cs typeface="Cambria Math" panose="02040503050406030204" charset="0"/>
              <a:sym typeface="+mn-ea"/>
            </a:endParaRPr>
          </a:p>
          <a:p>
            <a:pPr lvl="1"/>
            <a:endParaRPr lang="de-DE" altLang="en-US">
              <a:sym typeface="+mn-ea"/>
            </a:endParaRPr>
          </a:p>
          <a:p>
            <a:endParaRPr lang="de-DE" altLang="en-US">
              <a:sym typeface="+mn-ea"/>
            </a:endParaRPr>
          </a:p>
          <a:p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0640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06400"/>
                <a:ext cx="11353800" cy="631380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altLang="en-US" i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(1)</a:t>
                </a:r>
                <a:endParaRPr lang="en-US" altLang="de-DE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DCT: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altLang="en-US"/>
                  <a:t> what diverges, so (1) diverges</a:t>
                </a:r>
                <a:endParaRPr lang="de-DE" altLang="en-US"/>
              </a:p>
              <a:p>
                <a:pPr lvl="1"/>
                <a:endParaRPr lang="de-DE" altLang="en-US"/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de-DE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de-DE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de-DE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mbria Math" panose="02040503050406030204" charset="0"/>
                  </a:rPr>
                  <a:t>Integral:</a:t>
                </a:r>
                <a:endParaRPr lang="de-DE" altLang="en-US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de-DE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de-DE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mbria Math" panose="02040503050406030204" charset="0"/>
                  </a:rPr>
                  <a:t>dx (2)</a:t>
                </a:r>
                <a:endParaRPr lang="de-DE" altLang="en-US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mbria Math" panose="02040503050406030204" charset="0"/>
                  </a:rPr>
                  <a:t>u = lnx, du = 1/x * dx, dx = xdu </a:t>
                </a:r>
                <a:endParaRPr lang="de-DE" altLang="en-US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/>
                    <a:latin typeface="Calibri" panose="020F0502020204030204" charset="0"/>
                    <a:cs typeface="Cambria Math" panose="02040503050406030204" charset="0"/>
                  </a:rPr>
                  <a:t>(2)=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</a:rPr>
                  <a:t>x</a:t>
                </a:r>
                <a:r>
                  <a:rPr lang="de-DE" altLang="en-US">
                    <a:effectLst/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du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altLang="en-US">
                    <a:effectLst/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&lt;- converges</a:t>
                </a:r>
                <a:endParaRPr lang="de-DE" altLang="en-US">
                  <a:effectLst/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effectLst/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so the secies also converges by integral test(to unknown value)</a:t>
                </a:r>
                <a:endParaRPr lang="de-DE" altLang="en-US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endParaRPr lang="de-DE" altLang="en-US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endParaRPr lang="de-DE" altLang="en-US">
                  <a:solidFill>
                    <a:schemeClr val="tx1"/>
                  </a:solidFill>
                  <a:effectLst/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6400"/>
                <a:ext cx="11353800" cy="6313805"/>
              </a:xfrm>
              <a:blipFill rotWithShape="1">
                <a:blip r:embed="rId1"/>
                <a:stretch>
                  <a:fillRect b="-24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95" y="0"/>
            <a:ext cx="10515600" cy="49530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4295" y="495300"/>
                <a:ext cx="11279505" cy="6362700"/>
              </a:xfrm>
            </p:spPr>
            <p:txBody>
              <a:bodyPr>
                <a:normAutofit lnSpcReduction="10000"/>
              </a:bodyPr>
              <a:p>
                <a:r>
                  <a:rPr lang="de-DE" altLang="en-US"/>
                  <a:t>but fun fact 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−∞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LCT: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/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-&gt; converges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func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func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→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</m:t>
                                </m:r>
                              </m:e>
                            </m:func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-&gt; convluson - the series converges 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1"/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(1)</a:t>
                </a:r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know: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𝑔𝑒𝑜𝑚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𝑠𝑒𝑟𝑖𝑒𝑠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𝑤ℎ𝑎𝑡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𝑐𝑜𝑛𝑣𝑒𝑟𝑔𝑒𝑠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𝑎𝑙𝑠𝑜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𝑐𝑜𝑛𝑣𝑒𝑟𝑔𝑒𝑠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/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" y="495300"/>
                <a:ext cx="11279505" cy="63627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515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65150"/>
                <a:ext cx="12192635" cy="629285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Integral test: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</a:rPr>
                      <m:t> 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x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</a:t>
                </a:r>
                <a:endParaRPr lang="de-DE" altLang="en-US"/>
              </a:p>
              <a:p>
                <a:r>
                  <a:rPr lang="de-DE" altLang="en-US"/>
                  <a:t>substitution: </a:t>
                </a:r>
                <a:endParaRPr lang="de-DE" altLang="en-US"/>
              </a:p>
              <a:p>
                <a:r>
                  <a:rPr lang="de-DE" altLang="en-US"/>
                  <a:t>u = ln x </a:t>
                </a:r>
                <a:endParaRPr lang="de-DE" altLang="en-US"/>
              </a:p>
              <a:p>
                <a:r>
                  <a:rPr lang="de-DE" altLang="en-US"/>
                  <a:t>du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dx = xdu </a:t>
                </a:r>
                <a:endParaRPr lang="de-DE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𝑢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𝑢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rad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conclusion_ the sequence diverges </a:t>
                </a:r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65150"/>
                <a:ext cx="12192635" cy="62928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0915" y="110490"/>
            <a:ext cx="10515600" cy="52768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84150" y="805815"/>
                <a:ext cx="11845925" cy="605155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altLang="de-DE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𝑍𝑒𝑡𝑎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( converges if p &gt; 1 </a:t>
                </a:r>
                <a:endParaRPr lang="de-DE" altLang="en-US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de-DE" altLang="en-US"/>
                  <a:t>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sym typeface="+mn-ea"/>
                      </a:rPr>
                      <m:t>{</m:t>
                    </m:r>
                    <m:r>
                      <m:rPr>
                        <m:sty m:val="p"/>
                      </m:rP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sym typeface="+mn-ea"/>
                      </a:rPr>
                      <m:t>harmonic</m:t>
                    </m:r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sym typeface="+mn-ea"/>
                      </a:rPr>
                      <m:t>ser</m:t>
                    </m:r>
                    <m:r>
                      <m:rPr>
                        <m:sty m:val="p"/>
                      </m:rPr>
                      <a:rPr lang="en-US" altLang="de-DE">
                        <a:latin typeface="Cambria Math" panose="02040503050406030204" charset="0"/>
                        <a:sym typeface="+mn-ea"/>
                      </a:rPr>
                      <m:t>ies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} 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&gt; </m:t>
                    </m:r>
                    <m:r>
                      <m:rPr>
                        <m:sty m:val="p"/>
                      </m:rPr>
                      <a:rPr lang="en-US" altLang="de-DE">
                        <a:latin typeface="Cambria Math" panose="02040503050406030204" charset="0"/>
                        <a:sym typeface="+mn-ea"/>
                      </a:rPr>
                      <m:t>diverges</m:t>
                    </m:r>
                    <m:r>
                      <a:rPr lang="de-DE" altLang="en-US">
                        <a:latin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>
                    <a:sym typeface="+mn-ea"/>
                  </a:rPr>
                  <a:t> </a:t>
                </a:r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50" y="805815"/>
                <a:ext cx="11845925" cy="60515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7274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72745"/>
                <a:ext cx="11353800" cy="6485255"/>
              </a:xfrm>
            </p:spPr>
            <p:txBody>
              <a:bodyPr>
                <a:normAutofit lnSpcReduction="10000"/>
              </a:bodyPr>
              <a:p>
                <a:r>
                  <a:rPr lang="de-DE" altLang="en-US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Alternating series test -</a:t>
                </a:r>
                <a:r>
                  <a:rPr lang="de-DE" altLang="en-US" i="1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AST:</a:t>
                </a:r>
                <a:endParaRPr lang="de-DE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/>
                  <a:t> converge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def: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/>
                  <a:t> converges absolutely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de-DE" altLang="en-US"/>
                  <a:t> converges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converges conditionaly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 converges but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diverges </a:t>
                </a:r>
                <a:endParaRPr lang="de-DE" altLang="en-US">
                  <a:sym typeface="+mn-ea"/>
                </a:endParaRPr>
              </a:p>
              <a:p>
                <a:pPr lvl="0"/>
                <a:endParaRPr lang="de-DE" altLang="en-US"/>
              </a:p>
              <a:p>
                <a:r>
                  <a:rPr lang="de-DE" altLang="en-US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Ratio test:</a:t>
                </a:r>
                <a:endParaRPr lang="de-DE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converges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𝑑𝑖𝑣𝑒𝑟𝑔𝑒𝑠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inconclusive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great for factorials or ()</a:t>
                </a:r>
                <a:r>
                  <a:rPr lang="de-DE" altLang="en-US" baseline="30000"/>
                  <a:t>n</a:t>
                </a:r>
                <a:endParaRPr lang="de-DE" altLang="en-US"/>
              </a:p>
              <a:p>
                <a:pPr lvl="0"/>
                <a:r>
                  <a:rPr lang="de-DE" altLang="en-US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Root test:</a:t>
                </a:r>
                <a:endParaRPr lang="de-DE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converges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e>
                    </m:func>
                  </m:oMath>
                </a14:m>
                <a:r>
                  <a:rPr lang="de-DE" altLang="en-US"/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𝑑𝑖𝑣𝑒𝑟𝑔𝑒𝑠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inconclusive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>
                    <a:sym typeface="+mn-ea"/>
                  </a:rPr>
                  <a:t>great for  ()</a:t>
                </a:r>
                <a:r>
                  <a:rPr lang="de-DE" altLang="en-US" baseline="30000">
                    <a:sym typeface="+mn-ea"/>
                  </a:rPr>
                  <a:t>n</a:t>
                </a:r>
                <a:endParaRPr lang="de-DE" altLang="en-US"/>
              </a:p>
              <a:p>
                <a:pPr lvl="1"/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72745"/>
                <a:ext cx="11353800" cy="6485255"/>
              </a:xfrm>
              <a:blipFill rotWithShape="1">
                <a:blip r:embed="rId1"/>
                <a:stretch>
                  <a:fillRect t="-4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2745" y="99060"/>
            <a:ext cx="10515600" cy="62801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Examples </a:t>
            </a:r>
            <a:r>
              <a:rPr lang="en-US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Secont geom series </a:t>
            </a:r>
            <a:endParaRPr lang="en-US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3025" y="727075"/>
                <a:ext cx="12118975" cy="6130925"/>
              </a:xfrm>
            </p:spPr>
            <p:txBody>
              <a:bodyPr/>
              <a:p>
                <a:r>
                  <a:rPr lang="de-DE" altLang="en-US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1/2-1/2+3/8-1/4+5/32 </a:t>
                </a:r>
                <a:endParaRPr lang="de-DE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AST: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𝑐ℎ𝑒𝑐𝑘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𝑙𝑖𝑚𝑖𝑡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:</m:t>
                        </m:r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/>
                  <a:t> (known : if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→∞: 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&lt;&lt;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&lt;&lt;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!&lt;&lt;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and comparation: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, so it converges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de-DE" altLang="en-US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1/2+1/2+3/8+1/4+5/32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Ratio test:</a:t>
                </a:r>
                <a:endParaRPr lang="de-DE" altLang="en-US" sz="2400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 sz="2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 sz="2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de-DE" sz="2000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f>
                      <m:fPr>
                        <m:ctrlP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sz="2000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sz="20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sz="2000" i="1">
                    <a:latin typeface="Calibri" panose="020F0502020204030204" charset="0"/>
                    <a:cs typeface="Cambria Math" panose="02040503050406030204" charset="0"/>
                  </a:rPr>
                  <a:t> -&gt; converges by ration test</a:t>
                </a:r>
                <a:endParaRPr lang="de-DE" altLang="en-US" sz="2000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25" y="727075"/>
                <a:ext cx="12118975" cy="61309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1495" y="139065"/>
            <a:ext cx="10515600" cy="59372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32790"/>
                <a:ext cx="12192635" cy="603059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func>
                      </m:num>
                      <m:den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17</m:t>
                        </m:r>
                      </m:den>
                    </m:f>
                  </m:oMath>
                </a14:m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 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2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recall: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</m:oMath>
                </a14:m>
                <a:r>
                  <a:rPr lang="de-DE" altLang="en-US" i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de-DE" altLang="en-US" i="1"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  </m:t>
                    </m:r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, what converges  by DCT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conclusion : the series  converges absolutely</a:t>
                </a:r>
                <a:endParaRPr lang="de-DE" altLang="en-US" i="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de-DE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n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root test: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→∞ : </m:t>
                    </m:r>
                    <m:rad>
                      <m:rad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de-DE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de-DE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de-DE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n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n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n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conclusion: converges by toor test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2790"/>
                <a:ext cx="12192635" cy="60305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835" y="223520"/>
            <a:ext cx="10515600" cy="49085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35" y="715010"/>
                <a:ext cx="12191365" cy="6143625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AST:</a:t>
                </a:r>
                <a:endParaRPr lang="de-DE" altLang="en-US"/>
              </a:p>
              <a:p>
                <a:pPr lvl="1"/>
                <a:r>
                  <a:rPr lang="de-DE" altLang="en-US"/>
                  <a:t>check: as n -&gt;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 :</m:t>
                    </m:r>
                  </m:oMath>
                </a14:m>
                <a:r>
                  <a:rPr lang="de-DE" alt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check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:  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- true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conclusion : the series converges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,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conclusion : it is bigger then harmonic series what diverges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715010"/>
                <a:ext cx="12191365" cy="61436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3030"/>
            <a:ext cx="10515600" cy="68072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7790" y="793750"/>
                <a:ext cx="12094845" cy="6064250"/>
              </a:xfrm>
            </p:spPr>
            <p:txBody>
              <a:bodyPr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fName>
                      <m:e/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root test: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 n -&gt; inf: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, so it is inconclusive 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TFD: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2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notice: as n -&gt; inf: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𝑏𝑛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𝑏𝑢𝑡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𝑚𝑢𝑠𝑡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𝑏𝑒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𝑖𝑡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𝑑𝑖𝑣𝑒𝑟𝑔𝑒𝑠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de-DE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ratio test: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de-DE" altLang="en-US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as n -&gt; in</a:t>
                </a:r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!(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, trivial &lt;1 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conclusion: the series converges by ratio test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90" y="793750"/>
                <a:ext cx="12094845" cy="6064250"/>
              </a:xfrm>
              <a:blipFill rotWithShape="1">
                <a:blip r:embed="rId1"/>
                <a:stretch>
                  <a:fillRect b="-92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8965"/>
          </a:xfrm>
        </p:spPr>
        <p:txBody>
          <a:bodyPr>
            <a:normAutofit fontScale="90000"/>
          </a:bodyPr>
          <a:p>
            <a:pPr algn="ctr"/>
            <a:r>
              <a:rPr lang="de-DE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</a:rPr>
              <a:t>Addition of series:</a:t>
            </a:r>
            <a:endParaRPr lang="de-DE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8965"/>
                <a:ext cx="12192635" cy="624903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8965"/>
                <a:ext cx="12192635" cy="62490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190" y="0"/>
            <a:ext cx="10515600" cy="55435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3350" y="641985"/>
                <a:ext cx="12058650" cy="6216015"/>
              </a:xfrm>
            </p:spPr>
            <p:txBody>
              <a:bodyPr>
                <a:normAutofit fontScale="90000" lnSpcReduction="20000"/>
              </a:bodyPr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de-DE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ratio test: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 n -&gt; inf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)!(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br>
                  <a:rPr lang="en-US" altLang="de-DE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de-DE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de-DE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de-DE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  =</m:t>
                      </m:r>
                      <m:sSup>
                        <m:sSupPr>
                          <m:ctrlP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de-DE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∞ 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&gt; ∞</m:t>
                      </m:r>
                      <m:r>
                        <a:rPr lang="en-US" altLang="de-DE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test for convergence: 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 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𝑐𝑜𝑠𝑜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= 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limit compare test: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 diverges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)‘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 - not presentable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1-cos2g = 2sin</a:t>
                </a:r>
                <a:r>
                  <a:rPr lang="de-DE" altLang="en-US" i="1" baseline="300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2</a:t>
                </a:r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g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len 2g = 1/n , g = 1/(2n)</a:t>
                </a:r>
                <a:endParaRPr lang="de-DE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  <a:p>
                <a:pPr marL="457200"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libri" panose="020F0502020204030204" charset="0"/>
                            <a:ea typeface="MS Mincho" charset="0"/>
                            <a:cs typeface="Cambria Math" panose="02040503050406030204" charset="0"/>
                          </a:rPr>
                          <m:t>= 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de-DE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𝑠𝑖𝑛</m:t>
                                    </m:r>
                                    <m:f>
                                      <m:fPr>
                                        <m:ctrlP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de-DE" alt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libri" panose="020F0502020204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libri" panose="020F0502020204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libri" panose="020F0502020204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=0.5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" y="641985"/>
                <a:ext cx="12058650" cy="6216015"/>
              </a:xfrm>
              <a:blipFill rotWithShape="1">
                <a:blip r:embed="rId1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3085"/>
          </a:xfrm>
        </p:spPr>
        <p:txBody>
          <a:bodyPr>
            <a:normAutofit fontScale="90000"/>
          </a:bodyPr>
          <a:p>
            <a:r>
              <a:rPr lang="de-DE" altLang="en-US">
                <a:sym typeface="+mn-ea"/>
              </a:rPr>
              <a:t>give examples for :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53085"/>
                <a:ext cx="12192635" cy="6305550"/>
              </a:xfrm>
            </p:spPr>
            <p:txBody>
              <a:bodyPr/>
              <a:p>
                <a:pPr lvl="0"/>
                <a:r>
                  <a:rPr lang="de-DE" altLang="en-US"/>
                  <a:t>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so that Ratio test will rive inconclusive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ratio test = 1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but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sinx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0 = sin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53085"/>
                <a:ext cx="12192635" cy="63055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Strange series 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de-DE" altLang="en-US"/>
                  <a:t>what is a formula for series 1,-1,0,0,0, - ?</a:t>
                </a:r>
                <a:endParaRPr lang="de-DE" altLang="en-US"/>
              </a:p>
              <a:p>
                <a:pPr lvl="1"/>
                <a:r>
                  <a:rPr lang="de-DE" altLang="en-US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12131" t="24423" r="60734" b="70315"/>
          <a:stretch>
            <a:fillRect/>
          </a:stretch>
        </p:blipFill>
        <p:spPr>
          <a:xfrm>
            <a:off x="282575" y="953135"/>
            <a:ext cx="4877435" cy="5321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19091" t="54139" r="51434" b="40014"/>
          <a:stretch>
            <a:fillRect/>
          </a:stretch>
        </p:blipFill>
        <p:spPr>
          <a:xfrm>
            <a:off x="1929765" y="3317875"/>
            <a:ext cx="9754870" cy="10883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Sources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32375"/>
          </a:xfrm>
        </p:spPr>
        <p:txBody>
          <a:bodyPr/>
          <a:p>
            <a:r>
              <a:rPr lang="de-DE" altLang="en-US"/>
              <a:t>blackpenredpen Series Are NOT Scary </a:t>
            </a:r>
            <a:endParaRPr lang="de-DE" altLang="en-US"/>
          </a:p>
          <a:p>
            <a:pPr lvl="1"/>
            <a:r>
              <a:rPr lang="de-DE" altLang="en-US"/>
              <a:t>https://www.youtube.com/watch?v=Mj7AcP_wNvw</a:t>
            </a:r>
            <a:endParaRPr lang="de-DE" altLang="en-US"/>
          </a:p>
          <a:p>
            <a:pPr lvl="0"/>
            <a:r>
              <a:rPr lang="de-DE" altLang="en-US"/>
              <a:t>Series Are NOT Scary (part 3)</a:t>
            </a:r>
            <a:endParaRPr lang="de-DE" altLang="en-US"/>
          </a:p>
          <a:p>
            <a:pPr lvl="1"/>
            <a:r>
              <a:rPr lang="de-DE" altLang="en-US"/>
              <a:t>https://www.youtube.com/watch?v=jD4gxwV8SKQ</a:t>
            </a:r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035" y="0"/>
            <a:ext cx="11143615" cy="50482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Infnite rows and matrixes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10185" y="600710"/>
                <a:ext cx="11791315" cy="6197600"/>
              </a:xfrm>
            </p:spPr>
            <p:txBody>
              <a:bodyPr/>
              <a:p>
                <a:r>
                  <a:rPr lang="de-DE" altLang="en-US"/>
                  <a:t>(1-x)</a:t>
                </a:r>
                <a:r>
                  <a:rPr lang="de-DE" altLang="en-US" baseline="30000"/>
                  <a:t>-1</a:t>
                </a:r>
                <a:r>
                  <a:rPr lang="de-DE" altLang="en-US"/>
                  <a:t> = x+x</a:t>
                </a:r>
                <a:r>
                  <a:rPr lang="de-DE" altLang="en-US" baseline="30000"/>
                  <a:t>2</a:t>
                </a:r>
                <a:r>
                  <a:rPr lang="de-DE" altLang="en-US"/>
                  <a:t>+x</a:t>
                </a:r>
                <a:r>
                  <a:rPr lang="de-DE" altLang="en-US" baseline="30000"/>
                  <a:t>3</a:t>
                </a:r>
                <a:r>
                  <a:rPr lang="de-DE" altLang="en-US"/>
                  <a:t>+... if </a:t>
                </a:r>
                <a:r>
                  <a:rPr lang="de-DE" altLang="en-US">
                    <a:latin typeface="Calibri" panose="020F0502020204030204" charset="0"/>
                  </a:rPr>
                  <a:t>|x| &lt; 1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the same is for matrizes,if summ over each row and column &lt; 1 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</a:rPr>
                  <a:t>e</a:t>
                </a:r>
                <a:r>
                  <a:rPr lang="de-DE" altLang="en-US" baseline="30000">
                    <a:latin typeface="Calibri" panose="020F0502020204030204" charset="0"/>
                  </a:rPr>
                  <a:t>x </a:t>
                </a:r>
                <a:r>
                  <a:rPr lang="de-DE" altLang="en-US">
                    <a:latin typeface="Calibri" panose="020F0502020204030204" charset="0"/>
                  </a:rPr>
                  <a:t>= x</a:t>
                </a:r>
                <a:r>
                  <a:rPr lang="de-DE" altLang="en-US" baseline="30000">
                    <a:latin typeface="Calibri" panose="020F0502020204030204" charset="0"/>
                  </a:rPr>
                  <a:t>0</a:t>
                </a:r>
                <a:r>
                  <a:rPr lang="de-DE" altLang="en-US">
                    <a:latin typeface="Calibri" panose="020F0502020204030204" charset="0"/>
                  </a:rPr>
                  <a:t>+x</a:t>
                </a:r>
                <a:r>
                  <a:rPr lang="de-DE" altLang="en-US" baseline="30000">
                    <a:latin typeface="Calibri" panose="020F0502020204030204" charset="0"/>
                  </a:rPr>
                  <a:t>1</a:t>
                </a:r>
                <a:r>
                  <a:rPr lang="de-DE" altLang="en-US">
                    <a:latin typeface="Calibri" panose="020F0502020204030204" charset="0"/>
                  </a:rPr>
                  <a:t>+1/2*x</a:t>
                </a:r>
                <a:r>
                  <a:rPr lang="de-DE" altLang="en-US" baseline="30000">
                    <a:latin typeface="Calibri" panose="020F0502020204030204" charset="0"/>
                  </a:rPr>
                  <a:t>2</a:t>
                </a:r>
                <a:r>
                  <a:rPr lang="de-DE" altLang="en-US">
                    <a:latin typeface="Calibri" panose="020F0502020204030204" charset="0"/>
                  </a:rPr>
                  <a:t> + ... + 1/n! *x</a:t>
                </a:r>
                <a:r>
                  <a:rPr lang="de-DE" altLang="en-US" baseline="30000">
                    <a:latin typeface="Calibri" panose="020F0502020204030204" charset="0"/>
                  </a:rPr>
                  <a:t>n</a:t>
                </a:r>
                <a:r>
                  <a:rPr lang="de-DE" altLang="en-US">
                    <a:latin typeface="Calibri" panose="020F0502020204030204" charset="0"/>
                  </a:rPr>
                  <a:t> + ...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the same is true for matrixes 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pretty much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𝑀𝑡</m:t>
                        </m:r>
                      </m:sup>
                    </m:sSup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𝑀𝑡</m:t>
                        </m:r>
                      </m:sup>
                    </m:sSup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de-DE" altLang="en-US">
                  <a:latin typeface="Calibri" panose="020F0502020204030204" charset="0"/>
                </a:endParaRPr>
              </a:p>
              <a:p>
                <a:pPr lvl="0"/>
                <a:endParaRPr lang="de-DE" altLang="en-US">
                  <a:latin typeface="Calibri" panose="020F0502020204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</a:rPr>
                  <a:t>sin(x)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185" y="600710"/>
                <a:ext cx="11791315" cy="6197600"/>
              </a:xfrm>
              <a:blipFill rotWithShape="1">
                <a:blip r:embed="rId1"/>
                <a:stretch>
                  <a:fillRect t="-1332" b="-24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610"/>
          </a:xfrm>
        </p:spPr>
        <p:txBody>
          <a:bodyPr/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Test for divergence (TFD)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de-DE" altLang="en-US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≠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/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/>
                  <a:t> diverges </a:t>
                </a:r>
                <a:endParaRPr lang="de-DE" altLang="en-US"/>
              </a:p>
              <a:p>
                <a:r>
                  <a:rPr lang="de-DE" altLang="en-US"/>
                  <a:t>but also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/>
                  <a:t> alone is not enoph </a:t>
                </a:r>
                <a:endParaRPr lang="de-DE" altLang="en-US"/>
              </a:p>
              <a:p>
                <a:r>
                  <a:rPr lang="de-DE" altLang="en-US"/>
                  <a:t>Knowm series:</a:t>
                </a:r>
                <a:endParaRPr lang="de-DE" altLang="en-US"/>
              </a:p>
              <a:p>
                <a:pPr lvl="1"/>
                <a:r>
                  <a:rPr lang="de-DE" altLang="en-US"/>
                  <a:t>geom. series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</m:d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&lt;1 ,else diverges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telescoping series: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 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riemann zeta functions 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sonverges if p&gt;1 else diverges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96215"/>
            <a:ext cx="10515600" cy="7562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Examples 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51865"/>
                <a:ext cx="11353800" cy="5225415"/>
              </a:xfrm>
            </p:spPr>
            <p:txBody>
              <a:bodyPr>
                <a:normAutofit lnSpcReduction="10000"/>
              </a:bodyPr>
              <a:p>
                <a:r>
                  <a:rPr lang="de-DE" altLang="en-US"/>
                  <a:t>3/5 , -1/5 , 1/15, - 1/45 , 1/135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n 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d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</m:e>
                    </m:func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 =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(converges)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7/15 , 8/19 , 9/23, 10/27, 11/31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15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</m:e>
                    </m:func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(diverges)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51865"/>
                <a:ext cx="11353800" cy="5225415"/>
              </a:xfrm>
              <a:blipFill rotWithShape="1">
                <a:blip r:embed="rId1"/>
                <a:stretch>
                  <a:fillRect t="-5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4864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Examples  2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12750" y="648335"/>
                <a:ext cx="11579860" cy="6061075"/>
              </a:xfrm>
            </p:spPr>
            <p:txBody>
              <a:bodyPr/>
              <a:p>
                <a:r>
                  <a:rPr lang="de-DE" altLang="en-US"/>
                  <a:t>sin(2), 2*</a:t>
                </a:r>
                <a:r>
                  <a:rPr lang="de-DE" altLang="en-US">
                    <a:sym typeface="+mn-ea"/>
                  </a:rPr>
                  <a:t>sin(1), 3sin(2/3), 4sin(1/2)...</a:t>
                </a:r>
                <a:endParaRPr lang="de-DE" altLang="en-US"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altLang="en-US">
                    <a:sym typeface="+mn-ea"/>
                  </a:rPr>
                  <a:t> </a:t>
                </a:r>
                <a:endParaRPr lang="de-DE" altLang="en-US"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  <m:r>
                          <a:rPr lang="de-DE" altLang="en-US"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{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}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den>
                        </m:f>
                        <m:r>
                          <a:rPr lang="de-DE" altLang="en-US"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func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 (</m:t>
                    </m:r>
                    <m:r>
                      <m:rPr>
                        <m:sty m:val="p"/>
                      </m:rPr>
                      <a:rPr lang="en-US" altLang="de-DE">
                        <a:latin typeface="Cambria Math" panose="02040503050406030204" charset="0"/>
                        <a:sym typeface="+mn-ea"/>
                      </a:rPr>
                      <m:t>diverges</m:t>
                    </m:r>
                    <m:r>
                      <a:rPr lang="en-US" altLang="de-DE">
                        <a:latin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de-DE">
                  <a:latin typeface="Cambria Math" panose="02040503050406030204" charset="0"/>
                  <a:sym typeface="+mn-ea"/>
                </a:endParaRPr>
              </a:p>
              <a:p>
                <a:pPr lvl="1"/>
                <a:endParaRPr lang="en-US" altLang="de-DE">
                  <a:latin typeface="Cambria Math" panose="02040503050406030204" charset="0"/>
                  <a:sym typeface="+mn-ea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...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de-DE">
                            <a:latin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de-DE">
                            <a:latin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de-DE" altLang="en-US"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(it does not mean it converges 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diverges by „zeta-function“ variant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𝑑𝑖𝑣𝑒𝑟𝑔𝑒𝑠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𝑔𝑒𝑜𝑚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𝑠𝑢𝑚𝑚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50" y="648335"/>
                <a:ext cx="11579860" cy="60610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4245" y="88265"/>
            <a:ext cx="10515600" cy="66611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Examples  3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00685" y="754380"/>
                <a:ext cx="11238865" cy="6005830"/>
              </a:xfrm>
            </p:spPr>
            <p:txBody>
              <a:bodyPr>
                <a:normAutofit lnSpcReduction="20000"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(diverges)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}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𝑑𝑖𝑣𝑒𝑟𝑔𝑒𝑠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685" y="754380"/>
                <a:ext cx="11238865" cy="6005830"/>
              </a:xfrm>
              <a:blipFill rotWithShape="1">
                <a:blip r:embed="rId1"/>
                <a:stretch>
                  <a:fillRect t="-8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88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Test for divergence 2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38810"/>
                <a:ext cx="12092305" cy="6219825"/>
              </a:xfrm>
            </p:spPr>
            <p:txBody>
              <a:bodyPr/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Integral test</a:t>
                </a:r>
                <a:endParaRPr lang="en-US" altLang="de-DE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/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/>
                        </m:sSub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either both converge or both diverge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a(n) has to be positive, continues, decreacing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Direct comparison test (DCT)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convetges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&lt;= {known convergent series}</a:t>
                </a:r>
                <a:endParaRPr lang="de-DE" altLang="en-US"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de-DE" altLang="en-US">
                    <a:sym typeface="+mn-ea"/>
                  </a:rPr>
                  <a:t>diverges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&gt;= {known divergent series}</a:t>
                </a:r>
                <a:endParaRPr lang="de-DE" altLang="en-US">
                  <a:sym typeface="+mn-ea"/>
                </a:endParaRPr>
              </a:p>
              <a:p>
                <a:pPr lvl="1"/>
                <a:endParaRPr lang="de-DE" altLang="en-US">
                  <a:sym typeface="+mn-ea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Limit comparison test 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altLang="en-US">
                    <a:sym typeface="+mn-ea"/>
                  </a:rPr>
                  <a:t>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either both converge or both diverge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limLowPr>
                          <m:e>
                            <m: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∞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8810"/>
                <a:ext cx="12092305" cy="62198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310" y="198120"/>
            <a:ext cx="11159490" cy="43815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Examples 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94945" y="636270"/>
                <a:ext cx="11880215" cy="6221730"/>
              </a:xfrm>
            </p:spPr>
            <p:txBody>
              <a:bodyPr/>
              <a:p>
                <a:r>
                  <a:rPr lang="de-DE" altLang="en-US"/>
                  <a:t>1/3 + 1/8  + 1/15 + 1/24  = 1/(1*3) + 1/(2*4) + 1/(3*5) + 1/(4*6) + ...=  1/(n(n+2)</a:t>
                </a:r>
                <a:endParaRPr lang="de-DE" altLang="en-US"/>
              </a:p>
              <a:p>
                <a:pPr lvl="0"/>
                <a:r>
                  <a:rPr lang="de-DE" altLang="en-US" sz="2800"/>
                  <a:t>apply the integral test:</a:t>
                </a:r>
                <a:endParaRPr lang="de-DE" altLang="en-US" sz="280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alt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 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(1)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so (1) = 0-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de-DE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ln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3 -&gt; means that summ also converges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45" y="636270"/>
                <a:ext cx="11880215" cy="62217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7666</Words>
  <Application>WPS Presentation</Application>
  <PresentationFormat>Widescreen</PresentationFormat>
  <Paragraphs>256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MS Mincho</vt:lpstr>
      <vt:lpstr>Segoe Print</vt:lpstr>
      <vt:lpstr>Office Theme</vt:lpstr>
      <vt:lpstr>Everything about  infnite rows is here</vt:lpstr>
      <vt:lpstr>Addition of series:</vt:lpstr>
      <vt:lpstr>Infnite rows and matrixes</vt:lpstr>
      <vt:lpstr>Test for divergence (TFD)</vt:lpstr>
      <vt:lpstr>Examples </vt:lpstr>
      <vt:lpstr>Examples  2</vt:lpstr>
      <vt:lpstr>Examples  3</vt:lpstr>
      <vt:lpstr>Test for divergence 2</vt:lpstr>
      <vt:lpstr>Examples </vt:lpstr>
      <vt:lpstr>Examples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Examples </vt:lpstr>
      <vt:lpstr>PowerPoint 演示文稿</vt:lpstr>
      <vt:lpstr>PowerPoint 演示文稿</vt:lpstr>
      <vt:lpstr>PowerPoint 演示文稿</vt:lpstr>
      <vt:lpstr>PowerPoint 演示文稿</vt:lpstr>
      <vt:lpstr>give examples for :</vt:lpstr>
      <vt:lpstr>Strange series </vt:lpstr>
      <vt:lpstr>PowerPoint 演示文稿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308</cp:revision>
  <dcterms:created xsi:type="dcterms:W3CDTF">2021-04-05T20:14:00Z</dcterms:created>
  <dcterms:modified xsi:type="dcterms:W3CDTF">2022-02-02T01:01:20Z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33BBADE378F945F490E98AE0829F2A42</vt:lpwstr>
  </property>
</Properties>
</file>