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1" r:id="rId4"/>
    <p:sldId id="258" r:id="rId5"/>
    <p:sldId id="260" r:id="rId6"/>
    <p:sldId id="264" r:id="rId8"/>
    <p:sldId id="268" r:id="rId9"/>
    <p:sldId id="273" r:id="rId10"/>
    <p:sldId id="272" r:id="rId11"/>
    <p:sldId id="265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2090" y="365125"/>
            <a:ext cx="11141710" cy="651510"/>
          </a:xfrm>
        </p:spPr>
        <p:txBody>
          <a:bodyPr>
            <a:normAutofit fontScale="90000"/>
          </a:bodyPr>
          <a:p>
            <a:r>
              <a:rPr lang="de-DE" altLang="en-US"/>
              <a:t>Logarithm loop:</a:t>
            </a:r>
            <a:endParaRPr lang="de-DE" alt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1455" y="1016635"/>
            <a:ext cx="11142345" cy="5841365"/>
          </a:xfrm>
        </p:spPr>
        <p:txBody>
          <a:bodyPr/>
          <a:p>
            <a:r>
              <a:rPr lang="de-DE" altLang="en-US"/>
              <a:t>ln(e+ln(e+ln(e+...)))) = ?</a:t>
            </a:r>
            <a:endParaRPr lang="de-DE" altLang="en-US"/>
          </a:p>
          <a:p>
            <a:pPr lvl="1"/>
            <a:r>
              <a:rPr lang="de-DE" altLang="en-US">
                <a:sym typeface="+mn-ea"/>
              </a:rPr>
              <a:t>ln(e+ln(e+ln(e+...)))) = x</a:t>
            </a:r>
            <a:endParaRPr lang="de-DE" altLang="en-US">
              <a:sym typeface="+mn-ea"/>
            </a:endParaRPr>
          </a:p>
          <a:p>
            <a:pPr lvl="1"/>
            <a:r>
              <a:rPr lang="de-DE" altLang="en-US">
                <a:sym typeface="+mn-ea"/>
              </a:rPr>
              <a:t>ln(e+x) = x</a:t>
            </a:r>
            <a:endParaRPr lang="de-DE" altLang="en-US">
              <a:sym typeface="+mn-ea"/>
            </a:endParaRPr>
          </a:p>
          <a:p>
            <a:pPr lvl="1"/>
            <a:r>
              <a:rPr lang="de-DE" altLang="en-US">
                <a:sym typeface="+mn-ea"/>
              </a:rPr>
              <a:t>e+x = e</a:t>
            </a:r>
            <a:r>
              <a:rPr lang="de-DE" altLang="en-US" baseline="30000">
                <a:sym typeface="+mn-ea"/>
              </a:rPr>
              <a:t>x</a:t>
            </a:r>
            <a:r>
              <a:rPr lang="de-DE" altLang="en-US">
                <a:sym typeface="+mn-ea"/>
              </a:rPr>
              <a:t> </a:t>
            </a:r>
            <a:endParaRPr lang="de-DE" altLang="en-US">
              <a:sym typeface="+mn-ea"/>
            </a:endParaRPr>
          </a:p>
          <a:p>
            <a:pPr lvl="1"/>
            <a:r>
              <a:rPr lang="de-DE" altLang="en-US">
                <a:sym typeface="+mn-ea"/>
              </a:rPr>
              <a:t>-(e+x)e</a:t>
            </a:r>
            <a:r>
              <a:rPr lang="de-DE" altLang="en-US" baseline="30000">
                <a:sym typeface="+mn-ea"/>
              </a:rPr>
              <a:t>-x</a:t>
            </a:r>
            <a:r>
              <a:rPr lang="de-DE" altLang="en-US">
                <a:sym typeface="+mn-ea"/>
              </a:rPr>
              <a:t> e</a:t>
            </a:r>
            <a:r>
              <a:rPr lang="de-DE" altLang="en-US" baseline="30000">
                <a:sym typeface="+mn-ea"/>
              </a:rPr>
              <a:t>-e</a:t>
            </a:r>
            <a:r>
              <a:rPr lang="de-DE" altLang="en-US">
                <a:sym typeface="+mn-ea"/>
              </a:rPr>
              <a:t> = -e</a:t>
            </a:r>
            <a:r>
              <a:rPr lang="de-DE" altLang="en-US" baseline="30000">
                <a:sym typeface="+mn-ea"/>
              </a:rPr>
              <a:t>-e</a:t>
            </a:r>
            <a:endParaRPr lang="de-DE" altLang="en-US">
              <a:sym typeface="+mn-ea"/>
            </a:endParaRPr>
          </a:p>
          <a:p>
            <a:pPr lvl="1"/>
            <a:r>
              <a:rPr lang="de-DE" altLang="en-US"/>
              <a:t>Using lambert function : W(a*e</a:t>
            </a:r>
            <a:r>
              <a:rPr lang="de-DE" altLang="en-US" baseline="30000"/>
              <a:t>a</a:t>
            </a:r>
            <a:r>
              <a:rPr lang="de-DE" altLang="en-US"/>
              <a:t>) = a:</a:t>
            </a:r>
            <a:endParaRPr lang="de-DE" altLang="en-US"/>
          </a:p>
          <a:p>
            <a:pPr lvl="1"/>
            <a:r>
              <a:rPr lang="de-DE" altLang="en-US"/>
              <a:t>-e-x = W(-e</a:t>
            </a:r>
            <a:r>
              <a:rPr lang="de-DE" altLang="en-US" baseline="30000"/>
              <a:t>-e</a:t>
            </a:r>
            <a:r>
              <a:rPr lang="de-DE" altLang="en-US"/>
              <a:t>)</a:t>
            </a:r>
            <a:endParaRPr lang="de-DE" altLang="en-US"/>
          </a:p>
          <a:p>
            <a:pPr lvl="1"/>
            <a:r>
              <a:rPr lang="de-DE" altLang="en-US"/>
              <a:t>x = -e-W(-e</a:t>
            </a:r>
            <a:r>
              <a:rPr lang="de-DE" altLang="en-US" baseline="30000"/>
              <a:t>-e</a:t>
            </a:r>
            <a:r>
              <a:rPr lang="de-DE" altLang="en-US"/>
              <a:t>)</a:t>
            </a:r>
            <a:endParaRPr lang="de-DE" altLang="en-US"/>
          </a:p>
          <a:p>
            <a:endParaRPr lang="de-DE" altLang="en-US"/>
          </a:p>
          <a:p>
            <a:pPr marL="0" indent="0">
              <a:buNone/>
            </a:pPr>
            <a:endParaRPr lang="de-DE" altLang="en-US"/>
          </a:p>
          <a:p>
            <a:endParaRPr lang="de-D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130" y="106680"/>
            <a:ext cx="10515600" cy="549910"/>
          </a:xfrm>
        </p:spPr>
        <p:txBody>
          <a:bodyPr>
            <a:normAutofit fontScale="90000"/>
          </a:bodyPr>
          <a:p>
            <a:r>
              <a:rPr lang="de-DE" altLang="en-US"/>
              <a:t>Power tower</a:t>
            </a:r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78765" y="656590"/>
                <a:ext cx="11771630" cy="6202045"/>
              </a:xfrm>
            </p:spPr>
            <p:txBody>
              <a:bodyPr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...</m:t>
                                    </m:r>
                                  </m:sup>
                                </m:sSup>
                              </m:sup>
                            </m:sSup>
                          </m:sup>
                        </m:sSup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is defined for c &lt; e  as :</a:t>
                </a:r>
                <a:endParaRPr lang="de-DE" alt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deg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rad>
                  </m:oMath>
                </a14:m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78765" y="656590"/>
                <a:ext cx="11771630" cy="62020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1269980" cy="770255"/>
          </a:xfrm>
        </p:spPr>
        <p:txBody>
          <a:bodyPr>
            <a:normAutofit/>
          </a:bodyPr>
          <a:p>
            <a:r>
              <a:rPr lang="de-DE" altLang="de-DE">
                <a:latin typeface="Calibri" panose="020F0502020204030204" charset="0"/>
                <a:sym typeface="+mn-ea"/>
              </a:rPr>
              <a:t>Infinite nested roots - how to find</a:t>
            </a:r>
            <a:endParaRPr lang="ru-RU" alt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02565" y="699770"/>
                <a:ext cx="11807190" cy="6063615"/>
              </a:xfrm>
            </p:spPr>
            <p:txBody>
              <a:bodyPr/>
              <a:p>
                <a:r>
                  <a:rPr lang="ru-RU" altLang="de-DE"/>
                  <a:t>пусть есть бесконечный цикл корней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ra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de-DE" i="1">
                    <a:latin typeface="Cambria Math" panose="02040503050406030204" charset="0"/>
                    <a:cs typeface="Cambria Math" panose="02040503050406030204" charset="0"/>
                  </a:rPr>
                  <a:t>добавим второй шаг цикла</a:t>
                </a:r>
                <a:endParaRPr lang="de-DE" altLang="de-DE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ad>
                          <m:ra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ra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de-DE"/>
                  <a:t>перепишем уравнение </a:t>
                </a:r>
                <a:endParaRPr lang="ru-RU" altLang="de-DE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r>
                          <a:rPr lang="en-US" altLang="de-DE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ru-RU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с=</m:t>
                    </m:r>
                    <m:sSup>
                      <m:sSupPr>
                        <m:ctrlP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ad>
                      <m:radPr>
                        <m:ctrlP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g>
                      <m:e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𝑏𝑥</m:t>
                        </m:r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ra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решение </a:t>
                </a:r>
                <a:endParaRPr lang="ru-RU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из выражения что под корнем находим </a:t>
                </a:r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b,c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ru-RU" altLang="de-DE" i="1">
                    <a:latin typeface="Calibri" panose="020F0502020204030204" charset="0"/>
                    <a:cs typeface="Cambria Math" panose="02040503050406030204" charset="0"/>
                  </a:rPr>
                  <a:t>из прочих элементов уравнения находим а</a:t>
                </a:r>
                <a:endParaRPr lang="ru-RU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ru-RU" altLang="de-DE"/>
              </a:p>
              <a:p>
                <a:endParaRPr lang="ru-RU" altLang="de-DE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565" y="699770"/>
                <a:ext cx="11807190" cy="606361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340" y="0"/>
            <a:ext cx="12011660" cy="637540"/>
          </a:xfrm>
        </p:spPr>
        <p:txBody>
          <a:bodyPr>
            <a:normAutofit fontScale="90000"/>
          </a:bodyPr>
          <a:p>
            <a:r>
              <a:rPr lang="de-DE" altLang="de-DE">
                <a:latin typeface="Calibri" panose="020F0502020204030204" charset="0"/>
                <a:sym typeface="+mn-ea"/>
              </a:rPr>
              <a:t>Infinite nested roots - example with cubes </a:t>
            </a:r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36905"/>
                <a:ext cx="11995785" cy="6157595"/>
              </a:xfrm>
            </p:spPr>
            <p:txBody>
              <a:bodyPr>
                <a:normAutofit lnSpcReduction="10000"/>
              </a:bodyPr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g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g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rad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g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  <m:rad>
                          <m:ra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e>
                    </m:ra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g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ra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de-DE" i="1">
                    <a:latin typeface="Cambria Math" panose="02040503050406030204" charset="0"/>
                    <a:cs typeface="Cambria Math" panose="02040503050406030204" charset="0"/>
                  </a:rPr>
                  <a:t>теперь видим бесконечный цикл </a:t>
                </a:r>
                <a:endParaRPr lang="ru-RU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g>
                      <m:e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ad>
                              <m:radPr>
                                <m:ctrlP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ad>
                                  <m:radPr>
                                    <m:ctrlPr>
                                      <a:rPr lang="en-US" altLang="de-DE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en-US" altLang="de-DE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altLang="de-DE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...−</m:t>
                                    </m:r>
                                    <m:r>
                                      <a:rPr lang="en-US" altLang="de-DE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rad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rad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ra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de-DE" i="1">
                    <a:latin typeface="Cambria Math" panose="02040503050406030204" charset="0"/>
                    <a:cs typeface="Cambria Math" panose="02040503050406030204" charset="0"/>
                  </a:rPr>
                  <a:t>откуда</a:t>
                </a:r>
                <a:endParaRPr lang="ru-RU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ad>
                      <m:ra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g>
                      <m:e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ra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de-DE" i="1">
                    <a:latin typeface="Cambria Math" panose="02040503050406030204" charset="0"/>
                    <a:cs typeface="Cambria Math" panose="02040503050406030204" charset="0"/>
                  </a:rPr>
                  <a:t>решаем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de-DE" i="1">
                    <a:latin typeface="Cambria Math" panose="02040503050406030204" charset="0"/>
                    <a:cs typeface="Cambria Math" panose="02040503050406030204" charset="0"/>
                  </a:rPr>
                  <a:t>угадываем корень </a:t>
                </a:r>
                <a:r>
                  <a:rPr lang="de-DE" altLang="de-DE" i="1">
                    <a:latin typeface="Calibri" panose="020F0502020204030204" charset="0"/>
                    <a:cs typeface="Cambria Math" panose="02040503050406030204" charset="0"/>
                  </a:rPr>
                  <a:t>x = 2</a:t>
                </a:r>
                <a:r>
                  <a:rPr lang="ru-RU" altLang="de-DE" i="1">
                    <a:latin typeface="Calibri" panose="020F0502020204030204" charset="0"/>
                    <a:cs typeface="Cambria Math" panose="02040503050406030204" charset="0"/>
                  </a:rPr>
                  <a:t>, делим полином на </a:t>
                </a:r>
                <a:r>
                  <a:rPr lang="de-DE" altLang="de-DE" i="1">
                    <a:latin typeface="Calibri" panose="020F0502020204030204" charset="0"/>
                    <a:cs typeface="Cambria Math" panose="02040503050406030204" charset="0"/>
                  </a:rPr>
                  <a:t>x-2 </a:t>
                </a:r>
                <a:r>
                  <a:rPr lang="ru-RU" altLang="de-DE" i="1">
                    <a:latin typeface="Calibri" panose="020F0502020204030204" charset="0"/>
                    <a:cs typeface="Cambria Math" panose="02040503050406030204" charset="0"/>
                  </a:rPr>
                  <a:t>и остаётся квадратное уравнение </a:t>
                </a:r>
                <a:endParaRPr lang="ru-RU" altLang="de-DE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36905"/>
                <a:ext cx="11995785" cy="6157595"/>
              </a:xfrm>
              <a:blipFill rotWithShape="1">
                <a:blip r:embed="rId1"/>
                <a:stretch>
                  <a:fillRect b="-79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245"/>
          </a:xfrm>
        </p:spPr>
        <p:txBody>
          <a:bodyPr>
            <a:normAutofit fontScale="90000"/>
          </a:bodyPr>
          <a:p>
            <a:endParaRPr lang="de-DE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49225" y="920750"/>
                <a:ext cx="11204575" cy="5816600"/>
              </a:xfrm>
            </p:spPr>
            <p:txBody>
              <a:bodyPr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12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300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12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den>
                    </m:f>
                  </m:oMath>
                </a14:m>
                <a:endParaRPr lang="de-DE" alt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e>
                    </m:ra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de-DE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6</m:t>
                            </m:r>
                          </m:e>
                        </m:rad>
                        <m:r>
                          <a:rPr lang="de-DE" altLang="en-US">
                            <a:latin typeface="Cambria Math" panose="02040503050406030204" charset="0"/>
                          </a:rPr>
                          <m:t> </m:t>
                        </m:r>
                      </m:e>
                    </m:rad>
                  </m:oMath>
                </a14:m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225" y="920750"/>
                <a:ext cx="11204575" cy="58166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" y="365125"/>
            <a:ext cx="11280775" cy="570230"/>
          </a:xfrm>
        </p:spPr>
        <p:txBody>
          <a:bodyPr>
            <a:normAutofit fontScale="90000"/>
          </a:bodyPr>
          <a:p>
            <a:r>
              <a:rPr lang="en-US"/>
              <a:t>Simple</a:t>
            </a:r>
            <a:r>
              <a:rPr lang="de-DE" altLang="en-US">
                <a:latin typeface="Calibri" panose="020F0502020204030204" charset="0"/>
              </a:rPr>
              <a:t> nesed roots loop</a:t>
            </a:r>
            <a:r>
              <a:rPr lang="en-US"/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+...</m:t>
                                </m:r>
                              </m:e>
                            </m:rad>
                          </m:e>
                        </m:rad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+...</m:t>
                            </m:r>
                          </m:e>
                        </m:rad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</m:e>
                            </m:rad>
                          </m:e>
                        </m:rad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−...</m:t>
                            </m:r>
                          </m:e>
                        </m:rad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03305" cy="664210"/>
          </a:xfrm>
        </p:spPr>
        <p:txBody>
          <a:bodyPr>
            <a:normAutofit fontScale="90000"/>
          </a:bodyPr>
          <a:p>
            <a:r>
              <a:rPr lang="en-US" altLang="en-US"/>
              <a:t>Root loop with switched sign </a:t>
            </a:r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1130" y="508635"/>
                <a:ext cx="12041505" cy="6238240"/>
              </a:xfrm>
            </p:spPr>
            <p:txBody>
              <a:bodyPr>
                <a:normAutofit/>
              </a:bodyPr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,,,</m:t>
                                    </m:r>
                                  </m:e>
                                </m:rad>
                              </m:e>
                            </m:rad>
                          </m:e>
                        </m:rad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−,,,</m:t>
                                </m:r>
                              </m:e>
                            </m:rad>
                          </m:e>
                        </m:rad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/>
                  <a:t>solve for n 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ru-RU" altLang="en-US"/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𝑜𝑟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</m:rad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&gt;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de-DE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1130" y="508635"/>
                <a:ext cx="12041505" cy="6238240"/>
              </a:xfrm>
              <a:blipFill rotWithShape="1">
                <a:blip r:embed="rId1"/>
                <a:stretch>
                  <a:fillRect t="-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95" y="83185"/>
            <a:ext cx="10953750" cy="663575"/>
          </a:xfrm>
        </p:spPr>
        <p:txBody>
          <a:bodyPr>
            <a:normAutofit fontScale="90000"/>
          </a:bodyPr>
          <a:p>
            <a:r>
              <a:rPr lang="en-US" altLang="en-US"/>
              <a:t>Ramanijan 2</a:t>
            </a:r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895" y="813435"/>
                <a:ext cx="11898630" cy="5986145"/>
              </a:xfrm>
            </p:spPr>
            <p:txBody>
              <a:bodyPr>
                <a:normAutofit fontScale="80000"/>
              </a:bodyPr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16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25</m:t>
                            </m:r>
                          </m:e>
                        </m:rad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</a:rPr>
                              <m:t>18</m:t>
                            </m:r>
                          </m:e>
                        </m:rad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∗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6</m:t>
                            </m:r>
                          </m:e>
                        </m:rad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3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36</m:t>
                                </m:r>
                              </m:e>
                            </m:rad>
                          </m:e>
                        </m:rad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3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∗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</m:e>
                            </m:rad>
                          </m:e>
                        </m:rad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=...=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</a:rPr>
                              <m:t>3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9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+...</m:t>
                                    </m:r>
                                  </m:e>
                                </m:rad>
                              </m:e>
                            </m:rad>
                          </m:e>
                        </m:rad>
                      </m:e>
                    </m:rad>
                  </m:oMath>
                </a14:m>
                <a:endParaRPr lang="en-US"/>
              </a:p>
              <a:p>
                <a:r>
                  <a:rPr lang="en-US"/>
                  <a:t>x=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)+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rad>
                      </m:e>
                    </m:rad>
                  </m:oMath>
                </a14:m>
                <a:endParaRPr lang="en-US" i="1">
                  <a:solidFill>
                    <a:srgbClr val="7030A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i="1">
                    <a:latin typeface="Cambria Math" panose="02040503050406030204" charset="0"/>
                    <a:cs typeface="Cambria Math" panose="02040503050406030204" charset="0"/>
                  </a:rPr>
                  <a:t>синее + 1 </a:t>
                </a:r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= </a:t>
                </a:r>
                <a:r>
                  <a:rPr lang="ru-RU" i="1">
                    <a:latin typeface="Cambria Math" panose="02040503050406030204" charset="0"/>
                    <a:cs typeface="Cambria Math" panose="02040503050406030204" charset="0"/>
                  </a:rPr>
                  <a:t>зелёное</a:t>
                </a:r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solidFill>
                    <a:srgbClr val="00B05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</m:oMath>
                </a14:m>
                <a:endParaRPr lang="en-US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solidFill>
                      <a:schemeClr val="tx1"/>
                    </a:solidFill>
                    <a:latin typeface="Calibri" panose="020F0502020204030204" charset="0"/>
                    <a:cs typeface="Cambria Math" panose="02040503050406030204" charset="0"/>
                  </a:rPr>
                  <a:t>2x+2x-3x=</a:t>
                </a:r>
                <a:r>
                  <a:rPr lang="en-US" altLang="en-US" i="1">
                    <a:solidFill>
                      <a:schemeClr val="tx1"/>
                    </a:solidFill>
                    <a:latin typeface="Calibri" panose="020F0502020204030204" charset="0"/>
                    <a:cs typeface="Cambria Math" panose="02040503050406030204" charset="0"/>
                  </a:rPr>
                  <a:t>x=</a:t>
                </a:r>
                <a:r>
                  <a:rPr lang="de-DE" altLang="en-US" i="1">
                    <a:solidFill>
                      <a:schemeClr val="tx1"/>
                    </a:solidFill>
                    <a:latin typeface="Calibri" panose="020F0502020204030204" charset="0"/>
                    <a:cs typeface="Cambria Math" panose="02040503050406030204" charset="0"/>
                  </a:rPr>
                  <a:t>-1-1+6=4</a:t>
                </a:r>
                <a:endParaRPr lang="de-DE" altLang="en-US" i="1">
                  <a:solidFill>
                    <a:schemeClr val="tx1"/>
                  </a:solidFill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895" y="813435"/>
                <a:ext cx="11898630" cy="5986145"/>
              </a:xfrm>
              <a:blipFill rotWithShape="1">
                <a:blip r:embed="rId1"/>
                <a:stretch>
                  <a:fillRect b="-944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163195"/>
            <a:ext cx="11337290" cy="689610"/>
          </a:xfrm>
        </p:spPr>
        <p:txBody>
          <a:bodyPr>
            <a:normAutofit fontScale="90000"/>
          </a:bodyPr>
          <a:p>
            <a:r>
              <a:rPr lang="en-US"/>
              <a:t>Solving x=1-2(1-2x^2)^2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220" y="729615"/>
                <a:ext cx="12082780" cy="5913755"/>
              </a:xfrm>
            </p:spPr>
            <p:txBody>
              <a:bodyPr/>
              <a:p>
                <a:r>
                  <a:rPr lang="en-US"/>
                  <a:t>https://www.youtube.com/watch?v=TdpkLerjFTs&amp;ab_channel=SyberMath</a:t>
                </a:r>
                <a:endParaRPr lang="en-US"/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Here is the loop:</a:t>
                </a:r>
                <a:endParaRPr lang="de-DE" altLang="en-US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2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</a:rPr>
                                                      <m:t>2</m:t>
                                                    </m:r>
                                                    <m:sSup>
                                                      <m:sSup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rgbClr val="00B050"/>
                                                            </a:solidFill>
                                                            <a:latin typeface="Cambria Math" panose="02040503050406030204" charset="0"/>
                                                            <a:cs typeface="Cambria Math" panose="02040503050406030204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rgbClr val="00B050"/>
                                                                </a:solidFill>
                                                                <a:latin typeface="Cambria Math" panose="02040503050406030204" charset="0"/>
                                                                <a:cs typeface="Cambria Math" panose="02040503050406030204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rgbClr val="00B050"/>
                                                                </a:solidFill>
                                                                <a:latin typeface="Cambria Math" panose="02040503050406030204" charset="0"/>
                                                                <a:cs typeface="Cambria Math" panose="02040503050406030204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rgbClr val="00B050"/>
                                                                </a:solidFill>
                                                                <a:latin typeface="Cambria Math" panose="02040503050406030204" charset="0"/>
                                                                <a:cs typeface="Cambria Math" panose="02040503050406030204" charset="0"/>
                                                              </a:rPr>
                                                              <m:t>−</m:t>
                                                            </m:r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rgbClr val="00B050"/>
                                                                </a:solidFill>
                                                                <a:latin typeface="Cambria Math" panose="02040503050406030204" charset="0"/>
                                                                <a:cs typeface="Cambria Math" panose="02040503050406030204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en-US" i="1">
                                                                    <a:solidFill>
                                                                      <a:srgbClr val="00B050"/>
                                                                    </a:solidFill>
                                                                    <a:latin typeface="Cambria Math" panose="02040503050406030204" charset="0"/>
                                                                    <a:cs typeface="Cambria Math" panose="02040503050406030204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r>
                                                                  <a:rPr lang="en-US" i="1">
                                                                    <a:solidFill>
                                                                      <a:srgbClr val="00B050"/>
                                                                    </a:solidFill>
                                                                    <a:latin typeface="Cambria Math" panose="02040503050406030204" charset="0"/>
                                                                    <a:cs typeface="Cambria Math" panose="02040503050406030204" charset="0"/>
                                                                  </a:rPr>
                                                                  <m:t>(,,,)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r>
                                                                  <a:rPr lang="en-US" i="1">
                                                                    <a:solidFill>
                                                                      <a:srgbClr val="00B050"/>
                                                                    </a:solidFill>
                                                                    <a:latin typeface="Cambria Math" panose="02040503050406030204" charset="0"/>
                                                                    <a:cs typeface="Cambria Math" panose="02040503050406030204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p>
                                                          </m:e>
                                                        </m:d>
                                                      </m:e>
                                                      <m:sup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rgbClr val="00B050"/>
                                                            </a:solidFill>
                                                            <a:latin typeface="Cambria Math" panose="02040503050406030204" charset="0"/>
                                                            <a:cs typeface="Cambria Math" panose="02040503050406030204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p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</a:rPr>
                                                      <m:t> 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 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where </a:t>
                </a:r>
                <a:r>
                  <a:rPr lang="de-DE" altLang="en-US" i="1">
                    <a:solidFill>
                      <a:srgbClr val="00B050"/>
                    </a:solidFill>
                    <a:latin typeface="Calibri" panose="020F0502020204030204" charset="0"/>
                    <a:cs typeface="Cambria Math" panose="02040503050406030204" charset="0"/>
                  </a:rPr>
                  <a:t>green part </a:t>
                </a:r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= x,  so 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∗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220" y="729615"/>
                <a:ext cx="12082780" cy="5913755"/>
              </a:xfrm>
              <a:blipFill rotWithShape="1">
                <a:blip r:embed="rId1"/>
                <a:stretch>
                  <a:fillRect b="-647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10" y="122555"/>
            <a:ext cx="10970260" cy="541020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Simple</a:t>
            </a:r>
            <a:r>
              <a:rPr lang="de-DE" altLang="en-US">
                <a:latin typeface="Calibri" panose="020F0502020204030204" charset="0"/>
                <a:sym typeface="+mn-ea"/>
              </a:rPr>
              <a:t> nesed roots  product loop</a:t>
            </a:r>
            <a:r>
              <a:rPr lang="en-US">
                <a:sym typeface="+mn-ea"/>
              </a:rPr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856615"/>
                <a:ext cx="6019800" cy="5320665"/>
              </a:xfrm>
            </p:spPr>
            <p:txBody>
              <a:bodyPr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</m:e>
                            </m:rad>
                          </m:e>
                        </m:rad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8</m:t>
                            </m:r>
                          </m:den>
                        </m:f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856615"/>
                <a:ext cx="6019800" cy="532066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62940"/>
            <a:ext cx="5849620" cy="607695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2458</Words>
  <Application>WPS Presentation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Cambria Math</vt:lpstr>
      <vt:lpstr>Calibri Light</vt:lpstr>
      <vt:lpstr>Microsoft YaHei</vt:lpstr>
      <vt:lpstr>Arial Unicode MS</vt:lpstr>
      <vt:lpstr>Office Theme</vt:lpstr>
      <vt:lpstr>PowerPoint 演示文稿</vt:lpstr>
      <vt:lpstr>Infinite nested roots - how to find</vt:lpstr>
      <vt:lpstr>Infinite nested roots - example with cubes </vt:lpstr>
      <vt:lpstr>PowerPoint 演示文稿</vt:lpstr>
      <vt:lpstr>Simple nesed roots loop </vt:lpstr>
      <vt:lpstr>Root loop with switched sign </vt:lpstr>
      <vt:lpstr>Ramanijan 2</vt:lpstr>
      <vt:lpstr>PowerPoint 演示文稿</vt:lpstr>
      <vt:lpstr>Simple nesed roots  product loop </vt:lpstr>
      <vt:lpstr>Logarithm loop:</vt:lpstr>
      <vt:lpstr>Power tower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36</cp:revision>
  <dcterms:created xsi:type="dcterms:W3CDTF">2022-02-02T01:01:00Z</dcterms:created>
  <dcterms:modified xsi:type="dcterms:W3CDTF">2022-04-25T00:35:24Z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B3CD29037944406ABEC8D9AF787B3EBA</vt:lpwstr>
  </property>
  <property fmtid="{D5CDD505-2E9C-101B-9397-08002B2CF9AE}" pid="3" name="KSOProductBuildVer">
    <vt:lpwstr>1033-11.2.0.10451</vt:lpwstr>
  </property>
</Properties>
</file>