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57" r:id="rId6"/>
    <p:sldId id="258" r:id="rId7"/>
    <p:sldId id="282" r:id="rId8"/>
    <p:sldId id="259" r:id="rId9"/>
    <p:sldId id="260" r:id="rId10"/>
    <p:sldId id="261" r:id="rId11"/>
    <p:sldId id="262" r:id="rId12"/>
    <p:sldId id="263" r:id="rId13"/>
    <p:sldId id="265" r:id="rId14"/>
    <p:sldId id="279" r:id="rId15"/>
    <p:sldId id="27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2720" y="137160"/>
            <a:ext cx="11091545" cy="51117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Telescoping series 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72720" y="648970"/>
                <a:ext cx="11766550" cy="6093460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при 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n-&gt;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inf,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 синее становится 0</a:t>
                </a: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ru-RU">
                    <a:latin typeface="Calibri" panose="020F0502020204030204" charset="0"/>
                  </a:rPr>
                  <a:t>Telescoping trick:</a:t>
                </a:r>
                <a:endParaRPr lang="de-DE" alt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de-DE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720" y="648970"/>
                <a:ext cx="11766550" cy="60934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1259820" cy="60579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Trigonometry row: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0215"/>
                <a:ext cx="12191365" cy="6407785"/>
              </a:xfrm>
            </p:spPr>
            <p:txBody>
              <a:bodyPr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 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(main)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/>
                  <a:t>proof by induction:</a:t>
                </a:r>
                <a:endParaRPr lang="de-DE" altLang="en-US"/>
              </a:p>
              <a:p>
                <a:pPr lvl="1"/>
                <a:r>
                  <a:rPr lang="de-DE" altLang="en-US"/>
                  <a:t>n = 1 =&gt;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suppose for some k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(main) is true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+</m:t>
                        </m:r>
                      </m:e>
                    </m:func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 </m:t>
                        </m:r>
                      </m:e>
                    </m:func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 </m:t>
                        </m:r>
                      </m:e>
                    </m:func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de-DE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de-DE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recall trig: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func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use tr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ig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backwards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: 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0215"/>
                <a:ext cx="12191365" cy="64077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9870" y="158115"/>
            <a:ext cx="10515600" cy="607060"/>
          </a:xfrm>
        </p:spPr>
        <p:txBody>
          <a:bodyPr>
            <a:normAutofit fontScale="90000"/>
          </a:bodyPr>
          <a:p>
            <a:pPr algn="ctr"/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Row of </a:t>
            </a:r>
            <a: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inverse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radicals:</a:t>
            </a:r>
            <a:endParaRPr lang="de-DE" alt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29870" y="765175"/>
                <a:ext cx="11566525" cy="5951855"/>
              </a:xfrm>
            </p:spPr>
            <p:txBody>
              <a:bodyPr/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2017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2018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2018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2017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2018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870" y="765175"/>
                <a:ext cx="11566525" cy="59518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" y="114300"/>
            <a:ext cx="11028045" cy="55245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Middle inside radical trick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30" y="667385"/>
                <a:ext cx="12117070" cy="6011545"/>
              </a:xfr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2023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2019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Trick:</a:t>
                </a:r>
                <a:endParaRPr lang="en-US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𝑎𝑏</m:t>
                                </m:r>
                              </m:e>
                            </m:ra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2023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2023</m:t>
                                    </m:r>
                                  </m:e>
                                </m:ra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2023</m:t>
                                    </m:r>
                                  </m:e>
                                </m:ra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2023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∙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2021</m:t>
                                </m:r>
                              </m:e>
                            </m:ra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</m:e>
                        </m:ra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2021</m:t>
                            </m:r>
                          </m:e>
                        </m:ra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2019</m:t>
                            </m:r>
                          </m:e>
                        </m:ra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2023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30" y="667385"/>
                <a:ext cx="12117070" cy="60115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Row of radicals 2: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91744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99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rad>
                          </m:den>
                        </m:f>
                        <m:r>
                          <a:rPr lang="en-US">
                            <a:latin typeface="Cambria Math" panose="02040503050406030204" charset="0"/>
                          </a:rPr>
                          <m:t> </m:t>
                        </m:r>
                        <m:r>
                          <a:rPr lang="en-US">
                            <a:latin typeface="Cambria Math" panose="02040503050406030204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99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𝑘</m:t>
                            </m:r>
                          </m:den>
                        </m:f>
                        <m:r>
                          <a:rPr lang="en-US">
                            <a:latin typeface="Cambria Math" panose="02040503050406030204" charset="0"/>
                          </a:rPr>
                          <m:t> 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99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𝑘</m:t>
                            </m:r>
                          </m:den>
                        </m:f>
                        <m:r>
                          <a:rPr lang="en-US">
                            <a:latin typeface="Cambria Math" panose="02040503050406030204" charset="0"/>
                          </a:rPr>
                          <m:t> =</m:t>
                        </m:r>
                      </m:e>
                    </m:nary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99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9174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505" y="0"/>
            <a:ext cx="11353800" cy="499110"/>
          </a:xfrm>
        </p:spPr>
        <p:txBody>
          <a:bodyPr>
            <a:normAutofit fontScale="90000"/>
          </a:bodyPr>
          <a:p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Telescoping exponent by difference of squares</a:t>
            </a:r>
            <a:endParaRPr lang="de-DE" alt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98475"/>
                <a:ext cx="11990070" cy="6211570"/>
              </a:xfr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2033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</m:oMath>
                </a14:m>
                <a:endParaRPr lang="de-DE" altLang="en-US"/>
              </a:p>
              <a:p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2033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2033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=...=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2033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2033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2034</m:t>
                                </m:r>
                              </m:sup>
                            </m:sSup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</m:oMath>
                </a14:m>
                <a:r>
                  <a:rPr lang="de-DE" alt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2034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</a:b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  <a:p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98475"/>
                <a:ext cx="11990070" cy="62115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20571" t="31504" r="41833" b="15848"/>
          <a:stretch>
            <a:fillRect/>
          </a:stretch>
        </p:blipFill>
        <p:spPr>
          <a:xfrm>
            <a:off x="268605" y="-150495"/>
            <a:ext cx="8896350" cy="7008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4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Telescoping tricks 2:</a:t>
            </a:r>
            <a:endParaRPr lang="de-DE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4295" y="600710"/>
                <a:ext cx="12117070" cy="6181725"/>
              </a:xfrm>
            </p:spPr>
            <p:txBody>
              <a:bodyPr/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de-DE" i="1">
                    <a:latin typeface="Cambria Math" panose="02040503050406030204" charset="0"/>
                    <a:cs typeface="Cambria Math" panose="02040503050406030204" charset="0"/>
                  </a:rPr>
                  <a:t>Вид телескопа</a:t>
                </a:r>
                <a:r>
                  <a:rPr lang="de-DE" altLang="de-DE" i="1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ru-RU" altLang="de-DE"/>
                  <a:t>Решение </a:t>
                </a:r>
                <a:r>
                  <a:rPr lang="de-DE" altLang="ru-RU">
                    <a:latin typeface="Calibri" panose="020F0502020204030204" charset="0"/>
                  </a:rPr>
                  <a:t>:</a:t>
                </a:r>
                <a:endParaRPr lang="de-DE" altLang="ru-RU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de-DE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de-DE" i="1">
                                <a:latin typeface="Calibri" panose="020F0502020204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)(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de-DE" i="1">
                                <a:solidFill>
                                  <a:schemeClr val="accent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den>
                    </m:f>
                  </m:oMath>
                </a14:m>
                <a:endParaRPr lang="en-US" altLang="de-DE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295" y="600710"/>
                <a:ext cx="12117070" cy="61817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250" y="538480"/>
            <a:ext cx="5181600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40" y="0"/>
            <a:ext cx="11002645" cy="401320"/>
          </a:xfrm>
        </p:spPr>
        <p:txBody>
          <a:bodyPr>
            <a:normAutofit fontScale="90000"/>
          </a:bodyPr>
          <a:p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Telescoping tricks 3: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1605" y="401320"/>
                <a:ext cx="12049760" cy="645668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1011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Geom summ: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de-DE" altLang="en-US"/>
              </a:p>
              <a:p>
                <a:r>
                  <a:rPr lang="de-DE" altLang="en-US"/>
                  <a:t>telescoping trick: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de-DE" altLang="en-US"/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1011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finish: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1011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1011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1011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1011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2022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2021</m:t>
                    </m:r>
                  </m:oMath>
                </a14:m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1605" y="401320"/>
                <a:ext cx="12049760" cy="64566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635" cy="172720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635" cy="17272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-635" y="1727835"/>
                <a:ext cx="12192635" cy="5057140"/>
              </a:xfrm>
            </p:spPr>
            <p:txBody>
              <a:bodyPr/>
              <a:p>
                <a:r>
                  <a:rPr lang="en-US"/>
                  <a:t>Decompose: 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Find telescoping method: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Apply telescoping method: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∞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∞+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635" y="1727835"/>
                <a:ext cx="12192635" cy="505714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1069955" cy="4484370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altLang="en-US" sz="28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de-DE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sz="28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sz="2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altLang="de-DE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unc>
                      <m:func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 sz="2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func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</m:rad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de-DE" altLang="en-US" sz="28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(telescoping)</a:t>
                </a:r>
                <a:endParaRPr lang="de-DE" altLang="en-US" sz="2800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1069955" cy="44843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1107420" cy="4423410"/>
              </a:xfrm>
            </p:spPr>
            <p:txBody>
              <a:bodyPr/>
              <a:p>
                <a:r>
                  <a:rPr lang="de-DE" altLang="en-US" sz="2800">
                    <a:sym typeface="+mn-ea"/>
                  </a:rPr>
                  <a:t>1/3 + 1/8  + 1/15 + 1/24  = 1/(1*3) + 1/(2*4) + 1/(3*5) + 1/(4*6) + ...=  1/(n(n+2)</a:t>
                </a:r>
                <a:endParaRPr lang="de-DE" altLang="en-US" sz="2800"/>
              </a:p>
              <a:p>
                <a:r>
                  <a:rPr lang="de-DE" altLang="en-US" sz="2800">
                    <a:sym typeface="+mn-ea"/>
                  </a:rPr>
                  <a:t>it is telescoping:</a:t>
                </a:r>
                <a:endParaRPr lang="de-DE" altLang="en-US" sz="2800"/>
              </a:p>
              <a:p>
                <a:pPr lvl="1"/>
                <a:r>
                  <a:rPr lang="de-DE" altLang="en-US" sz="2800">
                    <a:sym typeface="+mn-ea"/>
                  </a:rPr>
                  <a:t>1/(n(n+2) = 1/2*( 1/n - 1/(n+2)) , n1 = 1, n2 = 2, so:</a:t>
                </a:r>
                <a:endParaRPr lang="de-DE" altLang="en-US" sz="2800"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−</m:t>
                    </m:r>
                    <m:func>
                      <m:func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 sz="28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 sz="28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 →∞</m:t>
                            </m:r>
                          </m:lim>
                        </m:limLow>
                      </m:fName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de-DE" altLang="en-US" sz="2800">
                            <a:latin typeface="Calibri" panose="020F0502020204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func>
                  </m:oMath>
                </a14:m>
                <a:r>
                  <a:rPr lang="de-DE" altLang="en-US" sz="2800">
                    <a:sym typeface="+mn-ea"/>
                  </a:rPr>
                  <a:t> = 3/4</a:t>
                </a:r>
                <a:endParaRPr lang="de-DE" altLang="en-US" sz="280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1107420" cy="44234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8585" y="80645"/>
            <a:ext cx="11269980" cy="657225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l="28694" t="34996" r="64404" b="59687"/>
          <a:stretch>
            <a:fillRect/>
          </a:stretch>
        </p:blipFill>
        <p:spPr>
          <a:xfrm>
            <a:off x="307975" y="737870"/>
            <a:ext cx="2475865" cy="11137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rcRect l="14877" t="45229" r="53346" b="38649"/>
          <a:stretch>
            <a:fillRect/>
          </a:stretch>
        </p:blipFill>
        <p:spPr>
          <a:xfrm>
            <a:off x="649605" y="2167255"/>
            <a:ext cx="10187940" cy="2907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635" y="0"/>
            <a:ext cx="12064365" cy="718820"/>
          </a:xfrm>
        </p:spPr>
        <p:txBody>
          <a:bodyPr>
            <a:normAutofit fontScale="90000"/>
          </a:bodyPr>
          <a:p>
            <a:r>
              <a:rPr lang="de-DE" altLang="ru-RU">
                <a:latin typeface="Calibri" panose="020F0502020204030204" charset="0"/>
              </a:rPr>
              <a:t>Summ row and telescopic:</a:t>
            </a:r>
            <a:endParaRPr lang="de-DE" altLang="ru-RU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27635" y="630555"/>
                <a:ext cx="12063730" cy="622681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4041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arithmetical progression summ: 1+...+n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telescopic series trick: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r>
                  <a:rPr lang="de-DE" altLang="en-US"/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4041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red is equal to 0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r>
                  <a:rPr lang="de-DE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4041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x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4042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2021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endParaRPr lang="de-DE" altLang="en-US"/>
              </a:p>
              <a:p>
                <a:endParaRPr lang="de-DE" altLang="en-US"/>
              </a:p>
              <a:p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635" y="630555"/>
                <a:ext cx="12063730" cy="6226810"/>
              </a:xfrm>
              <a:blipFill rotWithShape="1">
                <a:blip r:embed="rId1"/>
                <a:stretch>
                  <a:fillRect b="-101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4197</Words>
  <Application>WPS Presentation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Office Theme</vt:lpstr>
      <vt:lpstr>Telescoping series </vt:lpstr>
      <vt:lpstr>PowerPoint 演示文稿</vt:lpstr>
      <vt:lpstr>Telescoping tricks 2:</vt:lpstr>
      <vt:lpstr>Telescoping tricks 3:</vt:lpstr>
      <vt:lpstr>PowerPoint 演示文稿</vt:lpstr>
      <vt:lpstr>PowerPoint 演示文稿</vt:lpstr>
      <vt:lpstr>PowerPoint 演示文稿</vt:lpstr>
      <vt:lpstr>PowerPoint 演示文稿</vt:lpstr>
      <vt:lpstr>Summ row and telescopic:</vt:lpstr>
      <vt:lpstr>Trigonometry row:</vt:lpstr>
      <vt:lpstr>Row of inverse radicals:</vt:lpstr>
      <vt:lpstr>Middle inside radical trick </vt:lpstr>
      <vt:lpstr>Row of radicals 2:</vt:lpstr>
      <vt:lpstr>Telescoping exponent by difference of squares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Telescoping series </dc:title>
  <dc:creator/>
  <cp:lastModifiedBy>peter</cp:lastModifiedBy>
  <cp:revision>37</cp:revision>
  <dcterms:created xsi:type="dcterms:W3CDTF">2022-02-02T00:41:00Z</dcterms:created>
  <dcterms:modified xsi:type="dcterms:W3CDTF">2022-03-14T00:59:53Z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24A905A860EE40459678EC8E78EB5D61</vt:lpwstr>
  </property>
  <property fmtid="{D5CDD505-2E9C-101B-9397-08002B2CF9AE}" pid="3" name="KSOProductBuildVer">
    <vt:lpwstr>1033-11.2.0.10451</vt:lpwstr>
  </property>
</Properties>
</file>