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76200"/>
            <a:ext cx="12019280" cy="6804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интересные задачи</a:t>
            </a:r>
            <a:r>
              <a:rPr lang="ru-RU" altLang="en-US">
                <a:latin typeface="Calibri" panose="020F0502020204030204" charset="0"/>
              </a:rPr>
              <a:t> </a:t>
            </a:r>
            <a:endParaRPr lang="ru-RU" altLang="en-US">
              <a:latin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авторы Пётр и Артём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" y="0"/>
            <a:ext cx="11209020" cy="58356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Вероятность прийти раньше 2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" y="583565"/>
            <a:ext cx="11209020" cy="5666740"/>
          </a:xfrm>
        </p:spPr>
        <p:txBody>
          <a:bodyPr>
            <a:normAutofit/>
          </a:bodyPr>
          <a:p>
            <a:r>
              <a:rPr lang="en-US"/>
              <a:t>Итого если есть n+1 элементов из которых надо найти вероятность что а меньше остальных n при условии что оно меньше конкретных  k.  по условной вероятности будет k+1 делить n+1. В этом условии k=1 n =2 </a:t>
            </a:r>
            <a:endParaRPr lang="en-US"/>
          </a:p>
          <a:p>
            <a:endParaRPr lang="en-US"/>
          </a:p>
          <a:p>
            <a:r>
              <a:rPr lang="en-US"/>
              <a:t>Можно несколько усовершенствовать задачу сказав что а должно быть меньше любых количество  K из n. Думаю ты без труда найдёшь эту маленькую модификацию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" y="0"/>
            <a:ext cx="11269980" cy="71691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открывать и закрывать двери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" y="716280"/>
            <a:ext cx="12096115" cy="6009005"/>
          </a:xfrm>
        </p:spPr>
        <p:txBody>
          <a:bodyPr/>
          <a:p>
            <a:r>
              <a:rPr lang="ru-RU" altLang="en-US"/>
              <a:t>есть 100 дверей в ряд, все двери в начале закрыты. Человек открывает двери, на каждом шагу </a:t>
            </a:r>
            <a:r>
              <a:rPr lang="de-DE" altLang="en-US">
                <a:latin typeface="Calibri" panose="020F0502020204030204" charset="0"/>
              </a:rPr>
              <a:t>i </a:t>
            </a:r>
            <a:r>
              <a:rPr lang="ru-RU" altLang="en-US"/>
              <a:t>меняя статус двер с шагом </a:t>
            </a:r>
            <a:r>
              <a:rPr lang="de-DE" altLang="en-US">
                <a:latin typeface="Calibri" panose="020F0502020204030204" charset="0"/>
              </a:rPr>
              <a:t>i.</a:t>
            </a:r>
            <a:br>
              <a:rPr lang="de-DE" altLang="en-US">
                <a:latin typeface="Calibri" panose="020F0502020204030204" charset="0"/>
              </a:rPr>
            </a:br>
            <a:r>
              <a:rPr lang="ru-RU" altLang="en-US">
                <a:latin typeface="Calibri" panose="020F0502020204030204" charset="0"/>
              </a:rPr>
              <a:t>то есть на первом шагу тронет все двери, на втором каждую вторую, на третьем каждую третью, и т.п.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Какие двери останутся открытыми в конце?</a:t>
            </a:r>
            <a:br>
              <a:rPr lang="ru-RU" altLang="en-US">
                <a:latin typeface="Calibri" panose="020F0502020204030204" charset="0"/>
              </a:rPr>
            </a:br>
            <a:r>
              <a:rPr lang="ru-RU" altLang="en-US">
                <a:latin typeface="Calibri" panose="020F0502020204030204" charset="0"/>
              </a:rPr>
              <a:t>дверь трогается на шаге, который делит номер двери </a:t>
            </a:r>
            <a:r>
              <a:rPr lang="de-DE" altLang="en-US">
                <a:latin typeface="Calibri" panose="020F0502020204030204" charset="0"/>
              </a:rPr>
              <a:t>n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количество делителей числа чётное, только если оно не квадрат.  - на каждый делитель </a:t>
            </a:r>
            <a:r>
              <a:rPr lang="de-DE" altLang="en-US">
                <a:latin typeface="Calibri" panose="020F0502020204030204" charset="0"/>
              </a:rPr>
              <a:t>k</a:t>
            </a:r>
            <a:r>
              <a:rPr lang="ru-RU" altLang="en-US">
                <a:latin typeface="Calibri" panose="020F0502020204030204" charset="0"/>
              </a:rPr>
              <a:t> найдётся другой делитель</a:t>
            </a:r>
            <a:r>
              <a:rPr lang="de-DE" altLang="en-US">
                <a:latin typeface="Calibri" panose="020F0502020204030204" charset="0"/>
              </a:rPr>
              <a:t> n/k </a:t>
            </a:r>
            <a:endParaRPr lang="de-DE" altLang="en-US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если мы трогаем дверь чётное число раз, то в конце оно будет закрыто, если только порядковый номер не квадрат</a:t>
            </a:r>
            <a:endParaRPr lang="ru-RU" altLang="de-DE">
              <a:latin typeface="Calibri" panose="020F0502020204030204" charset="0"/>
            </a:endParaRPr>
          </a:p>
          <a:p>
            <a:endParaRPr lang="ru-RU" altLang="de-DE">
              <a:latin typeface="Calibri" panose="020F0502020204030204" charset="0"/>
            </a:endParaRPr>
          </a:p>
          <a:p>
            <a:endParaRPr lang="ru-RU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" y="136525"/>
            <a:ext cx="12101830" cy="63627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положить костяшки домино</a:t>
            </a:r>
            <a:b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так чтобы нельзя было уже ложить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t="68941" r="-813" b="16564"/>
          <a:stretch>
            <a:fillRect/>
          </a:stretch>
        </p:blipFill>
        <p:spPr>
          <a:xfrm>
            <a:off x="128905" y="1165225"/>
            <a:ext cx="6589395" cy="1093470"/>
          </a:xfrm>
          <a:prstGeom prst="rect">
            <a:avLst/>
          </a:prstGeom>
        </p:spPr>
      </p:pic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6717983" y="2164874"/>
          <a:ext cx="4909185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905375" imgH="4200525" progId="Paint.Picture">
                  <p:embed/>
                </p:oleObj>
              </mc:Choice>
              <mc:Fallback>
                <p:oleObj name="" r:id="rId2" imgW="4905375" imgH="42005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7983" y="2164874"/>
                        <a:ext cx="4909185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58775" y="3263900"/>
            <a:ext cx="5082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две незанятые клетки не могут стоять рядом по вертикали и горизонтали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тогда в ряду должно быть примерно две занятые, одна незанятая клетка, или больше, если требуются костяшки домино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тогда чёрными должны быть заполнены хотя бы 2/3 доски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75565"/>
            <a:ext cx="11972925" cy="54673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Вариантов путей по прямоугольной доске </a:t>
            </a:r>
            <a:b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 диагоналями</a:t>
            </a:r>
            <a:r>
              <a:rPr lang="ru-RU" altLang="en-US"/>
              <a:t>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9380" y="987425"/>
                <a:ext cx="12072620" cy="5870575"/>
              </a:xfrm>
            </p:spPr>
            <p:txBody>
              <a:bodyPr>
                <a:normAutofit lnSpcReduction="20000"/>
              </a:bodyPr>
              <a:p>
                <a:r>
                  <a:rPr lang="ru-RU"/>
                  <a:t>википедия</a:t>
                </a:r>
                <a:r>
                  <a:rPr lang="de-DE">
                    <a:latin typeface="Calibri" panose="020F0502020204030204" charset="0"/>
                  </a:rPr>
                  <a:t>:</a:t>
                </a:r>
                <a:endParaRPr lang="ru-RU">
                  <a:latin typeface="Calibri" panose="020F0502020204030204" charset="0"/>
                </a:endParaRPr>
              </a:p>
              <a:p>
                <a:pPr lvl="1"/>
                <a:r>
                  <a:rPr lang="en-US"/>
                  <a:t>Числа Деланнуа[1] (или числа Деланоя[2]; фр. Delannoy) D(a, b) в комбинаторике описывают количества путей из левого нижнего угла прямоугольной решётки (a, b) в противоположный по диагонали угол, используя только ходы вверх, вправо или вверх-вправо («ходом короля»).</a:t>
                </a:r>
                <a:endParaRPr lang="en-US"/>
              </a:p>
              <a:p>
                <a:r>
                  <a:rPr lang="ru-RU" altLang="en-US"/>
                  <a:t>пусть </a:t>
                </a:r>
                <a:r>
                  <a:rPr lang="de-DE" altLang="ru-RU">
                    <a:latin typeface="Calibri" panose="020F0502020204030204" charset="0"/>
                  </a:rPr>
                  <a:t>k&lt;=m&lt;=n</a:t>
                </a:r>
                <a:r>
                  <a:rPr lang="ru-RU" altLang="de-DE">
                    <a:latin typeface="Calibri" panose="020F0502020204030204" charset="0"/>
                  </a:rPr>
                  <a:t>, где</a:t>
                </a:r>
                <a:r>
                  <a:rPr lang="ru-RU" altLang="en-US"/>
                  <a:t> </a:t>
                </a:r>
                <a:r>
                  <a:rPr lang="de-DE" altLang="en-US">
                    <a:latin typeface="Calibri" panose="020F0502020204030204" charset="0"/>
                  </a:rPr>
                  <a:t>k</a:t>
                </a:r>
                <a:r>
                  <a:rPr lang="ru-RU" altLang="en-US">
                    <a:latin typeface="Calibri" panose="020F0502020204030204" charset="0"/>
                  </a:rPr>
                  <a:t> - выбранное число диагоналей, 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тогда мы делаем </a:t>
                </a:r>
                <a:r>
                  <a:rPr lang="de-DE" altLang="en-US">
                    <a:latin typeface="Calibri" panose="020F0502020204030204" charset="0"/>
                  </a:rPr>
                  <a:t>n+m-k</a:t>
                </a:r>
                <a:r>
                  <a:rPr lang="ru-RU" altLang="en-US">
                    <a:latin typeface="Calibri" panose="020F0502020204030204" charset="0"/>
                  </a:rPr>
                  <a:t> шагов, из которых выбираем варианты разместить </a:t>
                </a:r>
                <a:r>
                  <a:rPr lang="de-DE" altLang="en-US">
                    <a:latin typeface="Calibri" panose="020F0502020204030204" charset="0"/>
                  </a:rPr>
                  <a:t>k</a:t>
                </a:r>
                <a:r>
                  <a:rPr lang="ru-RU" altLang="en-US">
                    <a:latin typeface="Calibri" panose="020F0502020204030204" charset="0"/>
                  </a:rPr>
                  <a:t> диагоналей, </a:t>
                </a:r>
                <a:r>
                  <a:rPr lang="de-DE" altLang="en-US">
                    <a:latin typeface="Calibri" panose="020F0502020204030204" charset="0"/>
                  </a:rPr>
                  <a:t>m-k</a:t>
                </a:r>
                <a:r>
                  <a:rPr lang="ru-RU" altLang="en-US">
                    <a:latin typeface="Calibri" panose="020F0502020204030204" charset="0"/>
                  </a:rPr>
                  <a:t> горизонтальных линий, </a:t>
                </a:r>
                <a:r>
                  <a:rPr lang="de-DE" altLang="en-US">
                    <a:latin typeface="Calibri" panose="020F0502020204030204" charset="0"/>
                  </a:rPr>
                  <a:t>n-k</a:t>
                </a:r>
                <a:r>
                  <a:rPr lang="ru-RU" altLang="en-US">
                    <a:latin typeface="Calibri" panose="020F0502020204030204" charset="0"/>
                  </a:rPr>
                  <a:t> вертикальных линий 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количество вариантов путей для одного </a:t>
                </a:r>
                <a:r>
                  <a:rPr lang="de-DE" altLang="en-US">
                    <a:latin typeface="Calibri" panose="020F0502020204030204" charset="0"/>
                  </a:rPr>
                  <a:t>k</a:t>
                </a:r>
                <a:r>
                  <a:rPr lang="ru-RU" altLang="en-US">
                    <a:latin typeface="Calibri" panose="020F0502020204030204" charset="0"/>
                  </a:rPr>
                  <a:t> числа диагоналей будет полиномиальным коэффициентом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de-DE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ru-RU"/>
                  <a:t>тогда количество пути для всех </a:t>
                </a:r>
                <a:r>
                  <a:rPr lang="de-DE" altLang="ru-RU">
                    <a:latin typeface="Calibri" panose="020F0502020204030204" charset="0"/>
                  </a:rPr>
                  <a:t>k </a:t>
                </a:r>
                <a:r>
                  <a:rPr lang="ru-RU" altLang="ru-RU">
                    <a:latin typeface="Calibri" panose="020F0502020204030204" charset="0"/>
                  </a:rPr>
                  <a:t>от </a:t>
                </a:r>
                <a:r>
                  <a:rPr lang="de-DE" altLang="ru-RU">
                    <a:latin typeface="Calibri" panose="020F0502020204030204" charset="0"/>
                  </a:rPr>
                  <a:t>0 </a:t>
                </a:r>
                <a:r>
                  <a:rPr lang="ru-RU" altLang="ru-RU">
                    <a:latin typeface="Calibri" panose="020F0502020204030204" charset="0"/>
                  </a:rPr>
                  <a:t>до </a:t>
                </a:r>
                <a:r>
                  <a:rPr lang="de-DE" altLang="ru-RU">
                    <a:latin typeface="Calibri" panose="020F0502020204030204" charset="0"/>
                  </a:rPr>
                  <a:t>m </a:t>
                </a:r>
                <a:r>
                  <a:rPr lang="ru-RU" altLang="ru-RU">
                    <a:latin typeface="Calibri" panose="020F0502020204030204" charset="0"/>
                  </a:rPr>
                  <a:t> будет </a:t>
                </a:r>
                <a:endParaRPr lang="ru-RU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)!(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)!</m:t>
                            </m:r>
                          </m:den>
                        </m:f>
                      </m:e>
                    </m:nary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9380" y="987425"/>
                <a:ext cx="12072620" cy="5870575"/>
              </a:xfrm>
              <a:blipFill rotWithShape="1">
                <a:blip r:embed="rId1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273050"/>
            <a:ext cx="11083290" cy="666750"/>
          </a:xfrm>
        </p:spPr>
        <p:txBody>
          <a:bodyPr>
            <a:normAutofit fontScale="90000"/>
          </a:bodyPr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2085" y="940435"/>
                <a:ext cx="12019915" cy="5916930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тривиально. </a:t>
                </a:r>
                <a:endParaRPr lang="en-US"/>
              </a:p>
              <a:p>
                <a:r>
                  <a:rPr lang="en-US"/>
                  <a:t>записываете</a:t>
                </a:r>
                <a:r>
                  <a:rPr lang="ru-RU" alt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, 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:r>
                  <a:rPr lang="en-US"/>
                  <a:t>второе переписываете как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вычитаете отсюда утроенное первое уравнение, </a:t>
                </a:r>
                <a:endParaRPr lang="en-US"/>
              </a:p>
              <a:p>
                <a:r>
                  <a:rPr lang="en-US"/>
                  <a:t>получаете (a-3)*x=(b-3a). 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то есть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/>
                  <a:t>рациональное число. кроме одного единственного случая</a:t>
                </a:r>
                <a:r>
                  <a:rPr lang="ru-RU" altLang="en-US"/>
                  <a:t> </a:t>
                </a:r>
                <a:r>
                  <a:rPr lang="de-DE" altLang="ru-RU">
                    <a:latin typeface="Calibri" panose="020F0502020204030204" charset="0"/>
                  </a:rPr>
                  <a:t>a = 3 </a:t>
                </a:r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2085" y="940435"/>
                <a:ext cx="12019915" cy="5916930"/>
              </a:xfrm>
              <a:blipFill rotWithShape="1">
                <a:blip r:embed="rId1"/>
                <a:stretch>
                  <a:fillRect t="-4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rcRect t="27047" r="1250" b="34445"/>
          <a:stretch>
            <a:fillRect/>
          </a:stretch>
        </p:blipFill>
        <p:spPr>
          <a:xfrm>
            <a:off x="504825" y="0"/>
            <a:ext cx="10384790" cy="806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" y="101600"/>
            <a:ext cx="11989435" cy="51625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взвесить и найти наиболее большой шарик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" y="618490"/>
            <a:ext cx="5942330" cy="6115050"/>
          </a:xfrm>
        </p:spPr>
        <p:txBody>
          <a:bodyPr>
            <a:normAutofit lnSpcReduction="10000"/>
          </a:bodyPr>
          <a:p>
            <a:r>
              <a:rPr lang="en-US"/>
              <a:t>У вас имеется 8 шариков одинакового вида и размера. Как найти более тяжёлый шарик, используя весы и имея право всего на два взвешивания?</a:t>
            </a:r>
            <a:endParaRPr lang="en-US"/>
          </a:p>
          <a:p>
            <a:r>
              <a:rPr lang="ru-RU" altLang="en-US"/>
              <a:t>-взвесить 3</a:t>
            </a:r>
            <a:r>
              <a:rPr lang="en-US" altLang="ru-RU"/>
              <a:t>x3 , 2 </a:t>
            </a:r>
            <a:r>
              <a:rPr lang="ru-RU" altLang="ru-RU"/>
              <a:t>оставить </a:t>
            </a:r>
            <a:endParaRPr lang="ru-RU" altLang="ru-RU"/>
          </a:p>
          <a:p>
            <a:r>
              <a:rPr lang="ru-RU" altLang="ru-RU">
                <a:latin typeface="Calibri" panose="020F0502020204030204" charset="0"/>
              </a:rPr>
              <a:t>если одна из 3-к перевесила,</a:t>
            </a:r>
            <a:endParaRPr lang="ru-RU" altLang="ru-RU">
              <a:latin typeface="Calibri" panose="020F0502020204030204" charset="0"/>
            </a:endParaRPr>
          </a:p>
          <a:p>
            <a:pPr lvl="1"/>
            <a:r>
              <a:rPr lang="ru-RU" altLang="ru-RU">
                <a:latin typeface="Calibri" panose="020F0502020204030204" charset="0"/>
              </a:rPr>
              <a:t>взвешиваем 2 шара из этой группы, 3 оставляем.</a:t>
            </a:r>
            <a:endParaRPr lang="ru-RU" altLang="ru-RU">
              <a:latin typeface="Calibri" panose="020F0502020204030204" charset="0"/>
            </a:endParaRPr>
          </a:p>
          <a:p>
            <a:pPr lvl="1"/>
            <a:r>
              <a:rPr lang="ru-RU" altLang="ru-RU">
                <a:latin typeface="Calibri" panose="020F0502020204030204" charset="0"/>
              </a:rPr>
              <a:t>если шары равны, </a:t>
            </a:r>
            <a:endParaRPr lang="ru-RU" altLang="ru-RU">
              <a:latin typeface="Calibri" panose="020F0502020204030204" charset="0"/>
            </a:endParaRPr>
          </a:p>
          <a:p>
            <a:pPr lvl="2"/>
            <a:r>
              <a:rPr lang="ru-RU" altLang="ru-RU">
                <a:latin typeface="Calibri" panose="020F0502020204030204" charset="0"/>
              </a:rPr>
              <a:t>значит более тяжёлый третий</a:t>
            </a:r>
            <a:endParaRPr lang="ru-RU" altLang="ru-RU">
              <a:latin typeface="Calibri" panose="020F0502020204030204" charset="0"/>
            </a:endParaRPr>
          </a:p>
          <a:p>
            <a:pPr lvl="1"/>
            <a:r>
              <a:rPr lang="ru-RU" altLang="ru-RU">
                <a:latin typeface="Calibri" panose="020F0502020204030204" charset="0"/>
              </a:rPr>
              <a:t>иначе </a:t>
            </a:r>
            <a:endParaRPr lang="ru-RU" altLang="ru-RU">
              <a:latin typeface="Calibri" panose="020F0502020204030204" charset="0"/>
            </a:endParaRPr>
          </a:p>
          <a:p>
            <a:pPr lvl="2"/>
            <a:r>
              <a:rPr lang="ru-RU" altLang="ru-RU">
                <a:latin typeface="Calibri" panose="020F0502020204030204" charset="0"/>
              </a:rPr>
              <a:t>нашли более тяжёлый </a:t>
            </a:r>
            <a:endParaRPr lang="ru-RU" altLang="ru-RU">
              <a:latin typeface="Calibri" panose="020F0502020204030204" charset="0"/>
            </a:endParaRPr>
          </a:p>
          <a:p>
            <a:pPr lvl="0"/>
            <a:r>
              <a:rPr lang="ru-RU" altLang="ru-RU">
                <a:latin typeface="Calibri" panose="020F0502020204030204" charset="0"/>
              </a:rPr>
              <a:t>если группы 3-к равны,</a:t>
            </a:r>
            <a:r>
              <a:rPr lang="en-US" altLang="ru-RU">
                <a:latin typeface="Calibri" panose="020F0502020204030204" charset="0"/>
              </a:rPr>
              <a:t> </a:t>
            </a:r>
            <a:endParaRPr lang="en-US" altLang="ru-RU">
              <a:latin typeface="Calibri" panose="020F0502020204030204" charset="0"/>
            </a:endParaRPr>
          </a:p>
          <a:p>
            <a:pPr lvl="1"/>
            <a:r>
              <a:rPr lang="ru-RU" altLang="en-US">
                <a:latin typeface="Calibri" panose="020F0502020204030204" charset="0"/>
              </a:rPr>
              <a:t>сравниваем оставшиеся 2 шара (можно ли так сравнить 9 шаров -?)</a:t>
            </a:r>
            <a:endParaRPr lang="ru-RU" altLang="en-US">
              <a:latin typeface="Calibri" panose="020F050202020403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18490"/>
            <a:ext cx="5893435" cy="6114415"/>
          </a:xfrm>
        </p:spPr>
        <p:txBody>
          <a:bodyPr/>
          <a:p>
            <a:r>
              <a:rPr lang="ru-RU" altLang="en-US"/>
              <a:t>есть похожая задачка про 13 шаров </a:t>
            </a:r>
            <a:endParaRPr lang="ru-RU" altLang="en-US"/>
          </a:p>
          <a:p>
            <a:r>
              <a:rPr lang="ru-RU" altLang="en-US"/>
              <a:t>на самим деле за 3 сравнения можно сравнить 9*3 </a:t>
            </a:r>
            <a:r>
              <a:rPr lang="en-US" altLang="en-US"/>
              <a:t>=27 </a:t>
            </a:r>
            <a:r>
              <a:rPr lang="ru-RU" altLang="en-US"/>
              <a:t>шаров.</a:t>
            </a:r>
            <a:endParaRPr lang="ru-RU" altLang="en-US"/>
          </a:p>
          <a:p>
            <a:r>
              <a:rPr lang="ru-RU" altLang="en-US">
                <a:latin typeface="Calibri" panose="020F0502020204030204" charset="0"/>
              </a:rPr>
              <a:t>разбиваем на 9-9-9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сравниваем 9-9 (1)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если какая-то из 9 перевешивает, находим там более тажёлый шар за ещё 2 сравнения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если сравнённые 9-ки равны. находим более тяжёлый шар в третей группе </a:t>
            </a:r>
            <a:endParaRPr lang="ru-RU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" y="64770"/>
            <a:ext cx="10515600" cy="28067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Разрезание пиццы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" y="412115"/>
            <a:ext cx="11708765" cy="5765165"/>
          </a:xfrm>
        </p:spPr>
        <p:txBody>
          <a:bodyPr/>
          <a:p>
            <a:r>
              <a:rPr lang="ru-RU" altLang="en-US"/>
              <a:t>на сколько максимум кусков можно разрезать пиццу?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550" y="840105"/>
            <a:ext cx="5181600" cy="10934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550" y="5238115"/>
            <a:ext cx="100444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• то есть f(n)=f(n-1)+n= f(n-2)+(n-1)+n=1+1+2 + 3+4+...+ (n-1)+n = 1 + </a:t>
            </a:r>
            <a:r>
              <a:rPr lang="de-DE" altLang="en-US">
                <a:latin typeface="Calibri" panose="020F0502020204030204" charset="0"/>
              </a:rPr>
              <a:t>n</a:t>
            </a:r>
            <a:r>
              <a:rPr lang="en-US"/>
              <a:t>(</a:t>
            </a:r>
            <a:r>
              <a:rPr lang="de-DE" altLang="en-US">
                <a:latin typeface="Calibri" panose="020F0502020204030204" charset="0"/>
              </a:rPr>
              <a:t>n</a:t>
            </a:r>
            <a:r>
              <a:rPr lang="en-US"/>
              <a:t>+1)</a:t>
            </a:r>
            <a:r>
              <a:rPr lang="de-DE" altLang="en-US">
                <a:latin typeface="Calibri" panose="020F0502020204030204" charset="0"/>
              </a:rPr>
              <a:t>/2</a:t>
            </a:r>
            <a:r>
              <a:rPr lang="en-US"/>
              <a:t>  проверка 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f(7) = 1+7∗82 = 29 , 22+7 = 29 проверка : f(9) = 1+9∗210 = 46, 37+9 = 46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483235" y="349059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ru-RU">
                          <a:latin typeface="Calibri" panose="020F0502020204030204" charset="0"/>
                        </a:rPr>
                        <a:t>n</a:t>
                      </a:r>
                      <a:endParaRPr lang="de-DE" altLang="ru-RU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4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8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9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f(n)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4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11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16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22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29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37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46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74930"/>
            <a:ext cx="10515600" cy="628650"/>
          </a:xfrm>
        </p:spPr>
        <p:txBody>
          <a:bodyPr>
            <a:normAutofit fontScale="90000"/>
          </a:bodyPr>
          <a:p>
            <a:r>
              <a:rPr lang="ru-RU" altLang="en-US">
                <a:latin typeface="Calibri" panose="020F0502020204030204" charset="0"/>
              </a:rPr>
              <a:t>Убийство по кругу для </a:t>
            </a:r>
            <a:r>
              <a:rPr lang="de-DE" altLang="en-US">
                <a:latin typeface="Calibri" panose="020F0502020204030204" charset="0"/>
              </a:rPr>
              <a:t>k=2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" y="703580"/>
            <a:ext cx="11892280" cy="1386840"/>
          </a:xfrm>
        </p:spPr>
        <p:txBody>
          <a:bodyPr>
            <a:normAutofit lnSpcReduction="20000"/>
          </a:bodyPr>
          <a:p>
            <a:r>
              <a:rPr lang="en-US"/>
              <a:t>по кругу стоят юниты, умирает каждый k-й, пропуская мёртвых. Какой юнит выживет? • </a:t>
            </a:r>
            <a:endParaRPr lang="en-US"/>
          </a:p>
          <a:p>
            <a:r>
              <a:rPr lang="en-US"/>
              <a:t>Рассмотрим случай для k=2, то есть умирает каждый второй: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0662" t="38170" r="5426" b="8849"/>
          <a:stretch>
            <a:fillRect/>
          </a:stretch>
        </p:blipFill>
        <p:spPr>
          <a:xfrm>
            <a:off x="102870" y="1951990"/>
            <a:ext cx="1186561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" y="0"/>
            <a:ext cx="11353800" cy="877570"/>
          </a:xfrm>
        </p:spPr>
        <p:txBody>
          <a:bodyPr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Убийство по кругу, для k=2, формул</a:t>
            </a:r>
            <a:r>
              <a:rPr lang="en-US">
                <a:sym typeface="+mn-ea"/>
              </a:rPr>
              <a:t>а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5885" y="876935"/>
                <a:ext cx="11931650" cy="5812790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то есть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</a:rPr>
                  <a:t> </a:t>
                </a:r>
                <a:r>
                  <a:rPr lang="ru-RU" altLang="en-US">
                    <a:latin typeface="Calibri" panose="020F0502020204030204" charset="0"/>
                  </a:rPr>
                  <a:t>откуда </a:t>
                </a:r>
                <a:endParaRPr lang="ru-RU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быстро посчитать целый логарифм от 2: </a:t>
                </a:r>
                <a:endParaRPr lang="en-US"/>
              </a:p>
              <a:p>
                <a:r>
                  <a:rPr lang="en-US">
                    <a:solidFill>
                      <a:srgbClr val="00B0F0"/>
                    </a:solidFill>
                  </a:rPr>
                  <a:t>def log_2_uint( x):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x |= x &gt;&gt; 1;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x |= x &gt;&gt; 2;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x |= x &gt;&gt; 4;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x |= x &gt;&gt; 8;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x |= x &gt;&gt; 16;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#x |= x &gt;&gt; 16; #for long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 x = x ^ (x &gt;&gt; 1); </a:t>
                </a:r>
                <a:endParaRPr lang="en-US">
                  <a:solidFill>
                    <a:srgbClr val="00B0F0"/>
                  </a:solidFill>
                </a:endParaRPr>
              </a:p>
              <a:p>
                <a:pPr lvl="1"/>
                <a:r>
                  <a:rPr lang="en-US">
                    <a:solidFill>
                      <a:srgbClr val="00B0F0"/>
                    </a:solidFill>
                  </a:rPr>
                  <a:t>return x</a:t>
                </a:r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885" y="876935"/>
                <a:ext cx="11931650" cy="5812790"/>
              </a:xfrm>
              <a:blipFill rotWithShape="1">
                <a:blip r:embed="rId1"/>
                <a:stretch>
                  <a:fillRect t="-4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" y="179705"/>
            <a:ext cx="10515600" cy="546100"/>
          </a:xfrm>
        </p:spPr>
        <p:txBody>
          <a:bodyPr>
            <a:normAutofit fontScale="90000"/>
          </a:bodyPr>
          <a:p>
            <a:r>
              <a:rPr lang="en-US"/>
              <a:t>Убийство по кругу, для k=3, таблица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9596" t="36831" r="25595" b="15657"/>
          <a:stretch>
            <a:fillRect/>
          </a:stretch>
        </p:blipFill>
        <p:spPr>
          <a:xfrm>
            <a:off x="160020" y="1591945"/>
            <a:ext cx="11613515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10"/>
            <a:ext cx="11353800" cy="583565"/>
          </a:xfrm>
        </p:spPr>
        <p:txBody>
          <a:bodyPr>
            <a:normAutofit fontScale="90000"/>
          </a:bodyPr>
          <a:p>
            <a:r>
              <a:rPr lang="ru-RU" altLang="en-US"/>
              <a:t>Убийства по кругу для </a:t>
            </a:r>
            <a:r>
              <a:rPr lang="de-DE" altLang="en-US">
                <a:latin typeface="Calibri" panose="020F0502020204030204" charset="0"/>
              </a:rPr>
              <a:t>k=3</a:t>
            </a:r>
            <a:r>
              <a:rPr lang="ru-RU" altLang="de-DE">
                <a:latin typeface="Calibri" panose="020F0502020204030204" charset="0"/>
              </a:rPr>
              <a:t>, закономерность</a:t>
            </a:r>
            <a:endParaRPr lang="ru-RU" altLang="de-DE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" y="676910"/>
            <a:ext cx="11802745" cy="6081395"/>
          </a:xfrm>
        </p:spPr>
        <p:txBody>
          <a:bodyPr/>
          <a:p>
            <a:r>
              <a:rPr lang="en-US"/>
              <a:t>есть два числа, каждое число растёт с шагом в 3, </a:t>
            </a:r>
            <a:endParaRPr lang="en-US"/>
          </a:p>
          <a:p>
            <a:r>
              <a:rPr lang="en-US"/>
              <a:t>затем когда становится n-1 , следующим будет 1 </a:t>
            </a:r>
            <a:endParaRPr lang="en-US"/>
          </a:p>
          <a:p>
            <a:r>
              <a:rPr lang="en-US"/>
              <a:t>а если равно n, то следующим будет 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40"/>
            <a:ext cx="11442700" cy="422275"/>
          </a:xfrm>
        </p:spPr>
        <p:txBody>
          <a:bodyPr>
            <a:normAutofit fontScale="90000"/>
          </a:bodyPr>
          <a:p>
            <a:r>
              <a:rPr lang="ru-RU" altLang="en-US"/>
              <a:t>Кощей ложит деньги в банк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563880"/>
            <a:ext cx="12071985" cy="2444115"/>
          </a:xfrm>
        </p:spPr>
        <p:txBody>
          <a:bodyPr/>
          <a:p>
            <a:r>
              <a:rPr lang="en-US"/>
              <a:t>вначале ложит k, затем в каждый последующий день на 1 больше</a:t>
            </a:r>
            <a:endParaRPr lang="en-US"/>
          </a:p>
          <a:p>
            <a:r>
              <a:rPr lang="ru-RU" altLang="en-US"/>
              <a:t>п</a:t>
            </a:r>
            <a:r>
              <a:rPr lang="en-US"/>
              <a:t>осле того как кощей ложит деньги, банк уменьшает всю сумму в 2 раза </a:t>
            </a:r>
            <a:endParaRPr lang="en-US"/>
          </a:p>
          <a:p>
            <a:r>
              <a:rPr lang="en-US"/>
              <a:t> при каком начальном n в банке всегда будет целое число </a:t>
            </a:r>
            <a:endParaRPr lang="en-US"/>
          </a:p>
          <a:p>
            <a:r>
              <a:rPr lang="en-US"/>
              <a:t>перебором подошло только k=2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10343" t="46993" r="25147" b="13943"/>
          <a:stretch>
            <a:fillRect/>
          </a:stretch>
        </p:blipFill>
        <p:spPr>
          <a:xfrm>
            <a:off x="120015" y="2860040"/>
            <a:ext cx="11438890" cy="3896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7475"/>
            <a:ext cx="11245850" cy="58356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Квадрат задан линиями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" y="601980"/>
            <a:ext cx="11737340" cy="6132195"/>
          </a:xfrm>
        </p:spPr>
        <p:txBody>
          <a:bodyPr/>
          <a:p>
            <a:r>
              <a:rPr lang="en-US"/>
              <a:t>y=ax+b y=bx+c y=cx+d y=dx+a</a:t>
            </a:r>
            <a:endParaRPr lang="en-US"/>
          </a:p>
          <a:p>
            <a:r>
              <a:rPr lang="en-US"/>
              <a:t>пусть первая пепендикулярна второй ( и четвёртой), тогда </a:t>
            </a:r>
            <a:endParaRPr lang="en-US"/>
          </a:p>
          <a:p>
            <a:pPr lvl="1"/>
            <a:r>
              <a:rPr lang="en-US"/>
              <a:t>b=-1/a y = ax-1/a , y = -x/a+a, y = ax-1/a y = ax-1/a </a:t>
            </a:r>
            <a:endParaRPr lang="en-US"/>
          </a:p>
          <a:p>
            <a:pPr lvl="1"/>
            <a:r>
              <a:rPr lang="en-US"/>
              <a:t> c=a </a:t>
            </a:r>
            <a:endParaRPr lang="en-US"/>
          </a:p>
          <a:p>
            <a:pPr lvl="1"/>
            <a:r>
              <a:rPr lang="en-US"/>
              <a:t>d=b=-1/a</a:t>
            </a:r>
            <a:endParaRPr lang="en-US"/>
          </a:p>
          <a:p>
            <a:pPr lvl="1"/>
            <a:r>
              <a:rPr lang="en-US"/>
              <a:t> пусть первая пепендикулярна третей, тогда </a:t>
            </a:r>
            <a:endParaRPr lang="en-US"/>
          </a:p>
          <a:p>
            <a:pPr lvl="1"/>
            <a:r>
              <a:rPr lang="en-US"/>
              <a:t>с=-1/a</a:t>
            </a:r>
            <a:endParaRPr lang="en-US"/>
          </a:p>
          <a:p>
            <a:pPr lvl="0"/>
            <a:r>
              <a:rPr lang="ru-RU" altLang="en-US"/>
              <a:t>перпендикуляр к линии </a:t>
            </a:r>
            <a:endParaRPr lang="ru-RU" altLang="en-US"/>
          </a:p>
          <a:p>
            <a:pPr lvl="0"/>
            <a:r>
              <a:rPr lang="ru-RU" altLang="en-US"/>
              <a:t>1 + h^2 = t^2 </a:t>
            </a:r>
            <a:endParaRPr lang="ru-RU" altLang="en-US"/>
          </a:p>
          <a:p>
            <a:pPr lvl="0"/>
            <a:r>
              <a:rPr lang="ru-RU" altLang="en-US"/>
              <a:t>t^2 + 1 + a^2 = (a+h)^2 = a^2 + 2 ah + h^2 </a:t>
            </a:r>
            <a:endParaRPr lang="ru-RU" altLang="en-US"/>
          </a:p>
          <a:p>
            <a:pPr lvl="0"/>
            <a:r>
              <a:rPr lang="ru-RU" altLang="en-US"/>
              <a:t>1 + h^2+ 1 + a^2 = (a+h)^2 = a^2 + 2 ah + h^2 </a:t>
            </a:r>
            <a:endParaRPr lang="ru-RU" altLang="en-US"/>
          </a:p>
          <a:p>
            <a:pPr lvl="0"/>
            <a:r>
              <a:rPr lang="ru-RU" altLang="en-US"/>
              <a:t>1 ++ 1 + = (a+h)^2 = + 2 ah =2 </a:t>
            </a:r>
            <a:endParaRPr lang="ru-RU" altLang="en-US"/>
          </a:p>
          <a:p>
            <a:pPr lvl="0"/>
            <a:r>
              <a:rPr lang="ru-RU" altLang="en-US"/>
              <a:t>a = 1/h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" y="80645"/>
            <a:ext cx="11196320" cy="64452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Вероятность прийти раньше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12830" t="1485" r="11654" b="86774"/>
          <a:stretch>
            <a:fillRect/>
          </a:stretch>
        </p:blipFill>
        <p:spPr>
          <a:xfrm>
            <a:off x="157480" y="680085"/>
            <a:ext cx="10913745" cy="1696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7480" y="2376805"/>
            <a:ext cx="118135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Подход высокого уровня</a:t>
            </a:r>
            <a:endParaRPr lang="ru-RU" altLang="en-US"/>
          </a:p>
          <a:p>
            <a:r>
              <a:rPr lang="ru-RU" altLang="en-US"/>
              <a:t>Из соображений симметрии, при фиксированных 2 точках, есть два варианта - меньшая либо б либо а </a:t>
            </a:r>
            <a:br>
              <a:rPr lang="ru-RU" altLang="en-US"/>
            </a:br>
            <a:r>
              <a:rPr lang="ru-RU" altLang="en-US"/>
              <a:t>то есть вариантов, где </a:t>
            </a:r>
            <a:r>
              <a:rPr lang="de-DE" altLang="en-US">
                <a:latin typeface="Calibri" panose="020F0502020204030204" charset="0"/>
              </a:rPr>
              <a:t>a&lt; b </a:t>
            </a:r>
            <a:r>
              <a:rPr lang="ru-RU" altLang="en-US">
                <a:latin typeface="Calibri" panose="020F0502020204030204" charset="0"/>
              </a:rPr>
              <a:t> в два раза меньше чем всего пар точек. Тогда вероятность,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что антон пришёл раньше бориса, который пришёл случайно, равно </a:t>
            </a:r>
            <a:r>
              <a:rPr lang="de-DE" altLang="ru-RU">
                <a:latin typeface="Calibri" panose="020F0502020204030204" charset="0"/>
              </a:rPr>
              <a:t>P(</a:t>
            </a:r>
            <a:r>
              <a:rPr lang="ru-RU" altLang="de-DE">
                <a:latin typeface="Calibri" panose="020F0502020204030204" charset="0"/>
              </a:rPr>
              <a:t>а</a:t>
            </a:r>
            <a:r>
              <a:rPr lang="de-DE" altLang="ru-RU">
                <a:latin typeface="Calibri" panose="020F0502020204030204" charset="0"/>
              </a:rPr>
              <a:t>&lt;</a:t>
            </a:r>
            <a:r>
              <a:rPr lang="ru-RU" altLang="de-DE">
                <a:latin typeface="Calibri" panose="020F0502020204030204" charset="0"/>
              </a:rPr>
              <a:t>б) </a:t>
            </a:r>
            <a:r>
              <a:rPr lang="de-DE" altLang="de-DE">
                <a:latin typeface="Calibri" panose="020F0502020204030204" charset="0"/>
              </a:rPr>
              <a:t>=</a:t>
            </a:r>
            <a:r>
              <a:rPr lang="ru-RU" altLang="en-US">
                <a:latin typeface="Calibri" panose="020F0502020204030204" charset="0"/>
              </a:rPr>
              <a:t> 0.5</a:t>
            </a:r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Формальный подход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Вероятность что случайное А меньше случайного б в интервале 0,1равна б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Давай посмотрим какова сумма пероятности для всех возможных а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Это будет интеграл от 0 до 1 от б d б равно одна вторая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То есть а прийдёт раньше б с вероятностью 1/2</a:t>
            </a:r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sym typeface="+mn-ea"/>
              </a:rPr>
              <a:t>Подход высокого уровня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Далее, при 3 или более фиксированных точках, всего вариантов размещения на тех же позициях разных людей будет </a:t>
            </a:r>
            <a:r>
              <a:rPr lang="de-DE" altLang="en-US">
                <a:latin typeface="Calibri" panose="020F0502020204030204" charset="0"/>
              </a:rPr>
              <a:t>n!, </a:t>
            </a:r>
            <a:r>
              <a:rPr lang="ru-RU" altLang="en-US">
                <a:latin typeface="Calibri" panose="020F0502020204030204" charset="0"/>
              </a:rPr>
              <a:t>размещений где меньшая точка </a:t>
            </a:r>
            <a:r>
              <a:rPr lang="de-DE" altLang="en-US">
                <a:latin typeface="Calibri" panose="020F0502020204030204" charset="0"/>
              </a:rPr>
              <a:t>a</a:t>
            </a:r>
            <a:r>
              <a:rPr lang="ru-RU" altLang="en-US">
                <a:latin typeface="Calibri" panose="020F0502020204030204" charset="0"/>
              </a:rPr>
              <a:t>- </a:t>
            </a:r>
            <a:r>
              <a:rPr lang="de-DE" altLang="ru-RU">
                <a:latin typeface="Calibri" panose="020F0502020204030204" charset="0"/>
              </a:rPr>
              <a:t>(n</a:t>
            </a:r>
            <a:r>
              <a:rPr lang="ru-RU" altLang="en-US">
                <a:latin typeface="Calibri" panose="020F0502020204030204" charset="0"/>
              </a:rPr>
              <a:t>-1</a:t>
            </a:r>
            <a:r>
              <a:rPr lang="de-DE" altLang="ru-RU">
                <a:latin typeface="Calibri" panose="020F0502020204030204" charset="0"/>
              </a:rPr>
              <a:t>)! </a:t>
            </a:r>
            <a:r>
              <a:rPr lang="ru-RU" altLang="ru-RU">
                <a:latin typeface="Calibri" panose="020F0502020204030204" charset="0"/>
              </a:rPr>
              <a:t> итого вероятность что а окажется наименьшей, (</a:t>
            </a:r>
            <a:r>
              <a:rPr lang="de-DE" altLang="ru-RU">
                <a:latin typeface="Calibri" panose="020F0502020204030204" charset="0"/>
              </a:rPr>
              <a:t>n-1)!/n! = 1/n</a:t>
            </a:r>
            <a:endParaRPr lang="de-DE" altLang="ru-RU">
              <a:latin typeface="Calibri" panose="020F0502020204030204" charset="0"/>
            </a:endParaRPr>
          </a:p>
          <a:p>
            <a:r>
              <a:rPr lang="de-DE" altLang="ru-RU">
                <a:latin typeface="Calibri" panose="020F0502020204030204" charset="0"/>
              </a:rPr>
              <a:t>P(a&lt;</a:t>
            </a:r>
            <a:r>
              <a:rPr lang="ru-RU" altLang="ru-RU">
                <a:latin typeface="Calibri" panose="020F0502020204030204" charset="0"/>
              </a:rPr>
              <a:t>б и </a:t>
            </a:r>
            <a:r>
              <a:rPr lang="de-DE" altLang="ru-RU">
                <a:latin typeface="Calibri" panose="020F0502020204030204" charset="0"/>
              </a:rPr>
              <a:t>a&lt;</a:t>
            </a:r>
            <a:r>
              <a:rPr lang="ru-RU" altLang="de-DE">
                <a:latin typeface="Calibri" panose="020F0502020204030204" charset="0"/>
              </a:rPr>
              <a:t>в и... ) </a:t>
            </a:r>
            <a:r>
              <a:rPr lang="de-DE" altLang="de-DE">
                <a:latin typeface="Calibri" panose="020F0502020204030204" charset="0"/>
              </a:rPr>
              <a:t>= 1/n</a:t>
            </a:r>
            <a:endParaRPr lang="de-DE" altLang="ru-RU">
              <a:latin typeface="Calibri" panose="020F0502020204030204" charset="0"/>
            </a:endParaRPr>
          </a:p>
          <a:p>
            <a:r>
              <a:rPr lang="de-DE" altLang="ru-RU">
                <a:latin typeface="Calibri" panose="020F0502020204030204" charset="0"/>
              </a:rPr>
              <a:t>Наконец условная вероятность что а&lt; в при а &lt;б это а меньше б и в делить на а меньш б 1/3 делить на 1/2 будет 2/3</a:t>
            </a:r>
            <a:endParaRPr lang="de-DE" altLang="ru-RU">
              <a:latin typeface="Calibri" panose="020F0502020204030204" charset="0"/>
            </a:endParaRPr>
          </a:p>
          <a:p>
            <a:endParaRPr lang="de-DE" altLang="ru-RU">
              <a:latin typeface="Calibri" panose="020F0502020204030204" charset="0"/>
            </a:endParaRPr>
          </a:p>
          <a:p>
            <a:endParaRPr lang="de-DE" altLang="ru-RU">
              <a:latin typeface="Calibri" panose="020F0502020204030204" charset="0"/>
            </a:endParaRPr>
          </a:p>
          <a:p>
            <a:endParaRPr lang="de-DE" altLang="ru-RU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5503</Words>
  <Application>WPS Presentation</Application>
  <PresentationFormat>Widescreen</PresentationFormat>
  <Paragraphs>189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Cambria Math</vt:lpstr>
      <vt:lpstr>Microsoft YaHei</vt:lpstr>
      <vt:lpstr>Arial Unicode MS</vt:lpstr>
      <vt:lpstr>Calibri Light</vt:lpstr>
      <vt:lpstr>Office Theme</vt:lpstr>
      <vt:lpstr>Paint.Picture</vt:lpstr>
      <vt:lpstr>интересные задачи </vt:lpstr>
      <vt:lpstr>Разрезание пиццы</vt:lpstr>
      <vt:lpstr>Убийство по кругу для k=2</vt:lpstr>
      <vt:lpstr>Убийство по кругу, для k=2, формула </vt:lpstr>
      <vt:lpstr>Убийство по кругу, для k=3, таблица</vt:lpstr>
      <vt:lpstr>Убийства по кругу для k=3, закономерность</vt:lpstr>
      <vt:lpstr>Кощей ложит деньги в банк</vt:lpstr>
      <vt:lpstr>Квадрат задан линиями </vt:lpstr>
      <vt:lpstr>Вероятность прийти раньше</vt:lpstr>
      <vt:lpstr>Вероятность прийти раньше 2</vt:lpstr>
      <vt:lpstr>открывать и закрывать двери </vt:lpstr>
      <vt:lpstr>положить костяшки домино так чтобы нельзя было уже ложить</vt:lpstr>
      <vt:lpstr>Вариантов путей по прямоугольной доске  с диагоналями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интересные задачи </dc:title>
  <dc:creator/>
  <cp:lastModifiedBy>peter</cp:lastModifiedBy>
  <cp:revision>36</cp:revision>
  <dcterms:created xsi:type="dcterms:W3CDTF">2022-01-23T18:26:00Z</dcterms:created>
  <dcterms:modified xsi:type="dcterms:W3CDTF">2022-03-04T20:23:14Z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79D9E2B9FAE64BD4B0B120DF8518E23D</vt:lpwstr>
  </property>
  <property fmtid="{D5CDD505-2E9C-101B-9397-08002B2CF9AE}" pid="3" name="KSOProductBuildVer">
    <vt:lpwstr>1033-11.2.0.10451</vt:lpwstr>
  </property>
</Properties>
</file>