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Теория </a:t>
            </a:r>
            <a:br>
              <a:rPr lang="ru-RU" altLang="en-US"/>
            </a:br>
            <a:r>
              <a:rPr lang="ru-RU" altLang="en-US"/>
              <a:t>игр!!</a:t>
            </a:r>
            <a:endParaRPr lang="ru-RU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спасибо Савватееву 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60" y="147320"/>
            <a:ext cx="11544935" cy="749300"/>
          </a:xfrm>
        </p:spPr>
        <p:txBody>
          <a:bodyPr>
            <a:normAutofit fontScale="90000"/>
          </a:bodyPr>
          <a:p>
            <a:r>
              <a:rPr lang="ru-RU" altLang="en-US">
                <a:latin typeface="Calibri" panose="020F0502020204030204" charset="0"/>
              </a:rPr>
              <a:t>Ученик сбежал с урока и плавает в круглом бассейне</a:t>
            </a:r>
            <a:endParaRPr lang="ru-RU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165" y="1163955"/>
            <a:ext cx="11830050" cy="5624830"/>
          </a:xfrm>
        </p:spPr>
        <p:txBody>
          <a:bodyPr>
            <a:normAutofit lnSpcReduction="10000"/>
          </a:bodyPr>
          <a:p>
            <a:r>
              <a:rPr lang="ru-RU" altLang="en-US"/>
              <a:t>скорость бега учителя </a:t>
            </a:r>
            <a:r>
              <a:rPr lang="en-US" altLang="en-US"/>
              <a:t>4v </a:t>
            </a:r>
            <a:r>
              <a:rPr lang="ru-RU" altLang="en-US"/>
              <a:t>где </a:t>
            </a:r>
            <a:r>
              <a:rPr lang="en-US" altLang="en-US"/>
              <a:t>v</a:t>
            </a:r>
            <a:r>
              <a:rPr lang="de-DE" altLang="en-US">
                <a:latin typeface="Calibri" panose="020F0502020204030204" charset="0"/>
              </a:rPr>
              <a:t> </a:t>
            </a:r>
            <a:r>
              <a:rPr lang="ru-RU" altLang="en-US">
                <a:latin typeface="Calibri" panose="020F0502020204030204" charset="0"/>
              </a:rPr>
              <a:t>скорость плавания ученика. Возможно ли ученику спастись?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Если плыть напрямую, учитель успеет схватить, потому что ученик проплывёт </a:t>
            </a:r>
            <a:r>
              <a:rPr lang="en-US" altLang="en-US">
                <a:latin typeface="Calibri" panose="020F0502020204030204" charset="0"/>
              </a:rPr>
              <a:t>r</a:t>
            </a:r>
            <a:r>
              <a:rPr lang="ru-RU" altLang="en-US">
                <a:latin typeface="Calibri" panose="020F0502020204030204" charset="0"/>
              </a:rPr>
              <a:t> со скоростью </a:t>
            </a:r>
            <a:r>
              <a:rPr lang="en-US" altLang="en-US">
                <a:latin typeface="Calibri" panose="020F0502020204030204" charset="0"/>
              </a:rPr>
              <a:t>v</a:t>
            </a:r>
            <a:r>
              <a:rPr lang="de-DE" altLang="en-US">
                <a:latin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</a:rPr>
              <a:t> </a:t>
            </a:r>
            <a:r>
              <a:rPr lang="ru-RU" altLang="en-US">
                <a:latin typeface="Calibri" panose="020F0502020204030204" charset="0"/>
              </a:rPr>
              <a:t>а учителю надо пройти </a:t>
            </a:r>
            <a:r>
              <a:rPr lang="en-US" altLang="en-US">
                <a:latin typeface="Calibri" panose="020F0502020204030204" charset="0"/>
              </a:rPr>
              <a:t>pi*r </a:t>
            </a:r>
            <a:r>
              <a:rPr lang="ru-RU" altLang="en-US">
                <a:latin typeface="Calibri" panose="020F0502020204030204" charset="0"/>
              </a:rPr>
              <a:t>со скоростью </a:t>
            </a:r>
            <a:r>
              <a:rPr lang="en-US" altLang="en-US">
                <a:latin typeface="Calibri" panose="020F0502020204030204" charset="0"/>
              </a:rPr>
              <a:t>4v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Решение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рассмотрим маленькую окружность радиуса </a:t>
            </a:r>
            <a:r>
              <a:rPr lang="en-US" altLang="en-US">
                <a:latin typeface="Calibri" panose="020F0502020204030204" charset="0"/>
              </a:rPr>
              <a:t>l = 0.9/4r </a:t>
            </a:r>
            <a:r>
              <a:rPr lang="ru-RU" altLang="en-US">
                <a:latin typeface="Calibri" panose="020F0502020204030204" charset="0"/>
              </a:rPr>
              <a:t>.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угловая скорость ученика тут больше чем у учителя и ученик всегда окажется на противоположной стороне маленькой окружности.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потом учитель пробегает </a:t>
            </a:r>
            <a:r>
              <a:rPr lang="en-US" altLang="en-US">
                <a:latin typeface="Calibri" panose="020F0502020204030204" charset="0"/>
                <a:sym typeface="+mn-ea"/>
              </a:rPr>
              <a:t>pi*r </a:t>
            </a:r>
            <a:r>
              <a:rPr lang="ru-RU" altLang="en-US">
                <a:latin typeface="Calibri" panose="020F0502020204030204" charset="0"/>
                <a:sym typeface="+mn-ea"/>
              </a:rPr>
              <a:t>со скоростью </a:t>
            </a:r>
            <a:r>
              <a:rPr lang="en-US" altLang="en-US">
                <a:latin typeface="Calibri" panose="020F0502020204030204" charset="0"/>
                <a:sym typeface="+mn-ea"/>
              </a:rPr>
              <a:t>4v </a:t>
            </a:r>
            <a:r>
              <a:rPr lang="ru-RU" altLang="en-US">
                <a:latin typeface="Calibri" panose="020F0502020204030204" charset="0"/>
                <a:sym typeface="+mn-ea"/>
              </a:rPr>
              <a:t> а ученик плывёт </a:t>
            </a:r>
            <a:endParaRPr lang="ru-RU" altLang="en-US">
              <a:latin typeface="Calibri" panose="020F0502020204030204" charset="0"/>
              <a:sym typeface="+mn-ea"/>
            </a:endParaRPr>
          </a:p>
          <a:p>
            <a:r>
              <a:rPr lang="en-US" altLang="en-US">
                <a:latin typeface="Calibri" panose="020F0502020204030204" charset="0"/>
              </a:rPr>
              <a:t>r(1-0.9/4) </a:t>
            </a:r>
            <a:r>
              <a:rPr lang="ru-RU" altLang="en-US">
                <a:latin typeface="Calibri" panose="020F0502020204030204" charset="0"/>
              </a:rPr>
              <a:t>со скоростью </a:t>
            </a:r>
            <a:r>
              <a:rPr lang="en-US" altLang="en-US">
                <a:latin typeface="Calibri" panose="020F0502020204030204" charset="0"/>
              </a:rPr>
              <a:t>v </a:t>
            </a:r>
            <a:r>
              <a:rPr lang="ru-RU" altLang="en-US">
                <a:latin typeface="Calibri" panose="020F0502020204030204" charset="0"/>
              </a:rPr>
              <a:t>и успевает </a:t>
            </a:r>
            <a:endParaRPr lang="ru-RU" altLang="en-US">
              <a:latin typeface="Calibri" panose="020F0502020204030204" charset="0"/>
            </a:endParaRPr>
          </a:p>
          <a:p>
            <a:endParaRPr lang="ru-RU" altLang="en-US">
              <a:latin typeface="Calibri" panose="020F0502020204030204" charset="0"/>
            </a:endParaRPr>
          </a:p>
          <a:p>
            <a:endParaRPr lang="ru-RU" altLang="en-US">
              <a:latin typeface="Calibri" panose="020F0502020204030204" charset="0"/>
            </a:endParaRPr>
          </a:p>
          <a:p>
            <a:endParaRPr lang="ru-RU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соединить четыре точки между собой используя минимум чернил 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91045" cy="4785995"/>
          </a:xfrm>
        </p:spPr>
        <p:txBody>
          <a:bodyPr/>
          <a:p>
            <a:r>
              <a:rPr lang="ru-RU" altLang="en-US"/>
              <a:t>длинна 1+</a:t>
            </a:r>
            <a:r>
              <a:rPr lang="en-US" altLang="ru-RU"/>
              <a:t>√3 </a:t>
            </a:r>
            <a:endParaRPr lang="en-US" altLang="ru-RU"/>
          </a:p>
          <a:p>
            <a:r>
              <a:rPr lang="ru-RU" altLang="en-US"/>
              <a:t>если крест накрест длинна 2корень3</a:t>
            </a:r>
            <a:endParaRPr lang="ru-RU" altLang="en-US"/>
          </a:p>
          <a:p>
            <a:r>
              <a:rPr lang="ru-RU" altLang="en-US"/>
              <a:t>буква </a:t>
            </a:r>
            <a:r>
              <a:rPr lang="en-US" altLang="en-US"/>
              <a:t>H</a:t>
            </a:r>
            <a:r>
              <a:rPr lang="de-DE" altLang="en-US">
                <a:latin typeface="Calibri" panose="020F0502020204030204" charset="0"/>
              </a:rPr>
              <a:t> </a:t>
            </a:r>
            <a:r>
              <a:rPr lang="ru-RU" altLang="en-US">
                <a:latin typeface="Calibri" panose="020F0502020204030204" charset="0"/>
              </a:rPr>
              <a:t>длинна 3 </a:t>
            </a:r>
            <a:endParaRPr lang="ru-RU" altLang="en-US">
              <a:latin typeface="Calibri" panose="020F0502020204030204" charset="0"/>
            </a:endParaRPr>
          </a:p>
          <a:p>
            <a:endParaRPr lang="ru-RU" altLang="en-US">
              <a:latin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2"/>
          </p:nvPr>
        </p:nvGraphicFramePr>
        <p:xfrm>
          <a:off x="8077200" y="2165350"/>
          <a:ext cx="27432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743200" imgH="1695450" progId="Paint.Picture">
                  <p:embed/>
                </p:oleObj>
              </mc:Choice>
              <mc:Fallback>
                <p:oleObj name="" r:id="rId1" imgW="2743200" imgH="16954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77200" y="2165350"/>
                        <a:ext cx="2743200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"/>
            <a:ext cx="12093575" cy="320040"/>
          </a:xfrm>
        </p:spPr>
        <p:txBody>
          <a:bodyPr>
            <a:normAutofit fontScale="90000"/>
          </a:bodyPr>
          <a:p>
            <a:r>
              <a:rPr lang="ru-RU">
                <a:latin typeface="Calibri" panose="020F0502020204030204" charset="0"/>
              </a:rPr>
              <a:t>Бросают орёл или решку, честная монета</a:t>
            </a:r>
            <a:endParaRPr lang="ru-RU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" y="450850"/>
            <a:ext cx="11954510" cy="6308725"/>
          </a:xfrm>
        </p:spPr>
        <p:txBody>
          <a:bodyPr>
            <a:normAutofit lnSpcReduction="20000"/>
          </a:bodyPr>
          <a:p>
            <a:r>
              <a:rPr lang="ru-RU" altLang="en-US"/>
              <a:t>300 рублей если угадал что будет решка </a:t>
            </a:r>
            <a:endParaRPr lang="ru-RU" altLang="en-US"/>
          </a:p>
          <a:p>
            <a:r>
              <a:rPr lang="ru-RU" altLang="en-US"/>
              <a:t>600 рублей если угадал что будет орёл.</a:t>
            </a:r>
            <a:endParaRPr lang="ru-RU" altLang="en-US"/>
          </a:p>
          <a:p>
            <a:r>
              <a:rPr lang="ru-RU" altLang="en-US"/>
              <a:t>Какая будет честная цена игры если монетка честная и выпадает в 50% случаях орёл или решка? 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фактически считаем матожидание</a:t>
            </a:r>
            <a:r>
              <a:rPr lang="de-DE" altLang="en-US">
                <a:latin typeface="Calibri" panose="020F0502020204030204" charset="0"/>
              </a:rPr>
              <a:t>:600*1/4 + 300 * 1/4 = 225 </a:t>
            </a:r>
            <a:r>
              <a:rPr lang="ru-RU" altLang="en-US">
                <a:latin typeface="Calibri" panose="020F0502020204030204" charset="0"/>
              </a:rPr>
              <a:t>рублей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(цена честного билета. Мы выбираем орёл или решку с 50% и она выпадает с 50% вероятностью)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но у выбирающего всегда орёл будет вознаграждение больше. найдём </a:t>
            </a:r>
            <a:endParaRPr lang="ru-RU" altLang="en-US">
              <a:latin typeface="Calibri" panose="020F0502020204030204" charset="0"/>
            </a:endParaRPr>
          </a:p>
          <a:p>
            <a:r>
              <a:rPr lang="en-US" altLang="en-US">
                <a:latin typeface="Calibri" panose="020F0502020204030204" charset="0"/>
              </a:rPr>
              <a:t>max(600/2*b+300/2(1-b)) </a:t>
            </a:r>
            <a:r>
              <a:rPr lang="ru-RU" altLang="en-US">
                <a:latin typeface="Calibri" panose="020F0502020204030204" charset="0"/>
              </a:rPr>
              <a:t>где </a:t>
            </a:r>
            <a:r>
              <a:rPr lang="en-US" altLang="en-US">
                <a:latin typeface="Calibri" panose="020F0502020204030204" charset="0"/>
              </a:rPr>
              <a:t>b - </a:t>
            </a:r>
            <a:r>
              <a:rPr lang="ru-RU" altLang="en-US">
                <a:latin typeface="Calibri" panose="020F0502020204030204" charset="0"/>
              </a:rPr>
              <a:t>шанс того что мы загадаем орёл.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легко увидеть что мы максимизируем </a:t>
            </a:r>
            <a:r>
              <a:rPr lang="en-US" altLang="en-US">
                <a:latin typeface="Calibri" panose="020F0502020204030204" charset="0"/>
              </a:rPr>
              <a:t>b = 1 </a:t>
            </a:r>
            <a:r>
              <a:rPr lang="ru-RU" altLang="en-US">
                <a:latin typeface="Calibri" panose="020F0502020204030204" charset="0"/>
              </a:rPr>
              <a:t>, то есть всегда имеем выигрыш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600/2 </a:t>
            </a:r>
            <a:r>
              <a:rPr lang="de-DE" altLang="ru-RU">
                <a:latin typeface="Calibri" panose="020F0502020204030204" charset="0"/>
              </a:rPr>
              <a:t>=</a:t>
            </a:r>
            <a:r>
              <a:rPr lang="ru-RU" altLang="en-US">
                <a:latin typeface="Calibri" panose="020F0502020204030204" charset="0"/>
              </a:rPr>
              <a:t> 300 </a:t>
            </a:r>
            <a:r>
              <a:rPr lang="en-US" altLang="en-US">
                <a:latin typeface="Calibri" panose="020F0502020204030204" charset="0"/>
              </a:rPr>
              <a:t>&gt; 2</a:t>
            </a:r>
            <a:r>
              <a:rPr lang="de-DE" altLang="en-US">
                <a:latin typeface="Calibri" panose="020F0502020204030204" charset="0"/>
              </a:rPr>
              <a:t>2</a:t>
            </a:r>
            <a:r>
              <a:rPr lang="en-US" altLang="en-US">
                <a:latin typeface="Calibri" panose="020F0502020204030204" charset="0"/>
              </a:rPr>
              <a:t>5</a:t>
            </a:r>
            <a:r>
              <a:rPr lang="de-DE" altLang="en-US">
                <a:latin typeface="Calibri" panose="020F0502020204030204" charset="0"/>
              </a:rPr>
              <a:t>. </a:t>
            </a:r>
            <a:r>
              <a:rPr lang="ru-RU" altLang="en-US">
                <a:latin typeface="Calibri" panose="020F0502020204030204" charset="0"/>
              </a:rPr>
              <a:t>Честная ли цена в 300 монет?</a:t>
            </a:r>
            <a:endParaRPr lang="ru-RU" altLang="en-US">
              <a:latin typeface="Calibri" panose="020F0502020204030204" charset="0"/>
            </a:endParaRPr>
          </a:p>
          <a:p>
            <a:endParaRPr lang="ru-RU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90195" y="2033905"/>
          <a:ext cx="376237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/>
                <a:gridCol w="1254125"/>
                <a:gridCol w="125412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Выпал орёл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выпала решка</a:t>
                      </a:r>
                      <a:endParaRPr lang="ru-RU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загадал орёл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600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0</a:t>
                      </a:r>
                      <a:endParaRPr lang="ru-RU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загадал решку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0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300</a:t>
                      </a:r>
                      <a:endParaRPr lang="ru-RU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" y="73660"/>
            <a:ext cx="11163935" cy="694055"/>
          </a:xfrm>
        </p:spPr>
        <p:txBody>
          <a:bodyPr>
            <a:normAutofit fontScale="90000"/>
          </a:bodyPr>
          <a:p>
            <a:r>
              <a:rPr lang="ru-RU">
                <a:latin typeface="Calibri" panose="020F0502020204030204" charset="0"/>
                <a:sym typeface="+mn-ea"/>
              </a:rPr>
              <a:t>Бросают орёл или решку, нечестная монета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767715"/>
            <a:ext cx="11745595" cy="5941695"/>
          </a:xfrm>
        </p:spPr>
        <p:txBody>
          <a:bodyPr>
            <a:normAutofit lnSpcReduction="10000"/>
          </a:bodyPr>
          <a:p>
            <a:r>
              <a:rPr lang="ru-RU" altLang="en-US"/>
              <a:t>пусть монета в </a:t>
            </a:r>
            <a:r>
              <a:rPr lang="en-US" altLang="ru-RU"/>
              <a:t>a - c</a:t>
            </a:r>
            <a:r>
              <a:rPr lang="ru-RU" altLang="ru-RU">
                <a:latin typeface="Calibri" panose="020F0502020204030204" charset="0"/>
              </a:rPr>
              <a:t>лучаях выдаёт решку соответственно в 1-</a:t>
            </a:r>
            <a:r>
              <a:rPr lang="en-US" altLang="ru-RU">
                <a:latin typeface="Calibri" panose="020F0502020204030204" charset="0"/>
              </a:rPr>
              <a:t>a </a:t>
            </a:r>
            <a:r>
              <a:rPr lang="ru-RU" altLang="ru-RU">
                <a:latin typeface="Calibri" panose="020F0502020204030204" charset="0"/>
              </a:rPr>
              <a:t>орёл </a:t>
            </a:r>
            <a:endParaRPr lang="ru-RU" altLang="ru-RU">
              <a:latin typeface="Calibri" panose="020F0502020204030204" charset="0"/>
            </a:endParaRPr>
          </a:p>
          <a:p>
            <a:r>
              <a:rPr lang="ru-RU" altLang="ru-RU">
                <a:latin typeface="Calibri" panose="020F0502020204030204" charset="0"/>
              </a:rPr>
              <a:t>если игра равновесная, это значит есть такое а что нам всё равно орёл или решку выбирать, то есть </a:t>
            </a:r>
            <a:endParaRPr lang="ru-RU" altLang="ru-RU">
              <a:latin typeface="Calibri" panose="020F0502020204030204" charset="0"/>
            </a:endParaRPr>
          </a:p>
          <a:p>
            <a:r>
              <a:rPr lang="ru-RU" altLang="ru-RU">
                <a:latin typeface="Calibri" panose="020F0502020204030204" charset="0"/>
              </a:rPr>
              <a:t>300</a:t>
            </a:r>
            <a:r>
              <a:rPr lang="en-US" altLang="ru-RU">
                <a:latin typeface="Calibri" panose="020F0502020204030204" charset="0"/>
              </a:rPr>
              <a:t>a = 600(1-a)</a:t>
            </a:r>
            <a:endParaRPr lang="en-US" altLang="ru-RU">
              <a:latin typeface="Calibri" panose="020F0502020204030204" charset="0"/>
            </a:endParaRPr>
          </a:p>
          <a:p>
            <a:r>
              <a:rPr lang="en-US" altLang="ru-RU">
                <a:latin typeface="Calibri" panose="020F0502020204030204" charset="0"/>
              </a:rPr>
              <a:t>a = 2/3 &lt;- </a:t>
            </a:r>
            <a:r>
              <a:rPr lang="ru-RU" altLang="ru-RU">
                <a:latin typeface="Calibri" panose="020F0502020204030204" charset="0"/>
              </a:rPr>
              <a:t>это равновесие Неша</a:t>
            </a:r>
            <a:endParaRPr lang="ru-RU" altLang="ru-RU">
              <a:latin typeface="Calibri" panose="020F0502020204030204" charset="0"/>
            </a:endParaRPr>
          </a:p>
          <a:p>
            <a:r>
              <a:rPr lang="ru-RU" altLang="ru-RU">
                <a:latin typeface="Calibri" panose="020F0502020204030204" charset="0"/>
              </a:rPr>
              <a:t>1/3 * 600*</a:t>
            </a:r>
            <a:r>
              <a:rPr lang="en-US" altLang="ru-RU">
                <a:latin typeface="Calibri" panose="020F0502020204030204" charset="0"/>
              </a:rPr>
              <a:t>b</a:t>
            </a:r>
            <a:r>
              <a:rPr lang="ru-RU" altLang="ru-RU">
                <a:latin typeface="Calibri" panose="020F0502020204030204" charset="0"/>
              </a:rPr>
              <a:t> + </a:t>
            </a:r>
            <a:r>
              <a:rPr lang="en-US" altLang="ru-RU">
                <a:latin typeface="Calibri" panose="020F0502020204030204" charset="0"/>
              </a:rPr>
              <a:t>2/3</a:t>
            </a:r>
            <a:r>
              <a:rPr lang="ru-RU" altLang="ru-RU">
                <a:latin typeface="Calibri" panose="020F0502020204030204" charset="0"/>
              </a:rPr>
              <a:t> * 300</a:t>
            </a:r>
            <a:r>
              <a:rPr lang="en-US" altLang="ru-RU">
                <a:latin typeface="Calibri" panose="020F0502020204030204" charset="0"/>
              </a:rPr>
              <a:t>*(1-b)</a:t>
            </a:r>
            <a:r>
              <a:rPr lang="ru-RU" altLang="ru-RU">
                <a:latin typeface="Calibri" panose="020F0502020204030204" charset="0"/>
              </a:rPr>
              <a:t> </a:t>
            </a:r>
            <a:r>
              <a:rPr lang="en-US" altLang="ru-RU">
                <a:latin typeface="Calibri" panose="020F0502020204030204" charset="0"/>
              </a:rPr>
              <a:t>= 200 </a:t>
            </a:r>
            <a:r>
              <a:rPr lang="ru-RU" altLang="ru-RU">
                <a:latin typeface="Calibri" panose="020F0502020204030204" charset="0"/>
              </a:rPr>
              <a:t>рублей ( честная цена)</a:t>
            </a:r>
            <a:endParaRPr lang="ru-RU" altLang="ru-RU">
              <a:latin typeface="Calibri" panose="020F0502020204030204" charset="0"/>
            </a:endParaRPr>
          </a:p>
          <a:p>
            <a:r>
              <a:rPr lang="ru-RU" altLang="ru-RU">
                <a:latin typeface="Calibri" panose="020F0502020204030204" charset="0"/>
              </a:rPr>
              <a:t>1/9 </a:t>
            </a:r>
            <a:r>
              <a:rPr lang="en-US" altLang="ru-RU">
                <a:latin typeface="Calibri" panose="020F0502020204030204" charset="0"/>
              </a:rPr>
              <a:t>:</a:t>
            </a:r>
            <a:r>
              <a:rPr lang="de-DE" altLang="ru-RU">
                <a:latin typeface="Calibri" panose="020F0502020204030204" charset="0"/>
              </a:rPr>
              <a:t> </a:t>
            </a:r>
            <a:r>
              <a:rPr lang="ru-RU" altLang="ru-RU">
                <a:latin typeface="Calibri" panose="020F0502020204030204" charset="0"/>
              </a:rPr>
              <a:t>пробую угадать орла и угадаю</a:t>
            </a:r>
            <a:endParaRPr lang="ru-RU" altLang="ru-RU">
              <a:latin typeface="Calibri" panose="020F0502020204030204" charset="0"/>
            </a:endParaRPr>
          </a:p>
          <a:p>
            <a:r>
              <a:rPr lang="ru-RU" altLang="ru-RU">
                <a:latin typeface="Calibri" panose="020F0502020204030204" charset="0"/>
                <a:sym typeface="+mn-ea"/>
              </a:rPr>
              <a:t>4/9 </a:t>
            </a:r>
            <a:r>
              <a:rPr lang="en-US" altLang="ru-RU">
                <a:latin typeface="Calibri" panose="020F0502020204030204" charset="0"/>
                <a:sym typeface="+mn-ea"/>
              </a:rPr>
              <a:t>:</a:t>
            </a:r>
            <a:r>
              <a:rPr lang="de-DE" altLang="ru-RU">
                <a:latin typeface="Calibri" panose="020F0502020204030204" charset="0"/>
                <a:sym typeface="+mn-ea"/>
              </a:rPr>
              <a:t> </a:t>
            </a:r>
            <a:r>
              <a:rPr lang="ru-RU" altLang="ru-RU">
                <a:latin typeface="Calibri" panose="020F0502020204030204" charset="0"/>
                <a:sym typeface="+mn-ea"/>
              </a:rPr>
              <a:t>пробую угадать решку и угадаю</a:t>
            </a:r>
            <a:endParaRPr lang="ru-RU" altLang="ru-RU">
              <a:latin typeface="Calibri" panose="020F0502020204030204" charset="0"/>
              <a:sym typeface="+mn-ea"/>
            </a:endParaRPr>
          </a:p>
          <a:p>
            <a:r>
              <a:rPr lang="ru-RU" altLang="ru-RU">
                <a:latin typeface="Calibri" panose="020F0502020204030204" charset="0"/>
                <a:sym typeface="+mn-ea"/>
              </a:rPr>
              <a:t>давайте посмотрим с какой вероятностью нам выгодно загадывать орла </a:t>
            </a:r>
            <a:endParaRPr lang="ru-RU" altLang="ru-RU">
              <a:latin typeface="Calibri" panose="020F0502020204030204" charset="0"/>
              <a:sym typeface="+mn-ea"/>
            </a:endParaRPr>
          </a:p>
          <a:p>
            <a:r>
              <a:rPr lang="en-US" altLang="ru-RU">
                <a:latin typeface="Calibri" panose="020F0502020204030204" charset="0"/>
                <a:sym typeface="+mn-ea"/>
              </a:rPr>
              <a:t>max (</a:t>
            </a:r>
            <a:r>
              <a:rPr lang="ru-RU" altLang="ru-RU">
                <a:latin typeface="Calibri" panose="020F0502020204030204" charset="0"/>
                <a:sym typeface="+mn-ea"/>
              </a:rPr>
              <a:t>600/3 *</a:t>
            </a:r>
            <a:r>
              <a:rPr lang="en-US" altLang="ru-RU">
                <a:latin typeface="Calibri" panose="020F0502020204030204" charset="0"/>
                <a:sym typeface="+mn-ea"/>
              </a:rPr>
              <a:t>b + 300*2/3  * (1-b))</a:t>
            </a:r>
            <a:endParaRPr lang="ru-RU" altLang="ru-RU">
              <a:latin typeface="Calibri" panose="020F0502020204030204" charset="0"/>
            </a:endParaRPr>
          </a:p>
          <a:p>
            <a:r>
              <a:rPr lang="en-US" altLang="ru-RU">
                <a:latin typeface="Calibri" panose="020F0502020204030204" charset="0"/>
              </a:rPr>
              <a:t>=max (200) -&gt; </a:t>
            </a:r>
            <a:r>
              <a:rPr lang="ru-RU" altLang="ru-RU">
                <a:latin typeface="Calibri" panose="020F0502020204030204" charset="0"/>
              </a:rPr>
              <a:t>не зависит от </a:t>
            </a:r>
            <a:r>
              <a:rPr lang="en-US" altLang="ru-RU">
                <a:latin typeface="Calibri" panose="020F0502020204030204" charset="0"/>
              </a:rPr>
              <a:t>b</a:t>
            </a:r>
            <a:endParaRPr lang="en-US" altLang="ru-RU">
              <a:latin typeface="Calibri" panose="020F0502020204030204" charset="0"/>
            </a:endParaRPr>
          </a:p>
          <a:p>
            <a:r>
              <a:rPr lang="ru-RU" altLang="de-DE">
                <a:latin typeface="Calibri" panose="020F0502020204030204" charset="0"/>
              </a:rPr>
              <a:t>в равновесии неша максимум /минимум не зависит от вероятности </a:t>
            </a:r>
            <a:endParaRPr lang="ru-RU" altLang="de-DE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" y="82550"/>
            <a:ext cx="10980420" cy="519430"/>
          </a:xfrm>
        </p:spPr>
        <p:txBody>
          <a:bodyPr>
            <a:normAutofit fontScale="90000"/>
          </a:bodyPr>
          <a:p>
            <a:r>
              <a:rPr lang="ru-RU" altLang="en-US"/>
              <a:t>Тюремный покер 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601980"/>
            <a:ext cx="12051665" cy="6165215"/>
          </a:xfrm>
        </p:spPr>
        <p:txBody>
          <a:bodyPr/>
          <a:p>
            <a:r>
              <a:rPr lang="ru-RU" altLang="en-US"/>
              <a:t>одновременно выкидваем 1 или 2 пальца. если чётность одинакова, выигрываю я (по числу пальцев ) 2 или 4 рубля, если разная - то оппонент ( 3 рубля) с какой вероятностью надо зажимать 1 или 2 чтобы оппоненту было всё равно как угадывать?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пусть я зажимаю 1 палец с вероятностью </a:t>
            </a:r>
            <a:r>
              <a:rPr lang="en-US" altLang="en-US"/>
              <a:t>p </a:t>
            </a:r>
            <a:r>
              <a:rPr lang="ru-RU" altLang="en-US">
                <a:latin typeface="Calibri" panose="020F0502020204030204" charset="0"/>
              </a:rPr>
              <a:t>а оппонент с вероятностью </a:t>
            </a:r>
            <a:r>
              <a:rPr lang="en-US" altLang="en-US">
                <a:latin typeface="Calibri" panose="020F0502020204030204" charset="0"/>
              </a:rPr>
              <a:t>q (</a:t>
            </a:r>
            <a:r>
              <a:rPr lang="ru-RU" altLang="en-US">
                <a:latin typeface="Calibri" panose="020F0502020204030204" charset="0"/>
              </a:rPr>
              <a:t>потому что игра ассимитричная)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я выигрываю </a:t>
            </a:r>
            <a:r>
              <a:rPr lang="en-US" altLang="ru-RU">
                <a:latin typeface="Calibri" panose="020F0502020204030204" charset="0"/>
              </a:rPr>
              <a:t>=</a:t>
            </a:r>
            <a:r>
              <a:rPr lang="ru-RU" altLang="en-US">
                <a:latin typeface="Calibri" panose="020F0502020204030204" charset="0"/>
              </a:rPr>
              <a:t> </a:t>
            </a:r>
            <a:r>
              <a:rPr lang="en-US" altLang="en-US">
                <a:latin typeface="Calibri" panose="020F0502020204030204" charset="0"/>
              </a:rPr>
              <a:t>2pq-</a:t>
            </a:r>
            <a:r>
              <a:rPr lang="en-US" altLang="ru-RU">
                <a:latin typeface="Calibri" panose="020F0502020204030204" charset="0"/>
              </a:rPr>
              <a:t>3(1-p)q-3p(1-q)+4(1-p)(1-q)=</a:t>
            </a:r>
            <a:endParaRPr lang="en-US" altLang="ru-RU">
              <a:latin typeface="Calibri" panose="020F0502020204030204" charset="0"/>
            </a:endParaRPr>
          </a:p>
          <a:p>
            <a:r>
              <a:rPr lang="en-US" altLang="ru-RU">
                <a:solidFill>
                  <a:srgbClr val="00B050"/>
                </a:solidFill>
                <a:latin typeface="Calibri" panose="020F0502020204030204" charset="0"/>
              </a:rPr>
              <a:t>2pq</a:t>
            </a:r>
            <a:r>
              <a:rPr lang="en-US" altLang="ru-RU">
                <a:latin typeface="Calibri" panose="020F0502020204030204" charset="0"/>
              </a:rPr>
              <a:t>-3q+</a:t>
            </a:r>
            <a:r>
              <a:rPr lang="en-US" altLang="ru-RU">
                <a:solidFill>
                  <a:srgbClr val="00B050"/>
                </a:solidFill>
                <a:latin typeface="Calibri" panose="020F0502020204030204" charset="0"/>
              </a:rPr>
              <a:t>3pq</a:t>
            </a:r>
            <a:r>
              <a:rPr lang="ru-RU" altLang="en-US">
                <a:latin typeface="Calibri" panose="020F0502020204030204" charset="0"/>
              </a:rPr>
              <a:t>-3</a:t>
            </a:r>
            <a:r>
              <a:rPr lang="en-US" altLang="en-US">
                <a:latin typeface="Calibri" panose="020F0502020204030204" charset="0"/>
              </a:rPr>
              <a:t>p+</a:t>
            </a:r>
            <a:r>
              <a:rPr lang="en-US" altLang="en-US">
                <a:solidFill>
                  <a:srgbClr val="00B050"/>
                </a:solidFill>
                <a:latin typeface="Calibri" panose="020F0502020204030204" charset="0"/>
              </a:rPr>
              <a:t>3pq</a:t>
            </a:r>
            <a:r>
              <a:rPr lang="en-US" altLang="en-US">
                <a:latin typeface="Calibri" panose="020F0502020204030204" charset="0"/>
              </a:rPr>
              <a:t>+4-4p-4q+</a:t>
            </a:r>
            <a:r>
              <a:rPr lang="en-US" altLang="en-US">
                <a:solidFill>
                  <a:srgbClr val="00B050"/>
                </a:solidFill>
                <a:latin typeface="Calibri" panose="020F0502020204030204" charset="0"/>
              </a:rPr>
              <a:t>4pq</a:t>
            </a:r>
            <a:r>
              <a:rPr lang="en-US" altLang="en-US">
                <a:latin typeface="Calibri" panose="020F0502020204030204" charset="0"/>
              </a:rPr>
              <a:t>=</a:t>
            </a:r>
            <a:r>
              <a:rPr lang="en-US" altLang="ru-RU">
                <a:latin typeface="Calibri" panose="020F0502020204030204" charset="0"/>
              </a:rPr>
              <a:t> 12pq -7q-7p+4 -&gt; max </a:t>
            </a:r>
            <a:endParaRPr lang="en-US" altLang="ru-RU">
              <a:latin typeface="Calibri" panose="020F0502020204030204" charset="0"/>
            </a:endParaRPr>
          </a:p>
          <a:p>
            <a:endParaRPr lang="en-US" altLang="ru-RU">
              <a:latin typeface="Calibri" panose="020F0502020204030204" charset="0"/>
            </a:endParaRPr>
          </a:p>
          <a:p>
            <a:endParaRPr lang="en-US" altLang="ru-RU">
              <a:latin typeface="Calibri" panose="020F0502020204030204" charset="0"/>
            </a:endParaRPr>
          </a:p>
          <a:p>
            <a:endParaRPr lang="en-US" altLang="ru-RU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39700" y="2549525"/>
          <a:ext cx="3512820" cy="136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40"/>
                <a:gridCol w="1170940"/>
                <a:gridCol w="1170940"/>
              </a:tblGrid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/>
                        <a:t>  </a:t>
                      </a:r>
                      <a:r>
                        <a:rPr lang="ru-RU" altLang="en-US"/>
                        <a:t>он</a:t>
                      </a:r>
                      <a:r>
                        <a:rPr lang="en-US" altLang="ru-RU"/>
                        <a:t> </a:t>
                      </a:r>
                      <a:r>
                        <a:rPr lang="ru-RU" altLang="en-US"/>
                        <a:t>\</a:t>
                      </a:r>
                      <a:r>
                        <a:rPr lang="en-US" altLang="ru-RU"/>
                        <a:t>  </a:t>
                      </a:r>
                      <a:r>
                        <a:rPr lang="ru-RU" altLang="en-US"/>
                        <a:t>я-</a:t>
                      </a:r>
                      <a:r>
                        <a:rPr lang="en-US" altLang="en-US"/>
                        <a:t>&gt;</a:t>
                      </a:r>
                      <a:endParaRPr lang="en-US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1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2</a:t>
                      </a:r>
                      <a:endParaRPr lang="ru-RU" altLang="en-US"/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1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2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-3</a:t>
                      </a:r>
                      <a:endParaRPr lang="ru-RU" altLang="en-US"/>
                    </a:p>
                  </a:txBody>
                  <a:tcPr/>
                </a:tc>
              </a:tr>
              <a:tr h="45593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2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-3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4</a:t>
                      </a:r>
                      <a:endParaRPr lang="ru-RU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" y="182245"/>
            <a:ext cx="11172825" cy="727075"/>
          </a:xfrm>
        </p:spPr>
        <p:txBody>
          <a:bodyPr>
            <a:normAutofit fontScale="90000"/>
          </a:bodyPr>
          <a:p>
            <a:r>
              <a:rPr lang="en-US" altLang="ru-RU">
                <a:latin typeface="Calibri" panose="020F0502020204030204" charset="0"/>
                <a:sym typeface="+mn-ea"/>
              </a:rPr>
              <a:t>12pq -7q-7p+4 -&gt; max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880" y="836295"/>
                <a:ext cx="12020550" cy="5915025"/>
              </a:xfrm>
            </p:spPr>
            <p:txBody>
              <a:bodyPr>
                <a:normAutofit lnSpcReduction="20000"/>
              </a:bodyPr>
              <a:p>
                <a:r>
                  <a:rPr lang="ru-RU" altLang="en-US"/>
                  <a:t>найдём место где производные по каждой из переменных равны 0</a:t>
                </a:r>
                <a:endParaRPr lang="ru-RU" alt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</m:sup>
                        </m:sSup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</m:sup>
                        </m:sSup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12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</m:oMath>
                </a14:m>
                <a:endParaRPr lang="en-US" altLang="en-US"/>
              </a:p>
              <a:p>
                <a:r>
                  <a:rPr lang="ru-RU" altLang="en-US">
                    <a:latin typeface="Calibri" panose="020F0502020204030204" charset="0"/>
                  </a:rPr>
                  <a:t>и взять систему из двух, будет </a:t>
                </a:r>
                <a:r>
                  <a:rPr lang="en-US" altLang="en-US">
                    <a:latin typeface="Calibri" panose="020F0502020204030204" charset="0"/>
                  </a:rPr>
                  <a:t>q=p=7/12</a:t>
                </a:r>
                <a:endParaRPr lang="en-US" altLang="en-US">
                  <a:latin typeface="Calibri" panose="020F0502020204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</a:rPr>
                  <a:t>решение Сафронова</a:t>
                </a:r>
                <a:r>
                  <a:rPr lang="en-US" altLang="en-US">
                    <a:latin typeface="Calibri" panose="020F0502020204030204" charset="0"/>
                  </a:rPr>
                  <a:t>:</a:t>
                </a:r>
                <a:r>
                  <a:rPr lang="ru-RU" altLang="en-US">
                    <a:latin typeface="Calibri" panose="020F0502020204030204" charset="0"/>
                  </a:rPr>
                  <a:t>(у него зек не просекает и зажимает пальцы с вероятностью 50%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</a:rPr>
                  <a:t>мой выигрыш когда зек зажимает 1 палец </a:t>
                </a:r>
                <a:r>
                  <a:rPr lang="en-US" altLang="en-US">
                    <a:latin typeface="Calibri" panose="020F0502020204030204" charset="0"/>
                  </a:rPr>
                  <a:t>2p-3(1-p) ??</a:t>
                </a:r>
                <a:endParaRPr lang="en-US" altLang="en-US">
                  <a:latin typeface="Calibri" panose="020F0502020204030204" charset="0"/>
                </a:endParaRPr>
              </a:p>
              <a:p>
                <a:r>
                  <a:rPr lang="ru-RU" altLang="en-US">
                    <a:latin typeface="Calibri" panose="020F0502020204030204" charset="0"/>
                  </a:rPr>
                  <a:t>мой выигрыш когда зек зажимает 2 пальца 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 -3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p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+4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(1-p)</a:t>
                </a:r>
                <a:endParaRPr lang="en-US" altLang="en-US">
                  <a:latin typeface="Calibri" panose="020F0502020204030204" charset="0"/>
                  <a:sym typeface="+mn-ea"/>
                </a:endParaRPr>
              </a:p>
              <a:p>
                <a:r>
                  <a:rPr lang="ru-RU" altLang="en-US">
                    <a:latin typeface="Calibri" panose="020F0502020204030204" charset="0"/>
                  </a:rPr>
                  <a:t>для меня должно быть всё равно как зажал зек, поэтому </a:t>
                </a:r>
                <a:endParaRPr lang="ru-RU" altLang="en-US">
                  <a:latin typeface="Calibri" panose="020F0502020204030204" charset="0"/>
                </a:endParaRPr>
              </a:p>
              <a:p>
                <a:r>
                  <a:rPr lang="en-US" altLang="en-US">
                    <a:latin typeface="Calibri" panose="020F0502020204030204" charset="0"/>
                    <a:sym typeface="+mn-ea"/>
                  </a:rPr>
                  <a:t>2p-3(1-p)=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-3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p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+4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(1-p); p = 7/12 </a:t>
                </a:r>
                <a:endParaRPr lang="en-US" altLang="en-US">
                  <a:latin typeface="Calibri" panose="020F0502020204030204" charset="0"/>
                  <a:sym typeface="+mn-ea"/>
                </a:endParaRPr>
              </a:p>
              <a:p>
                <a:r>
                  <a:rPr lang="ru-RU" altLang="en-US">
                    <a:latin typeface="Calibri" panose="020F0502020204030204" charset="0"/>
                    <a:sym typeface="+mn-ea"/>
                  </a:rPr>
                  <a:t>пусть зек не просекает и зажимает с вер. 50% а я зажимаю один палец с 7/12 тогда </a:t>
                </a:r>
                <a:endParaRPr lang="ru-RU" altLang="en-US">
                  <a:latin typeface="Calibri" panose="020F0502020204030204" charset="0"/>
                  <a:sym typeface="+mn-ea"/>
                </a:endParaRPr>
              </a:p>
              <a:p>
                <a:r>
                  <a:rPr lang="en-US" altLang="ru-RU">
                    <a:latin typeface="Calibri" panose="020F0502020204030204" charset="0"/>
                    <a:sym typeface="+mn-ea"/>
                  </a:rPr>
                  <a:t>12pq -7q-7p+4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 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= </a:t>
                </a:r>
                <a:r>
                  <a:rPr lang="en-US" altLang="ru-RU">
                    <a:latin typeface="Calibri" panose="020F0502020204030204" charset="0"/>
                    <a:sym typeface="+mn-ea"/>
                  </a:rPr>
                  <a:t>12*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7/12 *1/2-7*1/2-7*7/12+4 =3.5-3.5-49/12+48/12 = -1/12</a:t>
                </a:r>
                <a:endParaRPr lang="en-US" altLang="en-US">
                  <a:latin typeface="Calibri" panose="020F0502020204030204" charset="0"/>
                  <a:sym typeface="+mn-ea"/>
                </a:endParaRPr>
              </a:p>
              <a:p>
                <a:r>
                  <a:rPr lang="ru-RU" altLang="en-US">
                    <a:latin typeface="Calibri" panose="020F0502020204030204" charset="0"/>
                    <a:sym typeface="+mn-ea"/>
                  </a:rPr>
                  <a:t>(надо с такой вероятностью зажимать другой)</a:t>
                </a:r>
                <a:endParaRPr lang="en-US" altLang="en-US">
                  <a:latin typeface="Calibri" panose="020F0502020204030204" charset="0"/>
                  <a:sym typeface="+mn-ea"/>
                </a:endParaRPr>
              </a:p>
              <a:p>
                <a:endParaRPr lang="ru-RU" altLang="en-US">
                  <a:latin typeface="Calibri" panose="020F0502020204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80" y="836295"/>
                <a:ext cx="12020550" cy="5915025"/>
              </a:xfrm>
              <a:blipFill rotWithShape="1">
                <a:blip r:embed="rId1"/>
                <a:stretch>
                  <a:fillRect t="-1095" b="-33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" y="97155"/>
            <a:ext cx="10515600" cy="597535"/>
          </a:xfrm>
        </p:spPr>
        <p:txBody>
          <a:bodyPr>
            <a:normAutofit fontScale="90000"/>
          </a:bodyPr>
          <a:p>
            <a:r>
              <a:rPr lang="ru-RU" altLang="en-US"/>
              <a:t>савватеев задача на байеса 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855" y="586105"/>
                <a:ext cx="12082145" cy="6271260"/>
              </a:xfrm>
            </p:spPr>
            <p:txBody>
              <a:bodyPr/>
              <a:p>
                <a:r>
                  <a:rPr lang="ru-RU" altLang="en-US"/>
                  <a:t>появился тест на эпидемию, 0.1% населения земли больны.</a:t>
                </a:r>
                <a:endParaRPr lang="ru-RU" altLang="en-US"/>
              </a:p>
              <a:p>
                <a:r>
                  <a:rPr lang="ru-RU" altLang="en-US"/>
                  <a:t>тест с 0.95% говорит правду , 5%  врёт</a:t>
                </a:r>
                <a:endParaRPr lang="ru-RU" altLang="en-US"/>
              </a:p>
              <a:p>
                <a:r>
                  <a:rPr lang="ru-RU" altLang="en-US"/>
                  <a:t>тест показывает что вы больны, с какой ввероятностью вы больны?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ru-RU" altLang="en-US"/>
                  <a:t>моё решение</a:t>
                </a:r>
                <a:r>
                  <a:rPr lang="en-US" altLang="en-US"/>
                  <a:t>:</a:t>
                </a:r>
                <a:endParaRPr lang="ru-RU" altLang="en-US"/>
              </a:p>
              <a:p>
                <a:r>
                  <a:rPr lang="ru-RU" altLang="en-US"/>
                  <a:t>я могу быть болен и тест показывает правду либо я здоров и тест врёт тоесть </a:t>
                </a:r>
                <a:endParaRPr lang="ru-RU" altLang="en-US"/>
              </a:p>
              <a:p>
                <a:r>
                  <a:rPr lang="ru-RU" altLang="en-US">
                    <a:solidFill>
                      <a:srgbClr val="00B050"/>
                    </a:solidFill>
                    <a:sym typeface="+mn-ea"/>
                  </a:rPr>
                  <a:t>0.1%*0.95%</a:t>
                </a:r>
                <a:r>
                  <a:rPr lang="ru-RU" altLang="en-US">
                    <a:sym typeface="+mn-ea"/>
                  </a:rPr>
                  <a:t>+</a:t>
                </a:r>
                <a:r>
                  <a:rPr lang="ru-RU" altLang="en-US">
                    <a:solidFill>
                      <a:srgbClr val="FF0000"/>
                    </a:solidFill>
                    <a:sym typeface="+mn-ea"/>
                  </a:rPr>
                  <a:t>0.9%*5%</a:t>
                </a:r>
                <a:r>
                  <a:rPr lang="ru-RU" altLang="en-US">
                    <a:sym typeface="+mn-ea"/>
                  </a:rPr>
                  <a:t> </a:t>
                </a:r>
                <a:r>
                  <a:rPr lang="en-US" altLang="en-US">
                    <a:sym typeface="+mn-ea"/>
                  </a:rPr>
                  <a:t>=</a:t>
                </a:r>
                <a:r>
                  <a:rPr lang="ru-RU" altLang="en-US">
                    <a:sym typeface="+mn-ea"/>
                  </a:rPr>
                  <a:t>0.95*10</a:t>
                </a:r>
                <a:r>
                  <a:rPr lang="en-US" altLang="en-US">
                    <a:sym typeface="+mn-ea"/>
                  </a:rPr>
                  <a:t>^-3</a:t>
                </a:r>
                <a:r>
                  <a:rPr lang="de-DE" altLang="ru-RU">
                    <a:latin typeface="Calibri" panose="020F0502020204030204" charset="0"/>
                    <a:sym typeface="+mn-ea"/>
                  </a:rPr>
                  <a:t>+0.45</a:t>
                </a:r>
                <a:r>
                  <a:rPr lang="en-US" altLang="de-DE">
                    <a:latin typeface="Calibri" panose="020F0502020204030204" charset="0"/>
                    <a:sym typeface="+mn-ea"/>
                  </a:rPr>
                  <a:t>*10^-3</a:t>
                </a:r>
                <a:r>
                  <a:rPr lang="de-DE" altLang="ru-RU">
                    <a:latin typeface="Calibri" panose="020F0502020204030204" charset="0"/>
                    <a:sym typeface="+mn-ea"/>
                  </a:rPr>
                  <a:t>= </a:t>
                </a:r>
                <a:r>
                  <a:rPr lang="en-US" altLang="en-US">
                    <a:sym typeface="+mn-ea"/>
                  </a:rPr>
                  <a:t> </a:t>
                </a:r>
                <a:r>
                  <a:rPr lang="en-US" altLang="de-DE">
                    <a:latin typeface="Calibri" panose="020F0502020204030204" charset="0"/>
                    <a:sym typeface="+mn-ea"/>
                  </a:rPr>
                  <a:t>1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.</a:t>
                </a:r>
                <a:r>
                  <a:rPr lang="en-US" altLang="de-DE">
                    <a:latin typeface="Calibri" panose="020F0502020204030204" charset="0"/>
                    <a:sym typeface="+mn-ea"/>
                  </a:rPr>
                  <a:t>4*10^-3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 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с этой вероятностью тест покажет что я болен в любом случае </a:t>
                </a:r>
                <a:endParaRPr lang="ru-RU" altLang="en-US">
                  <a:latin typeface="Calibri" panose="020F0502020204030204" charset="0"/>
                  <a:sym typeface="+mn-ea"/>
                </a:endParaRPr>
              </a:p>
              <a:p>
                <a:r>
                  <a:rPr lang="ru-RU" altLang="en-US">
                    <a:latin typeface="Calibri" panose="020F0502020204030204" charset="0"/>
                    <a:sym typeface="+mn-ea"/>
                  </a:rPr>
                  <a:t>тест покажет правду что я болен только в </a:t>
                </a:r>
                <a:r>
                  <a:rPr lang="ru-RU" altLang="en-US">
                    <a:sym typeface="+mn-ea"/>
                  </a:rPr>
                  <a:t>0.</a:t>
                </a:r>
                <a:r>
                  <a:rPr lang="de-DE" altLang="ru-RU">
                    <a:latin typeface="Calibri" panose="020F0502020204030204" charset="0"/>
                    <a:sym typeface="+mn-ea"/>
                  </a:rPr>
                  <a:t>0</a:t>
                </a:r>
                <a:r>
                  <a:rPr lang="ru-RU" altLang="en-US">
                    <a:sym typeface="+mn-ea"/>
                  </a:rPr>
                  <a:t>95 случае вообще</a:t>
                </a:r>
                <a:endParaRPr lang="ru-RU" altLang="en-US">
                  <a:sym typeface="+mn-ea"/>
                </a:endParaRPr>
              </a:p>
              <a:p>
                <a:r>
                  <a:rPr lang="ru-RU" altLang="en-US">
                    <a:latin typeface="Calibri" panose="020F0502020204030204" charset="0"/>
                    <a:sym typeface="+mn-ea"/>
                  </a:rPr>
                  <a:t>поэтому это условная вероятность в пространстве «тест показывает что я болен» которая равна </a:t>
                </a:r>
                <a:r>
                  <a:rPr lang="ru-RU" altLang="en-US">
                    <a:sym typeface="+mn-ea"/>
                  </a:rPr>
                  <a:t>0.95*10</a:t>
                </a:r>
                <a:r>
                  <a:rPr lang="en-US" altLang="en-US">
                    <a:sym typeface="+mn-ea"/>
                  </a:rPr>
                  <a:t>^-3</a:t>
                </a:r>
                <a:r>
                  <a:rPr lang="ru-RU" altLang="en-US">
                    <a:sym typeface="+mn-ea"/>
                  </a:rPr>
                  <a:t> / </a:t>
                </a:r>
                <a:r>
                  <a:rPr lang="en-US" altLang="en-US">
                    <a:sym typeface="+mn-ea"/>
                  </a:rPr>
                  <a:t> </a:t>
                </a:r>
                <a:r>
                  <a:rPr lang="en-US" altLang="de-DE">
                    <a:latin typeface="Calibri" panose="020F0502020204030204" charset="0"/>
                    <a:sym typeface="+mn-ea"/>
                  </a:rPr>
                  <a:t>1</a:t>
                </a:r>
                <a:r>
                  <a:rPr lang="de-DE" altLang="en-US">
                    <a:latin typeface="Calibri" panose="020F0502020204030204" charset="0"/>
                    <a:sym typeface="+mn-ea"/>
                  </a:rPr>
                  <a:t>.</a:t>
                </a:r>
                <a:r>
                  <a:rPr lang="en-US" altLang="de-DE">
                    <a:latin typeface="Calibri" panose="020F0502020204030204" charset="0"/>
                    <a:sym typeface="+mn-ea"/>
                  </a:rPr>
                  <a:t>4*10^-3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= 0.67 . 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То есть мы ноормируем вероятность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ru-RU" altLang="en-US">
                        <a:latin typeface="Calibri" panose="020F0502020204030204" charset="0"/>
                        <a:sym typeface="+mn-ea"/>
                      </a:rPr>
                      <m:t>тест+</m:t>
                    </m:r>
                    <m:r>
                      <a:rPr lang="en-US" altLang="ru-RU">
                        <a:latin typeface="Calibri" panose="020F0502020204030204" charset="0"/>
                        <a:sym typeface="+mn-ea"/>
                      </a:rPr>
                      <m:t>|болен</m:t>
                    </m:r>
                    <m:r>
                      <a:rPr lang="ru-RU" altLang="en-US">
                        <a:latin typeface="Calibri" panose="020F0502020204030204" charset="0"/>
                        <a:sym typeface="+mn-ea"/>
                      </a:rPr>
                      <m:t>)</m:t>
                    </m:r>
                    <m:r>
                      <m:rPr>
                        <m:sty m:val="p"/>
                      </m:rPr>
                      <a:rPr lang="en-US" altLang="en-US">
                        <a:latin typeface="Calibri" panose="020F0502020204030204" charset="0"/>
                        <a:sym typeface="+mn-ea"/>
                      </a:rPr>
                      <m:t>P</m:t>
                    </m:r>
                    <m:r>
                      <a:rPr lang="en-US" altLang="en-US">
                        <a:latin typeface="Calibri" panose="020F0502020204030204" charset="0"/>
                        <a:sym typeface="+mn-ea"/>
                      </a:rPr>
                      <m:t>(</m:t>
                    </m:r>
                    <m:r>
                      <a:rPr lang="en-US" altLang="ru-RU">
                        <a:latin typeface="Calibri" panose="020F0502020204030204" charset="0"/>
                        <a:sym typeface="+mn-ea"/>
                      </a:rPr>
                      <m:t>болен)</m:t>
                    </m:r>
                  </m:oMath>
                </a14:m>
                <a:r>
                  <a:rPr lang="ru-RU" altLang="en-US">
                    <a:latin typeface="Calibri" panose="020F0502020204030204" charset="0"/>
                    <a:sym typeface="+mn-ea"/>
                  </a:rPr>
                  <a:t> в этом пространстве возможностей.</a:t>
                </a:r>
                <a:endParaRPr lang="en-US" altLang="en-US">
                  <a:latin typeface="Calibri" panose="020F0502020204030204" charset="0"/>
                  <a:sym typeface="+mn-ea"/>
                </a:endParaRPr>
              </a:p>
              <a:p>
                <a:r>
                  <a:rPr lang="en-US" altLang="en-US">
                    <a:sym typeface="+mn-ea"/>
                  </a:rPr>
                  <a:t>P(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болен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|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тест+)</a:t>
                </a:r>
                <a:r>
                  <a:rPr lang="en-US" altLang="en-US">
                    <a:latin typeface="Calibri" panose="020F0502020204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US">
                            <a:latin typeface="Cambria Math" panose="02040503050406030204" charset="0"/>
                            <a:sym typeface="+mn-ea"/>
                          </a:rPr>
                          <m:t>𝑃</m:t>
                        </m:r>
                        <m:r>
                          <a:rPr lang="en-US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ru-RU" altLang="en-US">
                            <a:latin typeface="Calibri" panose="020F0502020204030204" charset="0"/>
                            <a:sym typeface="+mn-ea"/>
                          </a:rPr>
                          <m:t>тест+</m:t>
                        </m:r>
                        <m:r>
                          <a:rPr lang="en-US" altLang="ru-RU">
                            <a:latin typeface="Calibri" panose="020F0502020204030204" charset="0"/>
                            <a:sym typeface="+mn-ea"/>
                          </a:rPr>
                          <m:t>|болен</m:t>
                        </m:r>
                        <m:r>
                          <a:rPr lang="ru-RU" altLang="en-US">
                            <a:latin typeface="Calibri" panose="020F050202020403020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en-US">
                            <a:latin typeface="Calibri" panose="020F0502020204030204" charset="0"/>
                            <a:sym typeface="+mn-ea"/>
                          </a:rPr>
                          <m:t>P</m:t>
                        </m:r>
                        <m:r>
                          <a:rPr lang="en-US" altLang="en-US">
                            <a:latin typeface="Calibri" panose="020F0502020204030204" charset="0"/>
                            <a:sym typeface="+mn-ea"/>
                          </a:rPr>
                          <m:t>(</m:t>
                        </m:r>
                        <m:r>
                          <a:rPr lang="en-US" altLang="ru-RU">
                            <a:latin typeface="Calibri" panose="020F0502020204030204" charset="0"/>
                            <a:sym typeface="+mn-ea"/>
                          </a:rPr>
                          <m:t>болен)</m:t>
                        </m:r>
                      </m:num>
                      <m:den>
                        <m:r>
                          <a:rPr lang="en-US" altLang="en-US">
                            <a:latin typeface="Cambria Math" panose="02040503050406030204" charset="0"/>
                            <a:sym typeface="+mn-ea"/>
                          </a:rPr>
                          <m:t>𝑃</m:t>
                        </m:r>
                        <m:r>
                          <a:rPr lang="en-US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ru-RU" altLang="en-US">
                            <a:latin typeface="Calibri" panose="020F0502020204030204" charset="0"/>
                            <a:sym typeface="+mn-ea"/>
                          </a:rPr>
                          <m:t>тест+</m:t>
                        </m:r>
                        <m:r>
                          <a:rPr lang="en-US" altLang="ru-RU">
                            <a:latin typeface="Calibri" panose="020F0502020204030204" charset="0"/>
                            <a:sym typeface="+mn-ea"/>
                          </a:rPr>
                          <m:t>|болен</m:t>
                        </m:r>
                        <m:r>
                          <a:rPr lang="ru-RU" altLang="en-US">
                            <a:latin typeface="Calibri" panose="020F050202020403020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en-US">
                            <a:latin typeface="Calibri" panose="020F0502020204030204" charset="0"/>
                            <a:sym typeface="+mn-ea"/>
                          </a:rPr>
                          <m:t>P</m:t>
                        </m:r>
                        <m:r>
                          <a:rPr lang="en-US" altLang="en-US">
                            <a:latin typeface="Calibri" panose="020F0502020204030204" charset="0"/>
                            <a:sym typeface="+mn-ea"/>
                          </a:rPr>
                          <m:t>(</m:t>
                        </m:r>
                        <m:r>
                          <a:rPr lang="en-US" altLang="ru-RU">
                            <a:latin typeface="Calibri" panose="020F0502020204030204" charset="0"/>
                            <a:sym typeface="+mn-ea"/>
                          </a:rPr>
                          <m:t>болен)+</m:t>
                        </m:r>
                        <m:r>
                          <a:rPr lang="en-US" altLang="en-US">
                            <a:latin typeface="Cambria Math" panose="02040503050406030204" charset="0"/>
                            <a:sym typeface="+mn-ea"/>
                          </a:rPr>
                          <m:t>𝑃</m:t>
                        </m:r>
                        <m:r>
                          <a:rPr lang="en-US" alt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ru-RU" altLang="en-US">
                            <a:latin typeface="Calibri" panose="020F0502020204030204" charset="0"/>
                            <a:sym typeface="+mn-ea"/>
                          </a:rPr>
                          <m:t>тест+</m:t>
                        </m:r>
                        <m:r>
                          <a:rPr lang="en-US" altLang="ru-RU">
                            <a:latin typeface="Calibri" panose="020F0502020204030204" charset="0"/>
                            <a:sym typeface="+mn-ea"/>
                          </a:rPr>
                          <m:t>| не болен</m:t>
                        </m:r>
                        <m:r>
                          <a:rPr lang="ru-RU" altLang="en-US">
                            <a:latin typeface="Calibri" panose="020F050202020403020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en-US">
                            <a:latin typeface="Calibri" panose="020F0502020204030204" charset="0"/>
                            <a:sym typeface="+mn-ea"/>
                          </a:rPr>
                          <m:t>P</m:t>
                        </m:r>
                        <m:r>
                          <a:rPr lang="en-US" altLang="en-US">
                            <a:latin typeface="Calibri" panose="020F0502020204030204" charset="0"/>
                            <a:sym typeface="+mn-ea"/>
                          </a:rPr>
                          <m:t>(не </m:t>
                        </m:r>
                        <m:r>
                          <a:rPr lang="en-US" altLang="ru-RU">
                            <a:latin typeface="Calibri" panose="020F0502020204030204" charset="0"/>
                            <a:sym typeface="+mn-ea"/>
                          </a:rPr>
                          <m:t>болен)</m:t>
                        </m:r>
                      </m:den>
                    </m:f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US">
                  <a:latin typeface="Calibri" panose="020F0502020204030204" charset="0"/>
                  <a:sym typeface="+mn-ea"/>
                </a:endParaRPr>
              </a:p>
              <a:p>
                <a:endParaRPr lang="ru-RU" altLang="en-US">
                  <a:latin typeface="Calibri" panose="020F0502020204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855" y="586105"/>
                <a:ext cx="12082145" cy="6271260"/>
              </a:xfrm>
              <a:blipFill rotWithShape="1">
                <a:blip r:embed="rId1"/>
                <a:stretch>
                  <a:fillRect b="-100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" y="0"/>
            <a:ext cx="11218545" cy="655955"/>
          </a:xfrm>
        </p:spPr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поиск друг друга </a:t>
            </a:r>
            <a:endParaRPr lang="ru-RU" altLang="en-US">
              <a:latin typeface="Calibri" panose="020F0502020204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10" y="955040"/>
            <a:ext cx="6285865" cy="5565775"/>
          </a:xfrm>
        </p:spPr>
        <p:txBody>
          <a:bodyPr/>
          <a:p>
            <a:r>
              <a:rPr lang="ru-RU" altLang="en-US">
                <a:latin typeface="Calibri" panose="020F0502020204030204" charset="0"/>
              </a:rPr>
              <a:t>два человека приходят в любой момент в течении часа и ждут пол часа, с какой вероятностью они встретятся?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у нас равномерное независимое распрееление переменных </a:t>
            </a:r>
            <a:r>
              <a:rPr lang="en-US" altLang="en-US">
                <a:latin typeface="Calibri" panose="020F0502020204030204" charset="0"/>
              </a:rPr>
              <a:t>x y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в квадрате размером </a:t>
            </a:r>
            <a:r>
              <a:rPr lang="en-US" altLang="en-US">
                <a:latin typeface="Calibri" panose="020F0502020204030204" charset="0"/>
              </a:rPr>
              <a:t>1 </a:t>
            </a:r>
            <a:r>
              <a:rPr lang="ru-RU" altLang="en-US">
                <a:latin typeface="Calibri" panose="020F0502020204030204" charset="0"/>
              </a:rPr>
              <a:t>из него мы выбираем часть когда они встретятся размером </a:t>
            </a:r>
            <a:r>
              <a:rPr lang="en-US" altLang="en-US">
                <a:latin typeface="Calibri" panose="020F0502020204030204" charset="0"/>
              </a:rPr>
              <a:t>|y-x| </a:t>
            </a:r>
            <a:r>
              <a:rPr lang="de-DE" altLang="en-US">
                <a:latin typeface="Calibri" panose="020F0502020204030204" charset="0"/>
              </a:rPr>
              <a:t>&lt;= 1/2 </a:t>
            </a:r>
            <a:endParaRPr lang="de-DE" altLang="en-US">
              <a:latin typeface="Calibri" panose="020F0502020204030204" charset="0"/>
            </a:endParaRPr>
          </a:p>
          <a:p>
            <a:r>
              <a:rPr lang="ru-RU" altLang="en-US">
                <a:latin typeface="Calibri" panose="020F0502020204030204" charset="0"/>
              </a:rPr>
              <a:t>графическое решение </a:t>
            </a:r>
            <a:endParaRPr lang="ru-RU" altLang="en-US">
              <a:latin typeface="Calibri" panose="020F0502020204030204" charset="0"/>
            </a:endParaRPr>
          </a:p>
          <a:p>
            <a:r>
              <a:rPr lang="ru-RU" altLang="ru-RU">
                <a:latin typeface="Calibri" panose="020F0502020204030204" charset="0"/>
              </a:rPr>
              <a:t>площадь синего это 1/4 </a:t>
            </a:r>
            <a:endParaRPr lang="ru-RU" altLang="ru-RU">
              <a:latin typeface="Calibri" panose="020F0502020204030204" charset="0"/>
            </a:endParaRPr>
          </a:p>
          <a:p>
            <a:endParaRPr lang="ru-RU" altLang="ru-RU">
              <a:latin typeface="Calibri" panose="020F0502020204030204" charset="0"/>
            </a:endParaRPr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7275230" y="895985"/>
          <a:ext cx="483482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10500" imgH="7029450" progId="Paint.Picture">
                  <p:embed/>
                </p:oleObj>
              </mc:Choice>
              <mc:Fallback>
                <p:oleObj name="" r:id="rId1" imgW="7810500" imgH="70294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75230" y="895985"/>
                        <a:ext cx="483482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7480" y="122555"/>
            <a:ext cx="11126470" cy="774065"/>
          </a:xfrm>
        </p:spPr>
        <p:txBody>
          <a:bodyPr/>
          <a:p>
            <a:r>
              <a:rPr lang="ru-RU" altLang="en-US"/>
              <a:t>Игла бюффона 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86385" y="1131570"/>
                <a:ext cx="8797925" cy="5563870"/>
              </a:xfrm>
            </p:spPr>
            <p:txBody>
              <a:bodyPr>
                <a:normAutofit lnSpcReduction="10000"/>
              </a:bodyPr>
              <a:p>
                <a:r>
                  <a:rPr lang="ru-RU" altLang="en-US"/>
                  <a:t>кидаем иглу на плоскость с линиями, сколько ожидаемое число пересечений?</a:t>
                </a:r>
                <a:endParaRPr lang="ru-RU" altLang="en-US"/>
              </a:p>
              <a:p>
                <a:r>
                  <a:rPr lang="ru-RU" altLang="en-US"/>
                  <a:t>зависит от 2 факторов - куда грохнулся центр иглы и угол поворота вокруг центра.</a:t>
                </a:r>
                <a:endParaRPr lang="ru-RU" altLang="en-US"/>
              </a:p>
              <a:p>
                <a:r>
                  <a:rPr lang="ru-RU" altLang="en-US"/>
                  <a:t>пусть мы считаем угол поворота от 0 до </a:t>
                </a:r>
                <a:r>
                  <a:rPr lang="en-US" altLang="en-US"/>
                  <a:t>pi/2 </a:t>
                </a:r>
                <a:r>
                  <a:rPr lang="ru-RU" altLang="en-US"/>
                  <a:t>с учётом симметрии, </a:t>
                </a:r>
                <a:r>
                  <a:rPr lang="ru-RU" altLang="en-US">
                    <a:latin typeface="Calibri" panose="020F0502020204030204" charset="0"/>
                  </a:rPr>
                  <a:t>кидаем иглу длинной </a:t>
                </a:r>
                <a:r>
                  <a:rPr lang="de-DE" altLang="ru-RU">
                    <a:latin typeface="Calibri" panose="020F0502020204030204" charset="0"/>
                  </a:rPr>
                  <a:t>2</a:t>
                </a:r>
                <a:r>
                  <a:rPr lang="ru-RU" altLang="en-US">
                    <a:latin typeface="Calibri" panose="020F0502020204030204" charset="0"/>
                  </a:rPr>
                  <a:t>, </a:t>
                </a:r>
                <a:endParaRPr lang="ru-RU" altLang="en-US"/>
              </a:p>
              <a:p>
                <a:r>
                  <a:rPr lang="ru-RU" altLang="en-US"/>
                  <a:t>тогда пересечение будет если </a:t>
                </a:r>
                <a:endParaRPr lang="ru-RU" altLang="en-US"/>
              </a:p>
              <a:p>
                <a:r>
                  <a:rPr lang="de-DE" altLang="en-US">
                    <a:latin typeface="Calibri" panose="020F0502020204030204" charset="0"/>
                  </a:rPr>
                  <a:t>cos (a) =r/1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ru-RU" altLang="en-US"/>
                  <a:t>синяя площадь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𝑑𝑎</m:t>
                        </m:r>
                      </m:e>
                    </m:nary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/>
                  <a:t>вся площадь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/>
                  <a:t>вероятность попасть в синюю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den>
                    </m:f>
                  </m:oMath>
                </a14:m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6385" y="1131570"/>
                <a:ext cx="8797925" cy="5563870"/>
              </a:xfrm>
              <a:blipFill rotWithShape="1">
                <a:blip r:embed="rId1"/>
                <a:stretch>
                  <a:fillRect t="-5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2"/>
          </p:nvPr>
        </p:nvGraphicFramePr>
        <p:xfrm>
          <a:off x="8410575" y="-57785"/>
          <a:ext cx="3400425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3400425" imgH="4305300" progId="Paint.Picture">
                  <p:embed/>
                </p:oleObj>
              </mc:Choice>
              <mc:Fallback>
                <p:oleObj name="" r:id="rId2" imgW="3400425" imgH="4305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10575" y="-57785"/>
                        <a:ext cx="3400425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8558530" y="4163695"/>
          <a:ext cx="331914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5524500" imgH="3886200" progId="Paint.Picture">
                  <p:embed/>
                </p:oleObj>
              </mc:Choice>
              <mc:Fallback>
                <p:oleObj name="" r:id="rId4" imgW="5524500" imgH="38862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8530" y="4163695"/>
                        <a:ext cx="3319145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67415" cy="774065"/>
          </a:xfrm>
        </p:spPr>
        <p:txBody>
          <a:bodyPr/>
          <a:p>
            <a:r>
              <a:rPr lang="ru-RU" altLang="en-US"/>
              <a:t>бытовые вопросы 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" y="774700"/>
            <a:ext cx="12005310" cy="6021705"/>
          </a:xfrm>
        </p:spPr>
        <p:txBody>
          <a:bodyPr/>
          <a:p>
            <a:r>
              <a:rPr lang="ru-RU">
                <a:latin typeface="Calibri" panose="020F0502020204030204" charset="0"/>
              </a:rPr>
              <a:t>сколько народу ест в некий момент времени?</a:t>
            </a:r>
            <a:endParaRPr lang="ru-RU">
              <a:latin typeface="Calibri" panose="020F0502020204030204" charset="0"/>
            </a:endParaRPr>
          </a:p>
          <a:p>
            <a:r>
              <a:rPr lang="ru-RU">
                <a:latin typeface="Calibri" panose="020F0502020204030204" charset="0"/>
              </a:rPr>
              <a:t>примерно равно, но когда спит китай и индия небольшой провал </a:t>
            </a:r>
            <a:endParaRPr lang="ru-RU">
              <a:latin typeface="Calibri" panose="020F0502020204030204" charset="0"/>
            </a:endParaRPr>
          </a:p>
          <a:p>
            <a:r>
              <a:rPr lang="ru-RU">
                <a:latin typeface="Calibri" panose="020F0502020204030204" charset="0"/>
              </a:rPr>
              <a:t>сколько людей поместятся на площади?</a:t>
            </a:r>
            <a:endParaRPr lang="ru-RU">
              <a:latin typeface="Calibri" panose="020F0502020204030204" charset="0"/>
            </a:endParaRPr>
          </a:p>
          <a:p>
            <a:r>
              <a:rPr lang="ru-RU">
                <a:latin typeface="Calibri" panose="020F0502020204030204" charset="0"/>
              </a:rPr>
              <a:t>3-4 человека на кв км</a:t>
            </a:r>
            <a:endParaRPr lang="ru-RU">
              <a:latin typeface="Calibri" panose="020F0502020204030204" charset="0"/>
            </a:endParaRPr>
          </a:p>
          <a:p>
            <a:endParaRPr lang="ru-RU">
              <a:latin typeface="Calibri" panose="020F0502020204030204" charset="0"/>
            </a:endParaRPr>
          </a:p>
          <a:p>
            <a:r>
              <a:rPr lang="ru-RU">
                <a:latin typeface="Calibri" panose="020F0502020204030204" charset="0"/>
              </a:rPr>
              <a:t>перелёт варшава- ньюйорк выл 13 декабря в 10 утра местного времени</a:t>
            </a:r>
            <a:endParaRPr lang="ru-RU">
              <a:latin typeface="Calibri" panose="020F0502020204030204" charset="0"/>
            </a:endParaRPr>
          </a:p>
          <a:p>
            <a:r>
              <a:rPr lang="ru-RU">
                <a:latin typeface="Calibri" panose="020F0502020204030204" charset="0"/>
              </a:rPr>
              <a:t>- за бортом ночь летим через север</a:t>
            </a:r>
            <a:endParaRPr lang="ru-RU">
              <a:latin typeface="Calibri" panose="020F0502020204030204" charset="0"/>
            </a:endParaRPr>
          </a:p>
          <a:p>
            <a:endParaRPr lang="ru-RU">
              <a:latin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</a:rPr>
              <a:t>A4 </a:t>
            </a:r>
            <a:r>
              <a:rPr lang="ru-RU">
                <a:latin typeface="Calibri" panose="020F0502020204030204" charset="0"/>
              </a:rPr>
              <a:t>при делении на 2 сохраняет отношение </a:t>
            </a:r>
            <a:endParaRPr lang="ru-RU">
              <a:latin typeface="Calibri" panose="020F0502020204030204" charset="0"/>
            </a:endParaRPr>
          </a:p>
          <a:p>
            <a:endParaRPr lang="ru-RU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4825</Words>
  <Application>WPS Presentation</Application>
  <PresentationFormat>Widescreen</PresentationFormat>
  <Paragraphs>165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Теория  игр!!</vt:lpstr>
      <vt:lpstr>Бросают орёл или решку, честная монета</vt:lpstr>
      <vt:lpstr>Бросают орёл или решку, нечестная монета</vt:lpstr>
      <vt:lpstr>Тюремный покер </vt:lpstr>
      <vt:lpstr>12pq -7q-7p+4 -&gt; max </vt:lpstr>
      <vt:lpstr>савватеев задача на байеса </vt:lpstr>
      <vt:lpstr>поиск друг друга </vt:lpstr>
      <vt:lpstr>Игла бюффона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33</cp:revision>
  <dcterms:created xsi:type="dcterms:W3CDTF">2022-11-03T13:54:00Z</dcterms:created>
  <dcterms:modified xsi:type="dcterms:W3CDTF">2022-11-04T00:47:51Z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7145DD29400D4FCCA6CC376F3C741A9B</vt:lpwstr>
  </property>
  <property fmtid="{D5CDD505-2E9C-101B-9397-08002B2CF9AE}" pid="3" name="KSOProductBuildVer">
    <vt:lpwstr>1033-11.2.0.11214</vt:lpwstr>
  </property>
</Properties>
</file>