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7" r:id="rId4"/>
    <p:sldId id="283" r:id="rId5"/>
    <p:sldId id="264" r:id="rId6"/>
    <p:sldId id="257" r:id="rId7"/>
    <p:sldId id="258" r:id="rId8"/>
    <p:sldId id="273" r:id="rId9"/>
    <p:sldId id="259" r:id="rId10"/>
    <p:sldId id="260" r:id="rId11"/>
    <p:sldId id="261" r:id="rId12"/>
    <p:sldId id="262" r:id="rId13"/>
    <p:sldId id="263" r:id="rId14"/>
    <p:sldId id="272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𝑎𝑏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𝑏𝑐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𝑎𝑐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 or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>
                        <a:latin typeface="Cambria Math" panose="02040503050406030204" charset="0"/>
                      </a:rPr>
                      <m:t>3</m:t>
                    </m:r>
                    <m:r>
                      <a:rPr lang="en-US">
                        <a:latin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then check a,b in 1..3 as c is small : c = 3 and 4 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if a,b,c &gt; 0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average distance between 2 points in square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54115" y="365125"/>
                <a:ext cx="5534660" cy="132588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e>
                      </m:ra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54115" y="365125"/>
                <a:ext cx="5534660" cy="1325880"/>
              </a:xfrm>
              <a:blipFill rotWithShape="1">
                <a:blip r:embed="rId1"/>
                <a:stretch>
                  <a:fillRect t="-18439" b="-82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848360"/>
                <a:ext cx="11837670" cy="6009005"/>
              </a:xfrm>
            </p:spPr>
            <p:txBody>
              <a:bodyPr>
                <a:normAutofit fontScale="90000" lnSpcReduction="10000"/>
              </a:bodyPr>
              <a:p>
                <a:r>
                  <a:rPr lang="en-US"/>
                  <a:t>lnL=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</m:t>
                    </m:r>
                  </m:oMath>
                </a14:m>
                <a:endParaRPr lang="en-US"/>
              </a:p>
              <a:p>
                <a:r>
                  <a:rPr lang="en-US">
                    <a:sym typeface="+mn-ea"/>
                  </a:rPr>
                  <a:t>lnL=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848360"/>
                <a:ext cx="11837670" cy="6009005"/>
              </a:xfrm>
              <a:blipFill rotWithShape="1">
                <a:blip r:embed="rId2"/>
                <a:stretch>
                  <a:fillRect b="-205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" y="130175"/>
            <a:ext cx="11135360" cy="664210"/>
          </a:xfrm>
        </p:spPr>
        <p:txBody>
          <a:bodyPr>
            <a:normAutofit fontScale="90000"/>
          </a:bodyPr>
          <a:p>
            <a:r>
              <a:rPr lang="ru-RU" altLang="en-US"/>
              <a:t>куда это девать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890" y="795020"/>
                <a:ext cx="11971020" cy="5976620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r>
                  <a:rPr lang="ru-RU">
                    <a:latin typeface="Calibri" panose="020F0502020204030204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</a:rPr>
                  <a:t>скалярное произведение </a:t>
                </a:r>
                <a:endParaRPr lang="ru-RU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</a:rPr>
                  <a:t>вектора паралельны когда </a:t>
                </a:r>
                <a:r>
                  <a:rPr lang="en-US" altLang="ru-RU" i="1">
                    <a:latin typeface="Calibri" panose="020F0502020204030204" charset="0"/>
                    <a:cs typeface="Cambria Math" panose="02040503050406030204" charset="0"/>
                  </a:rPr>
                  <a:t>a = k*b</a:t>
                </a:r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неравенство коши бояновского шварца </a:t>
                </a:r>
                <a:endParaRPr lang="ru-RU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&gt;≤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||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и равенство когда </a:t>
                </a:r>
                <a:r>
                  <a:rPr lang="en-US" alt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 = k*b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90" y="795020"/>
                <a:ext cx="11971020" cy="59766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9380" y="95885"/>
                <a:ext cx="10885170" cy="1166495"/>
              </a:xfrm>
            </p:spPr>
            <p:txBody>
              <a:bodyPr>
                <a:normAutofit fontScale="90000"/>
              </a:bodyPr>
              <a:p>
                <a:r>
                  <a:rPr lang="en-US" altLang="en-US"/>
                  <a:t>Fraction tower: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num>
                      <m:den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...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eqAr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380" y="95885"/>
                <a:ext cx="10885170" cy="1166495"/>
              </a:xfrm>
              <a:blipFill rotWithShape="1">
                <a:blip r:embed="rId1"/>
                <a:stretch>
                  <a:fillRect t="-27926" b="-16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380" y="1261745"/>
                <a:ext cx="11951970" cy="5434965"/>
              </a:xfrm>
            </p:spPr>
            <p:txBody>
              <a:bodyPr/>
              <a:p>
                <a:r>
                  <a:rPr lang="en-US"/>
                  <a:t>Lets see what elements go top - T and what go down:</a:t>
                </a:r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we invert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80" y="1261745"/>
                <a:ext cx="11951970" cy="543496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/>
          <p:nvPr/>
        </p:nvGraphicFramePr>
        <p:xfrm>
          <a:off x="182245" y="2613660"/>
          <a:ext cx="970216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/>
                <a:gridCol w="1855470"/>
                <a:gridCol w="2062480"/>
                <a:gridCol w="1964055"/>
                <a:gridCol w="196405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Top/down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 representation-1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 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 bit count Even?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en-US">
                    <a:sym typeface="+mn-ea"/>
                  </a:rPr>
                  <a:t>Fraction tower: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num>
                      <m:den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...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eqAr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=?</m:t>
                    </m:r>
                  </m:oMath>
                </a14:m>
                <a:r>
                  <a:rPr lang="en-US" altLang="en-US"/>
                  <a:t>2</a:t>
                </a:r>
                <a:br>
                  <a:rPr lang="en-US" altLang="en-US"/>
                </a:b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39281" b="-291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860" y="1825625"/>
                <a:ext cx="11922125" cy="4950460"/>
              </a:xfrm>
            </p:spPr>
            <p:txBody>
              <a:bodyPr/>
              <a:p>
                <a:r>
                  <a:rPr lang="en-US"/>
                  <a:t>so the digit stays top if the sum of bits is even, starting from zero.</a:t>
                </a:r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𝑒𝑣𝑒𝑛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𝑏𝑖𝑡𝑠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𝑒𝑙𝑠𝑒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f(x,m)=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</m:t>
                            </m:r>
                          </m:sup>
                        </m:sSup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f(x,m+1)=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/>
                      <m:den/>
                    </m:f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860" y="1825625"/>
                <a:ext cx="11922125" cy="49504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365125"/>
            <a:ext cx="11097260" cy="76708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" y="1417955"/>
            <a:ext cx="5535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:r>
                  <a:rPr lang="en-US"/>
                  <a:t>Prove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x</m:t>
                    </m:r>
                    <m:r>
                      <a:rPr lang="en-US">
                        <a:latin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x</m:t>
                    </m:r>
                    <m:r>
                      <a:rPr lang="en-US">
                        <a:latin typeface="Cambria Math" panose="02040503050406030204" charset="0"/>
                      </a:rPr>
                      <m:t>+</m:t>
                    </m:r>
                    <m:r>
                      <a:rPr lang="en-US">
                        <a:latin typeface="Cambria Math" panose="02040503050406030204" charset="0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</a:rPr>
                      <m:t>)(</m:t>
                    </m:r>
                    <m:r>
                      <a:rPr lang="en-US">
                        <a:latin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x</m:t>
                    </m:r>
                    <m:r>
                      <a:rPr lang="en-US">
                        <a:latin typeface="Cambria Math" panose="02040503050406030204" charset="0"/>
                      </a:rPr>
                      <m:t>+</m:t>
                    </m:r>
                    <m:r>
                      <a:rPr lang="en-US">
                        <a:latin typeface="Cambria Math" panose="02040503050406030204" charset="0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</a:rPr>
                      <m:t>) |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92205" cy="489458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92205" cy="48945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74650" y="365125"/>
                <a:ext cx="10979150" cy="81089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ad>
                            <m:rad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e>
                      </m:ra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4650" y="365125"/>
                <a:ext cx="10979150" cy="810895"/>
              </a:xfrm>
              <a:blipFill rotWithShape="1">
                <a:blip r:embed="rId1"/>
                <a:stretch>
                  <a:fillRect t="-61942" b="-452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2093595"/>
                <a:ext cx="11786235" cy="4558030"/>
              </a:xfrm>
            </p:spPr>
            <p:txBody>
              <a:bodyPr>
                <a:normAutofit lnSpcReduction="20000"/>
              </a:bodyPr>
              <a:p>
                <a:r>
                  <a:rPr lang="en-US"/>
                  <a:t>lnL=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en-US">
                    <a:sym typeface="+mn-ea"/>
                  </a:rPr>
                  <a:t>lnL=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2093595"/>
                <a:ext cx="11786235" cy="4558030"/>
              </a:xfrm>
              <a:blipFill rotWithShape="1">
                <a:blip r:embed="rId2"/>
                <a:stretch>
                  <a:fillRect t="-7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9870" y="365125"/>
                <a:ext cx="11123930" cy="86296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16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9870" y="365125"/>
                <a:ext cx="11123930" cy="8629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845" y="1228090"/>
                <a:ext cx="11859260" cy="555688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&lt; 0 means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suits x=-1/2, y =-1/2</a:t>
                </a:r>
                <a:endParaRPr lang="en-US"/>
              </a:p>
              <a:p>
                <a:r>
                  <a:rPr lang="en-US"/>
                  <a:t>further solutions - ?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45" y="1228090"/>
                <a:ext cx="11859260" cy="55568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 altLang="en-US"/>
                  <a:t>p-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r>
                  <a:rPr lang="en-US" altLang="en-US"/>
                  <a:t> p prime, y int </a:t>
                </a:r>
                <a:endParaRPr lang="en-US" alt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2720" y="92075"/>
                <a:ext cx="10515600" cy="1325563"/>
              </a:xfrm>
            </p:spPr>
            <p:txBody>
              <a:bodyPr>
                <a:normAutofit fontScale="90000"/>
              </a:bodyPr>
              <a:p>
                <a:r>
                  <a:rPr lang="en-US" altLang="en-US"/>
                  <a:t>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𝑛𝑜𝑡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2720" y="92075"/>
                <a:ext cx="10515600" cy="1325563"/>
              </a:xfrm>
              <a:blipFill rotWithShape="1">
                <a:blip r:embed="rId1"/>
                <a:stretch>
                  <a:fillRect t="-1820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9555" y="1418590"/>
                <a:ext cx="11745595" cy="5439410"/>
              </a:xfrm>
            </p:spPr>
            <p:txBody>
              <a:bodyPr/>
              <a:p>
                <a:r>
                  <a:rPr lang="en-US"/>
                  <a:t>n=1: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144</m:t>
                        </m:r>
                      </m:e>
                    </m:rad>
                  </m:oMath>
                </a14:m>
                <a:r>
                  <a:rPr lang="en-US"/>
                  <a:t> is </a:t>
                </a:r>
                <a:r>
                  <a:rPr lang="en-US" altLang="en-US"/>
                  <a:t>in </a:t>
                </a:r>
                <a:r>
                  <a:rPr lang="en-US"/>
                  <a:t>N</a:t>
                </a:r>
                <a:endParaRPr lang="en-US"/>
              </a:p>
              <a:p>
                <a:r>
                  <a:rPr lang="en-US"/>
                  <a:t>for n+1: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..(∗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)...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..(∗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)...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</m:nary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33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prove: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is not perfect square, also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по модулю 4 можно посмотреть. При n&gt;1 остаток при делении на 4 равен 3. А значит число не квадрат.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9 исключение - 10 mod 4 =2. Поэтому 10^n-1  имеет тот же остаток, что и 2^n-1.</a:t>
                </a: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9555" y="1418590"/>
                <a:ext cx="11745595" cy="5439410"/>
              </a:xfrm>
              <a:blipFill rotWithShape="1">
                <a:blip r:embed="rId2"/>
                <a:stretch>
                  <a:fillRect b="-122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2335" y="1517650"/>
            <a:ext cx="5181600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𝑏𝑐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p>
                <a:r>
                  <a:rPr lang="en-US" altLang="en-US"/>
                  <a:t>f(m+f(n))= n + f(m+95): 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19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m =0: </a:t>
            </a:r>
            <a:r>
              <a:rPr lang="en-US" altLang="en-US">
                <a:sym typeface="+mn-ea"/>
              </a:rPr>
              <a:t>f(f(n))</a:t>
            </a:r>
            <a:r>
              <a:rPr lang="de-DE" altLang="en-US">
                <a:latin typeface="Calibri" panose="020F0502020204030204" charset="0"/>
                <a:sym typeface="+mn-ea"/>
              </a:rPr>
              <a:t>=n+f(95)</a:t>
            </a:r>
            <a:endParaRPr lang="de-DE" altLang="en-US">
              <a:latin typeface="Calibri" panose="020F0502020204030204" charset="0"/>
              <a:sym typeface="+mn-ea"/>
            </a:endParaRPr>
          </a:p>
          <a:p>
            <a:r>
              <a:rPr lang="de-DE" altLang="en-US">
                <a:latin typeface="Calibri" panose="020F0502020204030204" charset="0"/>
                <a:sym typeface="+mn-ea"/>
              </a:rPr>
              <a:t>n = 95: </a:t>
            </a:r>
            <a:r>
              <a:rPr lang="en-US" altLang="en-US">
                <a:sym typeface="+mn-ea"/>
              </a:rPr>
              <a:t>f(m+f(</a:t>
            </a:r>
            <a:r>
              <a:rPr lang="de-DE" altLang="en-US">
                <a:latin typeface="Calibri" panose="020F0502020204030204" charset="0"/>
                <a:sym typeface="+mn-ea"/>
              </a:rPr>
              <a:t>95</a:t>
            </a:r>
            <a:r>
              <a:rPr lang="en-US" altLang="en-US">
                <a:sym typeface="+mn-ea"/>
              </a:rPr>
              <a:t>))</a:t>
            </a:r>
            <a:r>
              <a:rPr lang="de-DE" altLang="en-US">
                <a:latin typeface="Calibri" panose="020F0502020204030204" charset="0"/>
                <a:sym typeface="+mn-ea"/>
              </a:rPr>
              <a:t>= 95+f(m+95)</a:t>
            </a:r>
            <a:endParaRPr lang="de-DE" altLang="en-US">
              <a:latin typeface="Calibri" panose="020F0502020204030204" charset="0"/>
              <a:sym typeface="+mn-ea"/>
            </a:endParaRPr>
          </a:p>
          <a:p>
            <a:r>
              <a:rPr lang="en-US" altLang="en-US">
                <a:sym typeface="+mn-ea"/>
              </a:rPr>
              <a:t>f(f(</a:t>
            </a:r>
            <a:r>
              <a:rPr lang="de-DE" altLang="en-US">
                <a:latin typeface="Calibri" panose="020F0502020204030204" charset="0"/>
                <a:sym typeface="+mn-ea"/>
              </a:rPr>
              <a:t>95</a:t>
            </a:r>
            <a:r>
              <a:rPr lang="en-US" altLang="en-US">
                <a:sym typeface="+mn-ea"/>
              </a:rPr>
              <a:t>))</a:t>
            </a:r>
            <a:r>
              <a:rPr lang="de-DE" altLang="en-US">
                <a:latin typeface="Calibri" panose="020F0502020204030204" charset="0"/>
                <a:sym typeface="+mn-ea"/>
              </a:rPr>
              <a:t>= 95+f(95)</a:t>
            </a:r>
            <a:endParaRPr lang="de-DE" altLang="en-US">
              <a:latin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Presentation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Prove  </vt:lpstr>
      <vt:lpstr>PowerPoint 演示文稿</vt:lpstr>
      <vt:lpstr>PowerPoint 演示文稿</vt:lpstr>
      <vt:lpstr>p- p prime, y int </vt:lpstr>
      <vt:lpstr>prove that </vt:lpstr>
      <vt:lpstr>PowerPoint 演示文稿</vt:lpstr>
      <vt:lpstr>f(m+f(n))= n + f(m+95): find </vt:lpstr>
      <vt:lpstr>PowerPoint 演示文稿</vt:lpstr>
      <vt:lpstr>if a,b,c &gt; 0 then </vt:lpstr>
      <vt:lpstr>average distance between 2 points in square </vt:lpstr>
      <vt:lpstr>PowerPoint 演示文稿</vt:lpstr>
      <vt:lpstr>куда это девать </vt:lpstr>
      <vt:lpstr>Fraction tower: </vt:lpstr>
      <vt:lpstr>Fraction tower: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39</cp:revision>
  <dcterms:created xsi:type="dcterms:W3CDTF">2022-10-11T13:20:00Z</dcterms:created>
  <dcterms:modified xsi:type="dcterms:W3CDTF">2022-12-16T05:04:43Z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CDF8CB111F0F4DE28DEE316C2B4956BB</vt:lpwstr>
  </property>
  <property fmtid="{D5CDD505-2E9C-101B-9397-08002B2CF9AE}" pid="3" name="KSOProductBuildVer">
    <vt:lpwstr>1033-11.2.0.11214</vt:lpwstr>
  </property>
</Properties>
</file>