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80" r:id="rId4"/>
    <p:sldId id="281" r:id="rId5"/>
    <p:sldId id="282" r:id="rId6"/>
    <p:sldId id="265" r:id="rId7"/>
    <p:sldId id="322" r:id="rId8"/>
    <p:sldId id="323" r:id="rId9"/>
    <p:sldId id="299" r:id="rId10"/>
    <p:sldId id="302" r:id="rId11"/>
    <p:sldId id="301" r:id="rId12"/>
    <p:sldId id="319" r:id="rId13"/>
    <p:sldId id="321" r:id="rId14"/>
    <p:sldId id="320" r:id="rId15"/>
    <p:sldId id="347" r:id="rId16"/>
    <p:sldId id="324" r:id="rId17"/>
    <p:sldId id="346" r:id="rId18"/>
    <p:sldId id="300" r:id="rId19"/>
    <p:sldId id="262" r:id="rId20"/>
    <p:sldId id="260" r:id="rId21"/>
    <p:sldId id="261" r:id="rId22"/>
    <p:sldId id="257" r:id="rId23"/>
    <p:sldId id="263" r:id="rId24"/>
    <p:sldId id="266" r:id="rId25"/>
    <p:sldId id="267" r:id="rId26"/>
    <p:sldId id="273" r:id="rId27"/>
    <p:sldId id="271" r:id="rId28"/>
    <p:sldId id="272" r:id="rId29"/>
    <p:sldId id="264" r:id="rId31"/>
    <p:sldId id="274" r:id="rId32"/>
    <p:sldId id="258" r:id="rId33"/>
    <p:sldId id="25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019159" y="386969"/>
            <a:ext cx="3060192" cy="312115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410970"/>
          </a:xfrm>
        </p:spPr>
        <p:txBody>
          <a:bodyPr/>
          <a:p>
            <a:r>
              <a:rPr lang="ru-RU">
                <a:latin typeface="Calibri" panose="020F0502020204030204" charset="0"/>
              </a:rPr>
              <a:t>Заря </a:t>
            </a:r>
            <a:endParaRPr lang="ru-RU">
              <a:latin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" y="136525"/>
            <a:ext cx="10515600" cy="1325563"/>
          </a:xfrm>
        </p:spPr>
        <p:txBody>
          <a:bodyPr>
            <a:normAutofit fontScale="90000"/>
          </a:bodyPr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Задача- сделать то же самое для уравнения навье стокса для симуляции жидкости</a:t>
            </a:r>
            <a:endParaRPr lang="ru-R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380" y="1859915"/>
            <a:ext cx="7287895" cy="4351655"/>
          </a:xfrm>
        </p:spPr>
        <p:txBody>
          <a:bodyPr>
            <a:normAutofit lnSpcReduction="20000"/>
          </a:bodyPr>
          <a:p>
            <a:r>
              <a:rPr lang="ru-RU" altLang="en-US"/>
              <a:t>Начнём с физического представления</a:t>
            </a:r>
            <a:endParaRPr lang="ru-RU" altLang="en-US"/>
          </a:p>
          <a:p>
            <a:r>
              <a:rPr lang="ru-RU" altLang="en-US"/>
              <a:t>пространство разделено на баки с жидкостью, соединённых трубами в 2Д сеть </a:t>
            </a:r>
            <a:endParaRPr lang="ru-RU" altLang="en-US"/>
          </a:p>
          <a:p>
            <a:r>
              <a:rPr lang="ru-RU" altLang="en-US"/>
              <a:t>вода может перетекать между баками по трубам но каждый бак всегда заполнен(уравнение непрерывности)</a:t>
            </a:r>
            <a:endParaRPr lang="ru-RU" altLang="en-US"/>
          </a:p>
          <a:p>
            <a:r>
              <a:rPr lang="ru-RU" altLang="en-US"/>
              <a:t>некоторая часть воды в каждом баке окрашена ( чтобы визуализировать движение)</a:t>
            </a:r>
            <a:endParaRPr lang="ru-RU" altLang="en-US"/>
          </a:p>
          <a:p>
            <a:r>
              <a:rPr lang="ru-RU" altLang="en-US"/>
              <a:t>взаимодействия между баками описывается дискретными версиями уравнений неразрвыности и навье стокса</a:t>
            </a:r>
            <a:endParaRPr lang="ru-RU" altLang="en-US"/>
          </a:p>
          <a:p>
            <a:endParaRPr lang="ru-RU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26135" y="18008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7407275" y="2760617"/>
          <a:ext cx="5181600" cy="3633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020175" imgH="6324600" progId="Paint.Picture">
                  <p:embed/>
                </p:oleObj>
              </mc:Choice>
              <mc:Fallback>
                <p:oleObj name="" r:id="rId1" imgW="9020175" imgH="63246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07275" y="2760617"/>
                        <a:ext cx="5181600" cy="3633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" y="0"/>
            <a:ext cx="11082020" cy="827405"/>
          </a:xfrm>
        </p:spPr>
        <p:txBody>
          <a:bodyPr/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уравнение несжимаемости  </a:t>
            </a:r>
            <a:endParaRPr lang="ru-R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95580" y="903605"/>
                <a:ext cx="8344535" cy="5620385"/>
              </a:xfrm>
            </p:spPr>
            <p:txBody>
              <a:bodyPr>
                <a:normAutofit lnSpcReduction="20000"/>
              </a:bodyPr>
              <a:p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начнём с того что попроще с несжимаемости </a:t>
                </a:r>
                <a:endParaRPr lang="ru-RU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𝑑𝑖𝑣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несжимаемости </a:t>
                </a:r>
                <a:endParaRPr lang="ru-RU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дивергенция это сумма производной по всем измерениям величины которая имеет вектора по этим измерениям</a:t>
                </a:r>
                <a:endParaRPr lang="ru-RU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i="1">
                    <a:latin typeface="Cambria Math" panose="02040503050406030204" charset="0"/>
                    <a:cs typeface="Cambria Math" panose="02040503050406030204" charset="0"/>
                  </a:rPr>
                  <a:t>тогда в дискретном виде уравнение несжимаемости будет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𝑑𝑖𝑣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(+</m:t>
                    </m:r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>
                    <a:latin typeface="Calibri" panose="020F0502020204030204" charset="0"/>
                    <a:cs typeface="Cambria Math" panose="02040503050406030204" charset="0"/>
                  </a:rPr>
                  <a:t>мы конечно взяли одинаковый шаг по всем координатам поэтому можно сократить как </a:t>
                </a:r>
                <a:endParaRPr lang="ru-RU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ru-RU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ru-RU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ru-RU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ru-RU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ru-RU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5580" y="903605"/>
                <a:ext cx="8344535" cy="5620385"/>
              </a:xfrm>
              <a:blipFill rotWithShape="1">
                <a:blip r:embed="rId1"/>
                <a:stretch>
                  <a:fillRect t="-1254" b="-1578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7413687" y="2232025"/>
          <a:ext cx="4678557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5724525" imgH="5324475" progId="Paint.Picture">
                  <p:embed/>
                </p:oleObj>
              </mc:Choice>
              <mc:Fallback>
                <p:oleObj name="" r:id="rId2" imgW="5724525" imgH="53244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13687" y="2232025"/>
                        <a:ext cx="4678557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" y="97155"/>
            <a:ext cx="11994515" cy="843915"/>
          </a:xfrm>
        </p:spPr>
        <p:txBody>
          <a:bodyPr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2550" y="941070"/>
                <a:ext cx="11995150" cy="5848350"/>
              </a:xfrm>
            </p:spPr>
            <p:txBody>
              <a:bodyPr>
                <a:normAutofit lnSpcReduction="10000"/>
              </a:bodyPr>
              <a:p>
                <a:r>
                  <a:rPr lang="ru-RU" altLang="en-US"/>
                  <a:t>оператор набла это оператор образующий три уравнения с производной по каждой координате на месте себя </a:t>
                </a:r>
                <a:endParaRPr lang="ru-RU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=[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],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</m:e>
                      </m:d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den>
                      </m:f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</m:e>
                      </m:d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"/>
                          <m:ctrlP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altLang="ru-RU">
                  <a:latin typeface="Calibri" panose="020F0502020204030204" charset="0"/>
                </a:endParaRPr>
              </a:p>
              <a:p>
                <a:pPr marL="0" indent="0">
                  <a:buNone/>
                </a:pPr>
                <a:endParaRPr lang="de-DE" altLang="ru-RU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2550" y="941070"/>
                <a:ext cx="11995150" cy="5848350"/>
              </a:xfrm>
              <a:blipFill rotWithShape="1">
                <a:blip r:embed="rId1"/>
                <a:stretch>
                  <a:fillRect t="-48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5725"/>
            <a:ext cx="11848465" cy="454025"/>
          </a:xfrm>
        </p:spPr>
        <p:txBody>
          <a:bodyPr>
            <a:normAutofit fontScale="90000"/>
          </a:bodyPr>
          <a:p>
            <a:r>
              <a:rPr lang="ru-RU" altLang="en-US"/>
              <a:t>уравнение навье стокса 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1915" y="607060"/>
                <a:ext cx="12110720" cy="6168390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−(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𝛻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den>
                    </m:f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𝛻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ru-RU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𝜌</m:t>
                    </m:r>
                  </m:oMath>
                </a14:m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- постоянная плотность ( константа)</a:t>
                </a:r>
                <a:endParaRPr lang="ru-RU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F </a:t>
                </a:r>
                <a:r>
                  <a:rPr lang="ru-RU" i="1">
                    <a:latin typeface="Calibri" panose="020F0502020204030204" charset="0"/>
                    <a:cs typeface="Cambria Math" panose="02040503050406030204" charset="0"/>
                  </a:rPr>
                  <a:t>- внешняя сила (задаётся)</a:t>
                </a:r>
                <a:endParaRPr lang="ru-RU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(</a:t>
                </a:r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вопрос - какое тут </a:t>
                </a:r>
                <a:r>
                  <a:rPr lang="en-US" altLang="en-US" i="1">
                    <a:latin typeface="Calibri" panose="020F0502020204030204" charset="0"/>
                    <a:cs typeface="Cambria Math" panose="02040503050406030204" charset="0"/>
                  </a:rPr>
                  <a:t>v - ?)</a:t>
                </a:r>
                <a:endParaRPr lang="en-US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</m:oMath>
                </a14:m>
                <a:r>
                  <a:rPr lang="en-US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- ню коэфициент кинематической вязкости - константа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ускорение потока по оси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в координате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i </a:t>
                </a:r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во времени </a:t>
                </a:r>
                <a:r>
                  <a:rPr lang="en-US" altLang="en-US" i="1">
                    <a:latin typeface="Calibri" panose="020F0502020204030204" charset="0"/>
                    <a:cs typeface="Cambria Math" panose="02040503050406030204" charset="0"/>
                  </a:rPr>
                  <a:t>n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  <m:f>
                      <m:fPr>
                        <m:ctrlP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i="1">
                  <a:solidFill>
                    <a:srgbClr val="00B05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  <m:f>
                      <m:fPr>
                        <m:ctrlP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de-DE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solidFill>
                    <a:srgbClr val="00B05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i="1">
                    <a:solidFill>
                      <a:srgbClr val="00B050"/>
                    </a:solidFill>
                    <a:latin typeface="Calibri" panose="020F0502020204030204" charset="0"/>
                    <a:cs typeface="Cambria Math" panose="02040503050406030204" charset="0"/>
                  </a:rPr>
                  <a:t>зелёное - конвективная производная</a:t>
                </a:r>
                <a:endParaRPr lang="ru-RU" i="1">
                  <a:solidFill>
                    <a:srgbClr val="00B050"/>
                  </a:solidFill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ru-RU" altLang="en-US" i="1">
                    <a:solidFill>
                      <a:srgbClr val="00B0F0"/>
                    </a:solidFill>
                    <a:latin typeface="Calibri" panose="020F0502020204030204" charset="0"/>
                    <a:cs typeface="Cambria Math" panose="02040503050406030204" charset="0"/>
                  </a:rPr>
                  <a:t>синее - вязкость</a:t>
                </a:r>
                <a:endParaRPr lang="ru-RU" altLang="en-US" i="1">
                  <a:solidFill>
                    <a:srgbClr val="00B0F0"/>
                  </a:solidFill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ru-RU" altLang="en-US" i="1">
                    <a:solidFill>
                      <a:srgbClr val="7030A0"/>
                    </a:solidFill>
                    <a:latin typeface="Calibri" panose="020F0502020204030204" charset="0"/>
                    <a:cs typeface="Cambria Math" panose="02040503050406030204" charset="0"/>
                  </a:rPr>
                  <a:t>фиолетовое - движущая сила из за разности давлений</a:t>
                </a:r>
                <a:endParaRPr lang="ru-RU" altLang="en-US" i="1">
                  <a:solidFill>
                    <a:srgbClr val="7030A0"/>
                  </a:solidFill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915" y="607060"/>
                <a:ext cx="12110720" cy="6168390"/>
              </a:xfrm>
              <a:blipFill rotWithShape="1">
                <a:blip r:embed="rId1"/>
                <a:stretch>
                  <a:fillRect t="-1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167005"/>
            <a:ext cx="11207115" cy="453390"/>
          </a:xfrm>
        </p:spPr>
        <p:txBody>
          <a:bodyPr>
            <a:normAutofit fontScale="90000"/>
          </a:bodyPr>
          <a:p>
            <a:r>
              <a:rPr lang="ru-RU" altLang="en-US"/>
              <a:t>Поверхностная сила ( от давления)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46050" y="619760"/>
                <a:ext cx="11900535" cy="5941060"/>
              </a:xfrm>
            </p:spPr>
            <p:txBody>
              <a:bodyPr/>
              <a:p>
                <a:r>
                  <a:rPr lang="ru-RU" altLang="en-US"/>
                  <a:t>если на куб с жидкостью с разных сторон оказывается разное давление</a:t>
                </a:r>
                <a:r>
                  <a:rPr lang="en-US" altLang="en-US"/>
                  <a:t>:</a:t>
                </a:r>
                <a:endParaRPr lang="de-DE" altLang="en-US">
                  <a:latin typeface="Calibri" panose="020F0502020204030204" charset="0"/>
                </a:endParaRPr>
              </a:p>
              <a:p>
                <a:r>
                  <a:rPr lang="en-US" altLang="de-DE">
                    <a:latin typeface="Calibri" panose="020F0502020204030204" charset="0"/>
                  </a:rPr>
                  <a:t>p0</a:t>
                </a:r>
                <a:r>
                  <a:rPr lang="de-DE" altLang="en-US">
                    <a:latin typeface="Calibri" panose="020F0502020204030204" charset="0"/>
                  </a:rPr>
                  <a:t>-&gt; |_| &lt;-</a:t>
                </a:r>
                <a:r>
                  <a:rPr lang="en-US" altLang="de-DE">
                    <a:latin typeface="Calibri" panose="020F0502020204030204" charset="0"/>
                  </a:rPr>
                  <a:t>p1</a:t>
                </a:r>
                <a:r>
                  <a:rPr lang="de-DE" altLang="en-US">
                    <a:latin typeface="Calibri" panose="020F0502020204030204" charset="0"/>
                  </a:rPr>
                  <a:t> </a:t>
                </a:r>
                <a:r>
                  <a:rPr lang="ru-RU" altLang="de-DE">
                    <a:latin typeface="Calibri" panose="020F0502020204030204" charset="0"/>
                  </a:rPr>
                  <a:t>то поверхностная сила будет равна разности давлений </a:t>
                </a:r>
                <a:endParaRPr lang="ru-RU" altLang="de-DE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ru-RU">
                    <a:latin typeface="Calibri" panose="020F0502020204030204" charset="0"/>
                  </a:rPr>
                  <a:t>= p1 - p0 </a:t>
                </a:r>
                <a:endParaRPr lang="en-US" altLang="ru-RU">
                  <a:latin typeface="Calibri" panose="020F0502020204030204" charset="0"/>
                </a:endParaRPr>
              </a:p>
              <a:p>
                <a:endParaRPr lang="ru-RU" altLang="de-DE">
                  <a:latin typeface="Calibri" panose="020F0502020204030204" charset="0"/>
                </a:endParaRPr>
              </a:p>
              <a:p>
                <a:endParaRPr lang="ru-RU" altLang="de-DE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6050" y="619760"/>
                <a:ext cx="11900535" cy="594106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" y="56515"/>
            <a:ext cx="10515600" cy="546735"/>
          </a:xfrm>
        </p:spPr>
        <p:txBody>
          <a:bodyPr>
            <a:normAutofit fontScale="90000"/>
          </a:bodyPr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5730" y="603885"/>
                <a:ext cx="12066270" cy="6205855"/>
              </a:xfrm>
            </p:spPr>
            <p:txBody>
              <a:bodyPr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5730" y="603885"/>
                <a:ext cx="12066270" cy="62058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Mars Dracu, [11.12.2022 22:55]</a:t>
            </a:r>
            <a:endParaRPr lang="en-US"/>
          </a:p>
          <a:p>
            <a:r>
              <a:rPr lang="en-US"/>
              <a:t>перенеси в левую часть и будет с плюсом. Смотри на частную производную и конвективную как единое целое. Оно много где в уравнениях для текучих сред появляется</a:t>
            </a:r>
            <a:endParaRPr lang="en-US"/>
          </a:p>
          <a:p>
            <a:endParaRPr lang="en-US"/>
          </a:p>
          <a:p>
            <a:r>
              <a:rPr lang="en-US"/>
              <a:t>Mars Dracu, [11.12.2022 22:56]</a:t>
            </a:r>
            <a:endParaRPr lang="en-US"/>
          </a:p>
          <a:p>
            <a:r>
              <a:rPr lang="en-US"/>
              <a:t>Например, уравнение для полей концентрации какого либо вещества растворённого в другом. Обязательно будет конвективная производная</a:t>
            </a:r>
            <a:endParaRPr lang="en-US"/>
          </a:p>
          <a:p>
            <a:endParaRPr lang="en-US"/>
          </a:p>
          <a:p>
            <a:r>
              <a:rPr lang="en-US"/>
              <a:t>Mars Dracu, [11.12.2022 22:56]</a:t>
            </a:r>
            <a:endParaRPr lang="en-US"/>
          </a:p>
          <a:p>
            <a:r>
              <a:rPr lang="en-US"/>
              <a:t>иначе, частная производная по времени будет учитывать лишь распространение концентрации диффузией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Дальше старое</a:t>
            </a:r>
            <a:endParaRPr lang="ru-R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025"/>
            <a:ext cx="11226165" cy="439420"/>
          </a:xfrm>
        </p:spPr>
        <p:txBody>
          <a:bodyPr>
            <a:normAutofit fontScale="90000"/>
          </a:bodyPr>
          <a:p>
            <a:r>
              <a:rPr 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sym typeface="+mn-ea"/>
              </a:rPr>
              <a:t>Переводим дифур в программу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sym typeface="+mn-ea"/>
              </a:rPr>
              <a:t> 2</a:t>
            </a:r>
            <a:endParaRPr lang="en-US" altLang="ru-RU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7635" y="512445"/>
                <a:ext cx="11975465" cy="6268720"/>
              </a:xfrm>
            </p:spPr>
            <p:txBody>
              <a:bodyPr/>
              <a:p>
                <a:pPr algn="l"/>
                <a:r>
                  <a:rPr lang="ru-RU" altLang="ru-RU">
                    <a:latin typeface="Calibri" panose="020F0502020204030204" charset="0"/>
                    <a:sym typeface="+mn-ea"/>
                  </a:rPr>
                  <a:t>Ускорение, или любая вторая производная</a:t>
                </a:r>
                <a:r>
                  <a:rPr lang="en-US" altLang="ru-RU">
                    <a:latin typeface="Calibri" panose="020F0502020204030204" charset="0"/>
                    <a:sym typeface="+mn-ea"/>
                  </a:rPr>
                  <a:t>:</a:t>
                </a:r>
                <a:endParaRPr lang="en-US" altLang="ru-RU">
                  <a:latin typeface="Calibri" panose="020F0502020204030204" charset="0"/>
                  <a:sym typeface="+mn-ea"/>
                </a:endParaRPr>
              </a:p>
              <a:p>
                <a:pPr lvl="1" algn="l"/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den>
                        </m:f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den>
                        </m:f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</m:oMath>
                </a14:m>
                <a:r>
                  <a:rPr lang="en-US" altLang="ru-RU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, </a:t>
                </a:r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где</a:t>
                </a:r>
                <a:endParaRPr lang="en-US" altLang="ru-RU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- </a:t>
                </a:r>
                <a:r>
                  <a:rPr lang="ru-RU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координаты на вычисляемом, последнем и предпоследнем шаге</a:t>
                </a:r>
                <a:endParaRPr lang="ru-RU" altLang="ru-RU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altLang="ru-RU">
                    <a:latin typeface="Cambria Math" panose="02040503050406030204" charset="0"/>
                    <a:cs typeface="Cambria Math" panose="02040503050406030204" charset="0"/>
                  </a:rPr>
                  <a:t> означает значение функции </a:t>
                </a:r>
                <a:r>
                  <a:rPr lang="de-DE" altLang="ru-RU">
                    <a:latin typeface="Calibri" panose="020F0502020204030204" charset="0"/>
                    <a:cs typeface="Cambria Math" panose="02040503050406030204" charset="0"/>
                  </a:rPr>
                  <a:t>x(a)</a:t>
                </a:r>
                <a:endParaRPr lang="de-DE" altLang="ru-RU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algn="l"/>
                <a:r>
                  <a:rPr lang="ru-RU" altLang="ru-RU">
                    <a:latin typeface="Calibri" panose="020F0502020204030204" charset="0"/>
                    <a:cs typeface="Cambria Math" panose="02040503050406030204" charset="0"/>
                  </a:rPr>
                  <a:t>часто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ru-RU" altLang="ru-RU">
                    <a:latin typeface="Cambria Math" panose="02040503050406030204" charset="0"/>
                    <a:cs typeface="Cambria Math" panose="02040503050406030204" charset="0"/>
                  </a:rPr>
                  <a:t> обозначают </a:t>
                </a:r>
                <a:r>
                  <a:rPr lang="en-US" altLang="ru-RU">
                    <a:latin typeface="Cambria Math" panose="02040503050406030204" charset="0"/>
                    <a:cs typeface="Cambria Math" panose="02040503050406030204" charset="0"/>
                  </a:rPr>
                  <a:t>u(n,i) </a:t>
                </a:r>
                <a:r>
                  <a:rPr lang="ru-RU" altLang="ru-RU">
                    <a:latin typeface="Calibri" panose="020F0502020204030204" charset="0"/>
                    <a:cs typeface="Cambria Math" panose="02040503050406030204" charset="0"/>
                  </a:rPr>
                  <a:t>где </a:t>
                </a:r>
                <a:r>
                  <a:rPr lang="en-US" altLang="ru-RU">
                    <a:latin typeface="Calibri" panose="020F0502020204030204" charset="0"/>
                    <a:cs typeface="Cambria Math" panose="02040503050406030204" charset="0"/>
                  </a:rPr>
                  <a:t>i</a:t>
                </a:r>
                <a:r>
                  <a:rPr lang="de-DE" altLang="ru-RU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r>
                  <a:rPr lang="ru-RU" altLang="de-DE">
                    <a:latin typeface="Calibri" panose="020F0502020204030204" charset="0"/>
                    <a:cs typeface="Cambria Math" panose="02040503050406030204" charset="0"/>
                  </a:rPr>
                  <a:t>это координата а </a:t>
                </a:r>
                <a:r>
                  <a:rPr lang="en-US" altLang="de-DE">
                    <a:latin typeface="Calibri" panose="020F0502020204030204" charset="0"/>
                    <a:cs typeface="Cambria Math" panose="02040503050406030204" charset="0"/>
                  </a:rPr>
                  <a:t>n</a:t>
                </a:r>
                <a:r>
                  <a:rPr lang="de-DE" altLang="de-DE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r>
                  <a:rPr lang="ru-RU" altLang="de-DE">
                    <a:latin typeface="Calibri" panose="020F0502020204030204" charset="0"/>
                    <a:cs typeface="Cambria Math" panose="02040503050406030204" charset="0"/>
                  </a:rPr>
                  <a:t>время</a:t>
                </a:r>
                <a:endParaRPr lang="ru-RU" altLang="de-DE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algn="l"/>
                <a:endParaRPr lang="ru-RU" altLang="ru-RU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вычислим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)= 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ru-RU" altLang="ru-RU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То есть тут </a:t>
                </a:r>
                <a:r>
                  <a:rPr lang="en-US" altLang="ru-RU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en-US" altLang="ru-RU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635" y="512445"/>
                <a:ext cx="11975465" cy="6268720"/>
              </a:xfrm>
              <a:blipFill rotWithShape="1">
                <a:blip r:embed="rId1"/>
                <a:stretch>
                  <a:fillRect b="-86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0"/>
            <a:ext cx="11239500" cy="418465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Введение в дискретную симуляцию </a:t>
            </a:r>
            <a:endParaRPr lang="ru-R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9100"/>
            <a:ext cx="12030075" cy="6327775"/>
          </a:xfrm>
        </p:spPr>
        <p:txBody>
          <a:bodyPr/>
          <a:p>
            <a:r>
              <a:rPr lang="ru-RU" altLang="en-US"/>
              <a:t>Большинство физических величин</a:t>
            </a:r>
            <a:r>
              <a:rPr lang="de-DE" altLang="ru-RU">
                <a:latin typeface="Calibri" panose="020F0502020204030204" charset="0"/>
              </a:rPr>
              <a:t>, </a:t>
            </a:r>
            <a:r>
              <a:rPr lang="ru-RU" altLang="ru-RU">
                <a:latin typeface="Calibri" panose="020F0502020204030204" charset="0"/>
              </a:rPr>
              <a:t>возмём абстрактную величину </a:t>
            </a:r>
            <a:r>
              <a:rPr lang="en-US" altLang="ru-RU"/>
              <a:t>x,</a:t>
            </a:r>
            <a:r>
              <a:rPr lang="ru-RU" altLang="en-US"/>
              <a:t> не могут измениться мгновенно, а обладают </a:t>
            </a:r>
            <a:endParaRPr lang="ru-RU" altLang="en-US"/>
          </a:p>
          <a:p>
            <a:pPr lvl="1"/>
            <a:r>
              <a:rPr lang="ru-RU" altLang="en-US"/>
              <a:t>скоростью изменения</a:t>
            </a:r>
            <a:r>
              <a:rPr lang="de-DE" altLang="ru-RU">
                <a:latin typeface="Calibri" panose="020F0502020204030204" charset="0"/>
              </a:rPr>
              <a:t> v</a:t>
            </a:r>
            <a:r>
              <a:rPr lang="ru-RU" altLang="de-DE">
                <a:latin typeface="Calibri" panose="020F0502020204030204" charset="0"/>
              </a:rPr>
              <a:t>1</a:t>
            </a:r>
            <a:r>
              <a:rPr lang="de-DE" altLang="ru-RU">
                <a:latin typeface="Calibri" panose="020F0502020204030204" charset="0"/>
              </a:rPr>
              <a:t> = (x1-x0)</a:t>
            </a:r>
            <a:r>
              <a:rPr lang="ru-RU" altLang="de-DE">
                <a:latin typeface="Calibri" panose="020F0502020204030204" charset="0"/>
              </a:rPr>
              <a:t>/</a:t>
            </a:r>
            <a:r>
              <a:rPr lang="de-DE" altLang="ru-RU">
                <a:latin typeface="Calibri" panose="020F0502020204030204" charset="0"/>
              </a:rPr>
              <a:t> dt,</a:t>
            </a:r>
            <a:r>
              <a:rPr lang="ru-RU" altLang="en-US"/>
              <a:t> </a:t>
            </a:r>
            <a:endParaRPr lang="ru-RU" altLang="en-US"/>
          </a:p>
          <a:p>
            <a:pPr lvl="1"/>
            <a:r>
              <a:rPr lang="ru-RU" altLang="en-US"/>
              <a:t>и ускорением </a:t>
            </a:r>
            <a:r>
              <a:rPr lang="de-DE" altLang="ru-RU">
                <a:latin typeface="Calibri" panose="020F0502020204030204" charset="0"/>
              </a:rPr>
              <a:t>a</a:t>
            </a:r>
            <a:r>
              <a:rPr lang="ru-RU" altLang="de-DE">
                <a:latin typeface="Calibri" panose="020F0502020204030204" charset="0"/>
              </a:rPr>
              <a:t>1</a:t>
            </a:r>
            <a:r>
              <a:rPr lang="de-DE" altLang="ru-RU">
                <a:latin typeface="Calibri" panose="020F0502020204030204" charset="0"/>
              </a:rPr>
              <a:t> = </a:t>
            </a:r>
            <a:r>
              <a:rPr lang="ru-RU" altLang="de-DE">
                <a:latin typeface="Calibri" panose="020F0502020204030204" charset="0"/>
              </a:rPr>
              <a:t>(</a:t>
            </a:r>
            <a:r>
              <a:rPr lang="de-DE" altLang="ru-RU">
                <a:latin typeface="Calibri" panose="020F0502020204030204" charset="0"/>
              </a:rPr>
              <a:t>v1-v0</a:t>
            </a:r>
            <a:r>
              <a:rPr lang="ru-RU" altLang="de-DE">
                <a:latin typeface="Calibri" panose="020F0502020204030204" charset="0"/>
              </a:rPr>
              <a:t>)/</a:t>
            </a:r>
            <a:r>
              <a:rPr lang="en-US" altLang="ru-RU">
                <a:latin typeface="Calibri" panose="020F0502020204030204" charset="0"/>
              </a:rPr>
              <a:t>dt </a:t>
            </a:r>
            <a:endParaRPr lang="en-US" altLang="ru-RU">
              <a:latin typeface="Calibri" panose="020F0502020204030204" charset="0"/>
            </a:endParaRPr>
          </a:p>
          <a:p>
            <a:r>
              <a:rPr lang="ru-RU" altLang="ru-RU">
                <a:latin typeface="Calibri" panose="020F0502020204030204" charset="0"/>
              </a:rPr>
              <a:t>где</a:t>
            </a:r>
            <a:r>
              <a:rPr lang="de-DE" altLang="ru-RU">
                <a:latin typeface="Calibri" panose="020F0502020204030204" charset="0"/>
              </a:rPr>
              <a:t> </a:t>
            </a:r>
            <a:endParaRPr lang="de-DE" altLang="ru-RU">
              <a:latin typeface="Calibri" panose="020F0502020204030204" charset="0"/>
            </a:endParaRPr>
          </a:p>
          <a:p>
            <a:pPr lvl="1"/>
            <a:r>
              <a:rPr lang="en-US" altLang="ru-RU">
                <a:latin typeface="Calibri" panose="020F0502020204030204" charset="0"/>
              </a:rPr>
              <a:t>x,v,a</a:t>
            </a:r>
            <a:r>
              <a:rPr lang="ru-RU" altLang="ru-RU">
                <a:latin typeface="Calibri" panose="020F0502020204030204" charset="0"/>
              </a:rPr>
              <a:t> с индексом 1 - величины данного шага</a:t>
            </a:r>
            <a:r>
              <a:rPr lang="en-US" altLang="ru-RU">
                <a:latin typeface="Calibri" panose="020F0502020204030204" charset="0"/>
              </a:rPr>
              <a:t>, 0 -</a:t>
            </a:r>
            <a:r>
              <a:rPr lang="ru-RU" altLang="ru-RU">
                <a:latin typeface="Calibri" panose="020F0502020204030204" charset="0"/>
              </a:rPr>
              <a:t> предыдущего</a:t>
            </a:r>
            <a:endParaRPr lang="ru-RU" altLang="ru-RU">
              <a:latin typeface="Calibri" panose="020F0502020204030204" charset="0"/>
            </a:endParaRPr>
          </a:p>
          <a:p>
            <a:pPr lvl="1"/>
            <a:r>
              <a:rPr lang="en-US" altLang="ru-RU">
                <a:latin typeface="Calibri" panose="020F0502020204030204" charset="0"/>
              </a:rPr>
              <a:t>dt-</a:t>
            </a:r>
            <a:r>
              <a:rPr lang="de-DE" altLang="ru-RU">
                <a:latin typeface="Calibri" panose="020F0502020204030204" charset="0"/>
              </a:rPr>
              <a:t> </a:t>
            </a:r>
            <a:r>
              <a:rPr lang="ru-RU" altLang="ru-RU">
                <a:latin typeface="Calibri" panose="020F0502020204030204" charset="0"/>
              </a:rPr>
              <a:t> промежуток физического времени до шага, можно брать 1 </a:t>
            </a:r>
            <a:endParaRPr lang="en-US" altLang="ru-RU">
              <a:latin typeface="Calibri" panose="020F0502020204030204" charset="0"/>
            </a:endParaRPr>
          </a:p>
          <a:p>
            <a:r>
              <a:rPr lang="ru-RU" altLang="de-DE">
                <a:latin typeface="Calibri" panose="020F0502020204030204" charset="0"/>
              </a:rPr>
              <a:t>ускорение </a:t>
            </a:r>
            <a:r>
              <a:rPr lang="en-US" altLang="de-DE">
                <a:latin typeface="Calibri" panose="020F0502020204030204" charset="0"/>
              </a:rPr>
              <a:t>a </a:t>
            </a:r>
            <a:r>
              <a:rPr lang="ru-RU" altLang="de-DE">
                <a:latin typeface="Calibri" panose="020F0502020204030204" charset="0"/>
              </a:rPr>
              <a:t>зависит от абстрактрой «силы» умноженой на некий коэфициент. Формула для силы может меняться в разных задачах, но остальное - формулы скорости и координаты останутся неизменными.</a:t>
            </a:r>
            <a:endParaRPr lang="ru-RU" altLang="de-DE">
              <a:latin typeface="Calibri" panose="020F0502020204030204" charset="0"/>
            </a:endParaRPr>
          </a:p>
          <a:p>
            <a:r>
              <a:rPr lang="ru-RU" altLang="de-DE">
                <a:latin typeface="Calibri" panose="020F0502020204030204" charset="0"/>
              </a:rPr>
              <a:t>Формулы выше можно написать в другом виде</a:t>
            </a:r>
            <a:r>
              <a:rPr lang="en-US" altLang="ru-RU">
                <a:latin typeface="Calibri" panose="020F0502020204030204" charset="0"/>
              </a:rPr>
              <a:t>:</a:t>
            </a:r>
            <a:endParaRPr lang="en-US" altLang="ru-RU">
              <a:latin typeface="Calibri" panose="020F0502020204030204" charset="0"/>
            </a:endParaRPr>
          </a:p>
          <a:p>
            <a:pPr lvl="1"/>
            <a:r>
              <a:rPr lang="en-US" altLang="ru-RU">
                <a:latin typeface="Calibri" panose="020F0502020204030204" charset="0"/>
              </a:rPr>
              <a:t>a1= f(x,t)</a:t>
            </a:r>
            <a:endParaRPr lang="en-US" altLang="ru-RU">
              <a:latin typeface="Calibri" panose="020F0502020204030204" charset="0"/>
            </a:endParaRPr>
          </a:p>
          <a:p>
            <a:pPr lvl="1"/>
            <a:r>
              <a:rPr lang="en-US" altLang="ru-RU">
                <a:latin typeface="Calibri" panose="020F0502020204030204" charset="0"/>
              </a:rPr>
              <a:t>v1=v0+a1*dt</a:t>
            </a:r>
            <a:endParaRPr lang="en-US" altLang="ru-RU">
              <a:latin typeface="Calibri" panose="020F0502020204030204" charset="0"/>
            </a:endParaRPr>
          </a:p>
          <a:p>
            <a:pPr lvl="1"/>
            <a:r>
              <a:rPr lang="en-US" altLang="ru-RU">
                <a:latin typeface="Calibri" panose="020F0502020204030204" charset="0"/>
                <a:sym typeface="+mn-ea"/>
              </a:rPr>
              <a:t>x1=x0+v1*dt</a:t>
            </a:r>
            <a:endParaRPr lang="en-US" altLang="ru-RU">
              <a:latin typeface="Calibri" panose="020F0502020204030204" charset="0"/>
            </a:endParaRPr>
          </a:p>
          <a:p>
            <a:endParaRPr lang="en-US" altLang="ru-RU">
              <a:latin typeface="Calibri" panose="020F0502020204030204" charset="0"/>
            </a:endParaRPr>
          </a:p>
          <a:p>
            <a:endParaRPr lang="en-US" altLang="ru-RU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05" y="114935"/>
            <a:ext cx="11224895" cy="1534795"/>
          </a:xfrm>
        </p:spPr>
        <p:txBody>
          <a:bodyPr>
            <a:normAutofit fontScale="90000"/>
          </a:bodyPr>
          <a:p>
            <a:r>
              <a:rPr lang="ru-RU" altLang="en-US"/>
              <a:t>Как физикам следует обьяснять программисту задачу численной симуляции на примере уравнения волн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7490" y="1850390"/>
                <a:ext cx="11844655" cy="4858385"/>
              </a:xfrm>
            </p:spPr>
            <p:txBody>
              <a:bodyPr>
                <a:normAutofit lnSpcReduction="20000"/>
              </a:bodyPr>
              <a:p>
                <a:r>
                  <a:rPr lang="ru-RU" altLang="en-US"/>
                  <a:t>Ища дифференциальное уравнение гармонических колебаний, которое послужит для компьютерной численной модели колебаний некой величины можно найти следующие формулы, правильные с точки зрения физики но абсолютно бесполезные для создания модели и только запутывающие программиста, который пытается разобраться в проблеме.</a:t>
                </a:r>
                <a:endParaRPr lang="ru-RU" altLang="en-US"/>
              </a:p>
              <a:p>
                <a:r>
                  <a:rPr lang="ru-RU" altLang="en-US"/>
                  <a:t>Пример 1 из https://ru.wikipedia.org/wiki/%D0%92%D0%BE%D0%BB%D0%BD%D0%BE%D0%B2%D0%BE%D0%B5_%D1%83%D1%80%D0%B0%D0%B2%D0%BD%D0%B5%D0%BD%D0%B8%D0%B5</a:t>
                </a:r>
                <a:endParaRPr lang="ru-RU" altLang="en-US"/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ru-RU"/>
                  <a:t> </a:t>
                </a:r>
                <a:r>
                  <a:rPr lang="ru-RU" altLang="ru-RU">
                    <a:latin typeface="Calibri" panose="020F0502020204030204" charset="0"/>
                  </a:rPr>
                  <a:t>что просто так не сообщит ничего полезного а также может вызвать головную боль при попытке разобраться что такое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</m:oMath>
                </a14:m>
                <a:r>
                  <a:rPr lang="ru-RU" altLang="ru-RU">
                    <a:latin typeface="Calibri" panose="020F0502020204030204" charset="0"/>
                  </a:rPr>
                  <a:t> и почему применяют такую запись</a:t>
                </a:r>
                <a:r>
                  <a:rPr lang="en-US" altLang="ru-RU">
                    <a:latin typeface="Calibri" panose="020F0502020204030204" charset="0"/>
                  </a:rPr>
                  <a:t>.</a:t>
                </a:r>
                <a:r>
                  <a:rPr lang="ru-RU" altLang="ru-RU">
                    <a:latin typeface="Calibri" panose="020F0502020204030204" charset="0"/>
                  </a:rPr>
                  <a:t> Также запутает то что сразу не указано что значат величины например </a:t>
                </a:r>
                <a:r>
                  <a:rPr lang="en-US" altLang="ru-RU">
                    <a:latin typeface="Calibri" panose="020F0502020204030204" charset="0"/>
                  </a:rPr>
                  <a:t>u</a:t>
                </a:r>
                <a:r>
                  <a:rPr lang="de-DE" altLang="ru-RU">
                    <a:latin typeface="Calibri" panose="020F0502020204030204" charset="0"/>
                  </a:rPr>
                  <a:t>  </a:t>
                </a:r>
                <a:r>
                  <a:rPr lang="ru-RU" altLang="ru-RU">
                    <a:latin typeface="Calibri" panose="020F0502020204030204" charset="0"/>
                  </a:rPr>
                  <a:t>это колеблющаяся величина которую выразили через функцию </a:t>
                </a:r>
                <a:r>
                  <a:rPr lang="en-US" altLang="ru-RU">
                    <a:latin typeface="Calibri" panose="020F0502020204030204" charset="0"/>
                  </a:rPr>
                  <a:t>u(x,t)</a:t>
                </a:r>
                <a:endParaRPr lang="en-US" altLang="ru-RU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490" y="1850390"/>
                <a:ext cx="11844655" cy="4858385"/>
              </a:xfrm>
              <a:blipFill rotWithShape="1">
                <a:blip r:embed="rId1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" y="82550"/>
            <a:ext cx="11576050" cy="488950"/>
          </a:xfrm>
        </p:spPr>
        <p:txBody>
          <a:bodyPr>
            <a:normAutofit fontScale="90000"/>
          </a:bodyPr>
          <a:p>
            <a:r>
              <a:rPr 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Переводим дифур в программу</a:t>
            </a:r>
            <a:endParaRPr lang="ru-RU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0" y="572135"/>
                <a:ext cx="11936095" cy="6285865"/>
              </a:xfrm>
            </p:spPr>
            <p:txBody>
              <a:bodyPr>
                <a:normAutofit lnSpcReduction="10000"/>
              </a:bodyPr>
              <a:p>
                <a:r>
                  <a:rPr lang="ru-RU" altLang="en-US"/>
                  <a:t>Просто программистам без скилла чтения и понимания физики и дифуров трудно понять что написано в формулах волшебными значками. </a:t>
                </a:r>
                <a:endParaRPr lang="ru-RU" altLang="en-US"/>
              </a:p>
              <a:p>
                <a:r>
                  <a:rPr lang="ru-RU" altLang="en-US"/>
                  <a:t>Приведём тут как перевести дифур в текст программы безо всякой воды и неточных обьяснений на кучу страниц.</a:t>
                </a:r>
                <a:endParaRPr lang="ru-RU" altLang="en-US"/>
              </a:p>
              <a:p>
                <a:r>
                  <a:rPr lang="ru-RU" altLang="en-US"/>
                  <a:t>Возмём простой пример. Закон Ньютона описывается дифуром </a:t>
                </a:r>
                <a:endParaRPr lang="ru-RU" altLang="en-US"/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);</m:t>
                    </m:r>
                  </m:oMath>
                </a14:m>
                <a:endParaRPr lang="en-US" altLang="ru-RU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в простом случае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𝑚𝑎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ru-RU" altLang="ru-RU">
                    <a:latin typeface="Calibri" panose="020F0502020204030204" charset="0"/>
                  </a:rPr>
                  <a:t>где </a:t>
                </a:r>
                <a:r>
                  <a:rPr lang="en-US" altLang="ru-RU">
                    <a:latin typeface="Calibri" panose="020F0502020204030204" charset="0"/>
                  </a:rPr>
                  <a:t>m</a:t>
                </a:r>
                <a:r>
                  <a:rPr lang="de-DE" altLang="ru-RU">
                    <a:latin typeface="Calibri" panose="020F0502020204030204" charset="0"/>
                  </a:rPr>
                  <a:t>- </a:t>
                </a:r>
                <a:r>
                  <a:rPr lang="ru-RU" altLang="ru-RU">
                    <a:latin typeface="Calibri" panose="020F0502020204030204" charset="0"/>
                  </a:rPr>
                  <a:t>масса</a:t>
                </a:r>
                <a:endParaRPr lang="ru-RU" altLang="ru-RU">
                  <a:latin typeface="Calibri" panose="020F0502020204030204" charset="0"/>
                </a:endParaRPr>
              </a:p>
              <a:p>
                <a:pPr lvl="1"/>
                <a:r>
                  <a:rPr lang="ru-RU" altLang="ru-RU">
                    <a:latin typeface="Calibri" panose="020F0502020204030204" charset="0"/>
                  </a:rPr>
                  <a:t>вторая производная координаты </a:t>
                </a:r>
                <a:r>
                  <a:rPr lang="en-US" altLang="ru-RU">
                    <a:latin typeface="Calibri" panose="020F0502020204030204" charset="0"/>
                  </a:rPr>
                  <a:t>x</a:t>
                </a:r>
                <a:r>
                  <a:rPr lang="de-DE" altLang="ru-RU">
                    <a:latin typeface="Calibri" panose="020F0502020204030204" charset="0"/>
                  </a:rPr>
                  <a:t> </a:t>
                </a:r>
                <a:r>
                  <a:rPr lang="ru-RU" altLang="ru-RU">
                    <a:latin typeface="Calibri" panose="020F0502020204030204" charset="0"/>
                  </a:rPr>
                  <a:t>по времени</a:t>
                </a:r>
                <a:r>
                  <a:rPr lang="en-US" altLang="ru-RU">
                    <a:latin typeface="Calibri" panose="020F0502020204030204" charset="0"/>
                  </a:rPr>
                  <a:t> t </a:t>
                </a:r>
                <a:r>
                  <a:rPr lang="de-DE" altLang="ru-RU">
                    <a:latin typeface="Calibri" panose="020F0502020204030204" charset="0"/>
                  </a:rPr>
                  <a:t> - </a:t>
                </a:r>
                <a:r>
                  <a:rPr lang="ru-RU" altLang="ru-RU">
                    <a:latin typeface="Calibri" panose="020F0502020204030204" charset="0"/>
                  </a:rPr>
                  <a:t>ускорение  </a:t>
                </a:r>
                <a:r>
                  <a:rPr lang="en-US" altLang="ru-RU">
                    <a:latin typeface="Calibri" panose="020F0502020204030204" charset="0"/>
                  </a:rPr>
                  <a:t>a</a:t>
                </a:r>
                <a:endParaRPr lang="ru-RU" altLang="ru-RU">
                  <a:latin typeface="Calibri" panose="020F0502020204030204" charset="0"/>
                </a:endParaRPr>
              </a:p>
              <a:p>
                <a:pPr lvl="1"/>
                <a:r>
                  <a:rPr lang="en-US" altLang="ru-RU">
                    <a:latin typeface="Calibri" panose="020F0502020204030204" charset="0"/>
                  </a:rPr>
                  <a:t>F(x,t) -</a:t>
                </a:r>
                <a:r>
                  <a:rPr lang="ru-RU" altLang="en-US">
                    <a:latin typeface="Calibri" panose="020F0502020204030204" charset="0"/>
                  </a:rPr>
                  <a:t> любая сила </a:t>
                </a:r>
                <a:endParaRPr lang="ru-RU" altLang="en-US">
                  <a:latin typeface="Calibri" panose="020F0502020204030204" charset="0"/>
                </a:endParaRPr>
              </a:p>
              <a:p>
                <a:pPr lvl="0"/>
                <a:r>
                  <a:rPr lang="ru-RU" altLang="en-US">
                    <a:latin typeface="Calibri" panose="020F0502020204030204" charset="0"/>
                  </a:rPr>
                  <a:t>Переводим в дискретную форму. Мы считаем промежуток времени маленьким, поэтому величина изменяется в этом промежутке равномерно. </a:t>
                </a:r>
                <a:endParaRPr lang="ru-RU" altLang="en-US">
                  <a:latin typeface="Calibri" panose="020F0502020204030204" charset="0"/>
                </a:endParaRPr>
              </a:p>
              <a:p>
                <a:r>
                  <a:rPr lang="ru-RU" altLang="ru-RU">
                    <a:latin typeface="Calibri" panose="020F0502020204030204" charset="0"/>
                  </a:rPr>
                  <a:t>Скорость, или любая первая производная</a:t>
                </a:r>
                <a:r>
                  <a:rPr lang="ru-RU" altLang="ru-RU" i="1">
                    <a:latin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ru-RU">
                        <a:latin typeface="Calibri" panose="020F0502020204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</m:den>
                    </m:f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𝜏</m:t>
                    </m:r>
                  </m:oMath>
                </a14:m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 - физическая разница во времени между шагами</a:t>
                </a:r>
                <a:endParaRPr lang="en-US" altLang="ru-RU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ru-RU" altLang="ru-RU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" y="572135"/>
                <a:ext cx="11936095" cy="6285865"/>
              </a:xfrm>
              <a:blipFill rotWithShape="1">
                <a:blip r:embed="rId1"/>
                <a:stretch>
                  <a:fillRect t="-455" b="-346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" y="161290"/>
            <a:ext cx="11978005" cy="439420"/>
          </a:xfrm>
        </p:spPr>
        <p:txBody>
          <a:bodyPr>
            <a:normAutofit fontScale="90000"/>
          </a:bodyPr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Формула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ru-RU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колебаний в 0 измерениях</a:t>
            </a:r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ru-R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995" y="747395"/>
                <a:ext cx="12039600" cy="6009640"/>
              </a:xfrm>
            </p:spPr>
            <p:txBody>
              <a:bodyPr>
                <a:normAutofit fontScale="90000" lnSpcReduction="10000"/>
              </a:bodyPr>
              <a:p>
                <a:r>
                  <a:rPr lang="ru-RU">
                    <a:latin typeface="Calibri" panose="020F0502020204030204" charset="0"/>
                  </a:rPr>
                  <a:t>Базовый принцип колебаний в том, что чем больше некая величина </a:t>
                </a:r>
                <a:r>
                  <a:rPr lang="en-US" altLang="ru-RU">
                    <a:latin typeface="Calibri" panose="020F0502020204030204" charset="0"/>
                  </a:rPr>
                  <a:t>u </a:t>
                </a:r>
                <a:r>
                  <a:rPr lang="ru-RU">
                    <a:latin typeface="Calibri" panose="020F0502020204030204" charset="0"/>
                  </a:rPr>
                  <a:t>сосредоточена в точке - по отношению нуля при колебаниях в 0 измерениях или по отношении разности с каждым из соседей в неких измерениях</a:t>
                </a:r>
                <a:r>
                  <a:rPr lang="de-DE" altLang="ru-RU">
                    <a:latin typeface="Calibri" panose="020F0502020204030204" charset="0"/>
                  </a:rPr>
                  <a:t>, </a:t>
                </a:r>
                <a:r>
                  <a:rPr lang="ru-RU" altLang="ru-RU">
                    <a:latin typeface="Calibri" panose="020F0502020204030204" charset="0"/>
                  </a:rPr>
                  <a:t>тем больше действует сила, которая хочет переместить эту величину в ноль или в соседнюю позицию.</a:t>
                </a:r>
                <a:endParaRPr lang="ru-RU" altLang="ru-RU">
                  <a:latin typeface="Calibri" panose="020F0502020204030204" charset="0"/>
                </a:endParaRPr>
              </a:p>
              <a:p>
                <a:r>
                  <a:rPr lang="ru-RU" altLang="ru-RU">
                    <a:latin typeface="Calibri" panose="020F0502020204030204" charset="0"/>
                  </a:rPr>
                  <a:t>Из этих соображений уже можно построить формулу </a:t>
                </a:r>
                <a:r>
                  <a:rPr lang="ru-RU">
                    <a:latin typeface="Calibri" panose="020F0502020204030204" charset="0"/>
                    <a:sym typeface="+mn-ea"/>
                  </a:rPr>
                  <a:t>колебаний в 0 измерениях, что соответствует например колебаниям груза на пружине или маятника</a:t>
                </a:r>
                <a:r>
                  <a:rPr lang="en-US">
                    <a:latin typeface="Calibri" panose="020F0502020204030204" charset="0"/>
                    <a:sym typeface="+mn-ea"/>
                  </a:rPr>
                  <a:t>:</a:t>
                </a:r>
                <a:endParaRPr lang="en-US">
                  <a:latin typeface="Calibri" panose="020F0502020204030204" charset="0"/>
                  <a:sym typeface="+mn-ea"/>
                </a:endParaRPr>
              </a:p>
              <a:p>
                <a:pPr lvl="1"/>
                <a:r>
                  <a:rPr lang="en-US" altLang="de-DE">
                    <a:latin typeface="Calibri" panose="020F0502020204030204" charset="0"/>
                  </a:rPr>
                  <a:t>a=-c*x</a:t>
                </a:r>
                <a:endParaRPr lang="en-US" altLang="de-DE">
                  <a:latin typeface="Calibri" panose="020F0502020204030204" charset="0"/>
                </a:endParaRPr>
              </a:p>
              <a:p>
                <a:pPr lvl="1"/>
                <a:r>
                  <a:rPr lang="en-US" altLang="de-DE">
                    <a:latin typeface="Calibri" panose="020F0502020204030204" charset="0"/>
                  </a:rPr>
                  <a:t>v+=a</a:t>
                </a:r>
                <a:endParaRPr lang="en-US" altLang="de-DE">
                  <a:latin typeface="Calibri" panose="020F0502020204030204" charset="0"/>
                </a:endParaRPr>
              </a:p>
              <a:p>
                <a:pPr lvl="1"/>
                <a:r>
                  <a:rPr lang="en-US" altLang="de-DE">
                    <a:latin typeface="Calibri" panose="020F0502020204030204" charset="0"/>
                  </a:rPr>
                  <a:t>u+=v</a:t>
                </a:r>
                <a:endParaRPr lang="en-US" altLang="de-DE">
                  <a:latin typeface="Calibri" panose="020F0502020204030204" charset="0"/>
                </a:endParaRPr>
              </a:p>
              <a:p>
                <a:pPr lvl="0"/>
                <a:r>
                  <a:rPr lang="ru-RU" altLang="de-DE" sz="2800">
                    <a:latin typeface="Calibri" panose="020F0502020204030204" charset="0"/>
                  </a:rPr>
                  <a:t>Тут считается </a:t>
                </a:r>
                <a:r>
                  <a:rPr lang="en-US" altLang="de-DE" sz="2800">
                    <a:latin typeface="Calibri" panose="020F0502020204030204" charset="0"/>
                  </a:rPr>
                  <a:t>dt = 1</a:t>
                </a:r>
                <a:r>
                  <a:rPr lang="de-DE" altLang="en-US" sz="2800">
                    <a:latin typeface="Calibri" panose="020F0502020204030204" charset="0"/>
                  </a:rPr>
                  <a:t> </a:t>
                </a:r>
                <a:r>
                  <a:rPr lang="ru-RU" altLang="en-US" sz="2800">
                    <a:latin typeface="Calibri" panose="020F0502020204030204" charset="0"/>
                  </a:rPr>
                  <a:t>или входит в коэфициент с. </a:t>
                </a:r>
                <a:r>
                  <a:rPr lang="ru-RU" altLang="de-DE" sz="2800">
                    <a:latin typeface="Calibri" panose="020F0502020204030204" charset="0"/>
                  </a:rPr>
                  <a:t>Покажем как это переводится в нотацию дифура</a:t>
                </a:r>
                <a:r>
                  <a:rPr lang="de-DE" altLang="ru-RU" sz="2800">
                    <a:latin typeface="Calibri" panose="020F0502020204030204" charset="0"/>
                  </a:rPr>
                  <a:t>. </a:t>
                </a:r>
                <a:endParaRPr lang="de-DE" altLang="de-DE" sz="2800">
                  <a:latin typeface="Calibri" panose="020F050202020403020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400">
                    <a:latin typeface="Calibri" panose="020F050202020403020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de-DE" sz="2400">
                    <a:latin typeface="Calibri" panose="020F0502020204030204" charset="0"/>
                  </a:rPr>
                  <a:t> </a:t>
                </a:r>
                <a:r>
                  <a:rPr lang="ru-RU" altLang="en-US" sz="2400">
                    <a:latin typeface="Calibri" panose="020F0502020204030204" charset="0"/>
                  </a:rPr>
                  <a:t>это коэфициент без </a:t>
                </a:r>
                <a:r>
                  <a:rPr lang="en-US" altLang="en-US" sz="2400">
                    <a:latin typeface="Calibri" panose="020F0502020204030204" charset="0"/>
                  </a:rPr>
                  <a:t>dt</a:t>
                </a:r>
                <a:r>
                  <a:rPr lang="en-US" altLang="de-DE" sz="2400">
                    <a:latin typeface="Calibri" panose="020F0502020204030204" charset="0"/>
                  </a:rPr>
                  <a:t> </a:t>
                </a:r>
                <a:endParaRPr lang="en-US" altLang="de-DE" sz="2400">
                  <a:latin typeface="Calibri" panose="020F0502020204030204" charset="0"/>
                </a:endParaRPr>
              </a:p>
              <a:p>
                <a:pPr lvl="1"/>
                <a:r>
                  <a:rPr lang="ru-RU" altLang="de-DE" sz="2400">
                    <a:latin typeface="Calibri" panose="020F0502020204030204" charset="0"/>
                  </a:rPr>
                  <a:t>Видим что слева дискретная форма 2-й производной</a:t>
                </a:r>
                <a:r>
                  <a:rPr lang="de-DE" altLang="de-DE" sz="2400">
                    <a:latin typeface="Calibri" panose="020F0502020204030204" charset="0"/>
                  </a:rPr>
                  <a:t>:</a:t>
                </a:r>
                <a:endParaRPr lang="ru-RU" altLang="de-DE" sz="2400">
                  <a:latin typeface="Calibri" panose="020F0502020204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ru-RU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ru-RU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ru-RU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ru-RU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altLang="ru-RU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sz="24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, соответствует физической формуле колебания груза на пружине по закону Гука где </a:t>
                </a:r>
                <a:r>
                  <a:rPr lang="en-US" altLang="en-US">
                    <a:latin typeface="Cambria Math" panose="02040503050406030204" charset="0"/>
                    <a:cs typeface="Cambria Math" panose="02040503050406030204" charset="0"/>
                  </a:rPr>
                  <a:t>u(t)</a:t>
                </a:r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-отклонение от покоя</a:t>
                </a:r>
                <a:endParaRPr lang="de-DE" altLang="de-DE" sz="2400">
                  <a:latin typeface="Calibri" panose="020F0502020204030204" charset="0"/>
                </a:endParaRPr>
              </a:p>
              <a:p>
                <a:pPr lvl="0"/>
                <a:endParaRPr lang="en-US" altLang="de-DE">
                  <a:latin typeface="Calibri" panose="020F0502020204030204" charset="0"/>
                </a:endParaRPr>
              </a:p>
              <a:p>
                <a:endParaRPr lang="de-DE" altLang="ru-RU">
                  <a:latin typeface="Calibri" panose="020F0502020204030204" charset="0"/>
                </a:endParaRPr>
              </a:p>
              <a:p>
                <a:endParaRPr lang="de-DE" altLang="ru-RU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995" y="747395"/>
                <a:ext cx="12039600" cy="6009640"/>
              </a:xfrm>
              <a:blipFill rotWithShape="1">
                <a:blip r:embed="rId1"/>
                <a:stretch>
                  <a:fillRect t="-338" b="-144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90" y="219075"/>
            <a:ext cx="11002010" cy="429895"/>
          </a:xfrm>
        </p:spPr>
        <p:txBody>
          <a:bodyPr>
            <a:normAutofit fontScale="90000"/>
          </a:bodyPr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Формула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r>
              <a:rPr lang="ru-RU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колебаний в 1 измерении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7635" y="649605"/>
                <a:ext cx="11984990" cy="6092190"/>
              </a:xfrm>
            </p:spPr>
            <p:txBody>
              <a:bodyPr>
                <a:normAutofit lnSpcReduction="10000"/>
              </a:bodyPr>
              <a:p>
                <a:r>
                  <a:rPr lang="ru-RU">
                    <a:latin typeface="Calibri" panose="020F0502020204030204" charset="0"/>
                  </a:rPr>
                  <a:t>имеет обычный вид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ru-RU">
                    <a:latin typeface="Calibri" panose="020F0502020204030204" charset="0"/>
                  </a:rPr>
                  <a:t> </a:t>
                </a:r>
                <a:endParaRPr lang="de-DE" altLang="ru-RU">
                  <a:latin typeface="Calibri" panose="020F0502020204030204" charset="0"/>
                </a:endParaRPr>
              </a:p>
              <a:p>
                <a:r>
                  <a:rPr lang="ru-RU" altLang="ru-RU">
                    <a:latin typeface="Calibri" panose="020F0502020204030204" charset="0"/>
                  </a:rPr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>
                        <a:latin typeface="Calibri" panose="020F0502020204030204" charset="0"/>
                      </a:rPr>
                      <m:t>c</m:t>
                    </m:r>
                    <m:r>
                      <a:rPr lang="en-US" altLang="ru-RU">
                        <a:latin typeface="Calibri" panose="020F0502020204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en-US" altLang="ru-RU">
                    <a:latin typeface="Calibri" panose="020F0502020204030204" charset="0"/>
                  </a:rPr>
                  <a:t>v- </a:t>
                </a:r>
                <a:r>
                  <a:rPr lang="ru-RU" altLang="ru-RU">
                    <a:latin typeface="Calibri" panose="020F0502020204030204" charset="0"/>
                  </a:rPr>
                  <a:t>скорость волны. </a:t>
                </a:r>
                <a:endParaRPr lang="ru-RU" altLang="ru-RU">
                  <a:latin typeface="Calibri" panose="020F0502020204030204" charset="0"/>
                </a:endParaRPr>
              </a:p>
              <a:p>
                <a:r>
                  <a:rPr lang="ru-RU" altLang="ru-RU">
                    <a:latin typeface="Calibri" panose="020F0502020204030204" charset="0"/>
                  </a:rPr>
                  <a:t>Тривиальным решением, без дополнительных условий будет </a:t>
                </a:r>
                <a:endParaRPr lang="ru-RU" altLang="ru-RU">
                  <a:latin typeface="Calibri" panose="020F0502020204030204" charset="0"/>
                </a:endParaRPr>
              </a:p>
              <a:p>
                <a:r>
                  <a:rPr lang="en-US" altLang="ru-RU">
                    <a:latin typeface="Calibri" panose="020F0502020204030204" charset="0"/>
                  </a:rPr>
                  <a:t>u(x,t)= cos(x+vt) </a:t>
                </a:r>
                <a:r>
                  <a:rPr lang="ru-RU" altLang="ru-RU">
                    <a:latin typeface="Calibri" panose="020F0502020204030204" charset="0"/>
                  </a:rPr>
                  <a:t>или </a:t>
                </a:r>
                <a:r>
                  <a:rPr lang="en-US" altLang="ru-RU">
                    <a:latin typeface="Calibri" panose="020F0502020204030204" charset="0"/>
                  </a:rPr>
                  <a:t>sin.</a:t>
                </a:r>
                <a:endParaRPr lang="de-DE" altLang="ru-RU">
                  <a:latin typeface="Calibri" panose="020F0502020204030204" charset="0"/>
                </a:endParaRPr>
              </a:p>
              <a:p>
                <a:r>
                  <a:rPr lang="ru-RU" altLang="ru-RU">
                    <a:latin typeface="Calibri" panose="020F0502020204030204" charset="0"/>
                  </a:rPr>
                  <a:t>Переведём эту формулу в дискретный вид </a:t>
                </a:r>
                <a:endParaRPr lang="ru-RU" altLang="ru-RU">
                  <a:latin typeface="Calibri" panose="020F0502020204030204" charset="0"/>
                </a:endParaRPr>
              </a:p>
              <a:p>
                <a:r>
                  <a:rPr lang="ru-RU" altLang="ru-RU">
                    <a:latin typeface="Calibri" panose="020F0502020204030204" charset="0"/>
                    <a:cs typeface="Cambria Math" panose="02040503050406030204" charset="0"/>
                  </a:rPr>
                  <a:t>ускорение одной точки во времени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ru-RU">
                    <a:latin typeface="Calibri" panose="020F0502020204030204" charset="0"/>
                  </a:rPr>
                  <a:t>, </a:t>
                </a:r>
                <a:r>
                  <a:rPr lang="ru-RU" altLang="en-US">
                    <a:latin typeface="Calibri" panose="020F0502020204030204" charset="0"/>
                  </a:rPr>
                  <a:t>где</a:t>
                </a:r>
                <a:endParaRPr lang="ru-RU" altLang="en-US">
                  <a:latin typeface="Calibri" panose="020F0502020204030204" charset="0"/>
                </a:endParaRPr>
              </a:p>
              <a:p>
                <a:pPr lvl="1"/>
                <a:r>
                  <a:rPr lang="en-US" altLang="en-US">
                    <a:latin typeface="Calibri" panose="020F0502020204030204" charset="0"/>
                  </a:rPr>
                  <a:t>i</a:t>
                </a:r>
                <a:r>
                  <a:rPr lang="de-DE" altLang="en-US">
                    <a:latin typeface="Calibri" panose="020F0502020204030204" charset="0"/>
                  </a:rPr>
                  <a:t> - </a:t>
                </a:r>
                <a:r>
                  <a:rPr lang="ru-RU" altLang="de-DE">
                    <a:latin typeface="Calibri" panose="020F0502020204030204" charset="0"/>
                  </a:rPr>
                  <a:t>координата точки </a:t>
                </a:r>
                <a:endParaRPr lang="ru-RU" altLang="de-DE">
                  <a:latin typeface="Calibri" panose="020F0502020204030204" charset="0"/>
                </a:endParaRPr>
              </a:p>
              <a:p>
                <a:pPr lvl="1"/>
                <a:r>
                  <a:rPr lang="en-US" altLang="ru-RU">
                    <a:latin typeface="Calibri" panose="020F0502020204030204" charset="0"/>
                  </a:rPr>
                  <a:t>n</a:t>
                </a:r>
                <a:r>
                  <a:rPr lang="de-DE" altLang="ru-RU">
                    <a:latin typeface="Calibri" panose="020F0502020204030204" charset="0"/>
                  </a:rPr>
                  <a:t> - </a:t>
                </a:r>
                <a:r>
                  <a:rPr lang="ru-RU" altLang="ru-RU">
                    <a:latin typeface="Calibri" panose="020F0502020204030204" charset="0"/>
                  </a:rPr>
                  <a:t>время</a:t>
                </a:r>
                <a:endParaRPr lang="ru-RU" altLang="ru-RU">
                  <a:latin typeface="Calibri" panose="020F0502020204030204" charset="0"/>
                </a:endParaRPr>
              </a:p>
              <a:p>
                <a:r>
                  <a:rPr lang="ru-RU" altLang="ru-RU">
                    <a:latin typeface="Calibri" panose="020F0502020204030204" charset="0"/>
                  </a:rPr>
                  <a:t>«ускорение» одной точки по координате - если мы как бы движемся по </a:t>
                </a:r>
                <a:r>
                  <a:rPr lang="en-US" altLang="ru-RU">
                    <a:latin typeface="Calibri" panose="020F0502020204030204" charset="0"/>
                  </a:rPr>
                  <a:t>x</a:t>
                </a:r>
                <a:r>
                  <a:rPr lang="de-DE" altLang="en-US">
                    <a:latin typeface="Calibri" panose="020F0502020204030204" charset="0"/>
                  </a:rPr>
                  <a:t> </a:t>
                </a:r>
                <a:r>
                  <a:rPr lang="ru-RU" altLang="de-DE">
                    <a:latin typeface="Calibri" panose="020F0502020204030204" charset="0"/>
                  </a:rPr>
                  <a:t>в какой то один момент времени</a:t>
                </a:r>
                <a:endParaRPr lang="ru-RU" altLang="ru-RU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ℎ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ru-RU">
                    <a:latin typeface="Cambria Math" panose="02040503050406030204" charset="0"/>
                    <a:cs typeface="Cambria Math" panose="02040503050406030204" charset="0"/>
                  </a:rPr>
                  <a:t>h - </a:t>
                </a:r>
                <a:r>
                  <a:rPr lang="ru-RU" altLang="ru-RU">
                    <a:latin typeface="Calibri" panose="020F0502020204030204" charset="0"/>
                    <a:cs typeface="Cambria Math" panose="02040503050406030204" charset="0"/>
                  </a:rPr>
                  <a:t>физическое расстояние между двумя точками</a:t>
                </a:r>
                <a:endParaRPr lang="ru-RU" altLang="ru-RU">
                  <a:latin typeface="Calibri" panose="020F0502020204030204" charset="0"/>
                </a:endParaRPr>
              </a:p>
              <a:p>
                <a:endParaRPr lang="ru-RU" altLang="de-DE">
                  <a:latin typeface="Calibri" panose="020F0502020204030204" charset="0"/>
                </a:endParaRPr>
              </a:p>
              <a:p>
                <a:endParaRPr lang="ru-RU" altLang="de-DE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635" y="649605"/>
                <a:ext cx="11984990" cy="6092190"/>
              </a:xfrm>
              <a:blipFill rotWithShape="1">
                <a:blip r:embed="rId1"/>
                <a:stretch>
                  <a:fillRect t="-83" b="-1040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75" y="111760"/>
            <a:ext cx="11148695" cy="449580"/>
          </a:xfrm>
        </p:spPr>
        <p:txBody>
          <a:bodyPr>
            <a:normAutofit fontScale="90000"/>
          </a:bodyPr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Формула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r>
              <a:rPr lang="ru-RU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колебаний в 2 измерениях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628650"/>
            <a:ext cx="11908155" cy="6228715"/>
          </a:xfrm>
        </p:spPr>
        <p:txBody>
          <a:bodyPr/>
          <a:p>
            <a:r>
              <a:rPr lang="ru-RU" altLang="en-US"/>
              <a:t>Отличается всего лишь тем, что добавляется 2 разницы расстояния ещё по одной координате, и так далее для больших измерений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" y="131445"/>
            <a:ext cx="11148695" cy="566420"/>
          </a:xfrm>
        </p:spPr>
        <p:txBody>
          <a:bodyPr>
            <a:normAutofit fontScale="90000"/>
          </a:bodyPr>
          <a:p>
            <a:r>
              <a:rPr lang="ru-RU" altLang="en-US"/>
              <a:t>Модель продольных колебаний 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" y="697865"/>
            <a:ext cx="11275695" cy="5479415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05" y="121920"/>
            <a:ext cx="11148695" cy="644525"/>
          </a:xfrm>
        </p:spPr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Уравнение гидродинамики - физическая суть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05" y="766445"/>
            <a:ext cx="11986895" cy="5955665"/>
          </a:xfrm>
        </p:spPr>
        <p:txBody>
          <a:bodyPr/>
          <a:p>
            <a:r>
              <a:rPr lang="en-US"/>
              <a:t> Смотри дифференциал по dt это следствие, причина которого дифференциал по dx.  Например из разницы скоростей в соседних клеткаъ возникает разница в плотности на следующем шаге (неразрывность)</a:t>
            </a:r>
            <a:endParaRPr lang="en-US"/>
          </a:p>
          <a:p>
            <a:r>
              <a:rPr lang="en-US"/>
              <a:t>из разницы в скорости и давлении в соседних клетках  возникает разница в скорости  на следующем шаге</a:t>
            </a:r>
            <a:endParaRPr lang="en-US"/>
          </a:p>
          <a:p>
            <a:endParaRPr lang="en-US"/>
          </a:p>
          <a:p>
            <a:r>
              <a:rPr lang="en-US"/>
              <a:t>откуда берётся давление или разность давления p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0"/>
            <a:ext cx="11353800" cy="612140"/>
          </a:xfrm>
        </p:spPr>
        <p:txBody>
          <a:bodyPr>
            <a:normAutofit fontScale="90000"/>
          </a:bodyPr>
          <a:p>
            <a:r>
              <a:rPr lang="ru-RU" altLang="en-US"/>
              <a:t>Уравнение гидродинамики - неразрывности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9700" y="612140"/>
                <a:ext cx="11993880" cy="6080125"/>
              </a:xfrm>
            </p:spPr>
            <p:txBody>
              <a:bodyPr>
                <a:normAutofit fontScale="90000"/>
              </a:bodyPr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𝜕𝜌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𝜕𝜌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𝜌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𝑎𝑑𝑑𝑖𝑡𝑖𝑜𝑛𝑎𝑙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𝑝𝑟𝑒𝑠𝑠𝑢𝑒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𝜕𝜌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𝜕𝜌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?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/>
                  <a:t>давайте сделаем дискретную модель для плотности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𝜌</m:t>
                    </m:r>
                  </m:oMath>
                </a14:m>
                <a:r>
                  <a:rPr lang="ru-RU" altLang="en-US"/>
                  <a:t> </a:t>
                </a:r>
                <a:r>
                  <a:rPr lang="ru-RU" altLang="en-US">
                    <a:latin typeface="Calibri" panose="020F0502020204030204" charset="0"/>
                  </a:rPr>
                  <a:t>для точки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во времени 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ru-RU" altLang="en-US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  - не работает</a:t>
                </a:r>
                <a:endParaRPr lang="en-US" i="1">
                  <a:solidFill>
                    <a:srgbClr val="00B05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r>
                  <a:rPr lang="ru-RU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А если сделать из первой формулы надо свободные коэфициенты брать средним арифметическим</a:t>
                </a:r>
                <a:endParaRPr lang="ru-RU" alt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ru-RU" alt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endParaRPr lang="ru-RU" alt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endParaRPr lang="ru-RU" alt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700" y="612140"/>
                <a:ext cx="11993880" cy="6080125"/>
              </a:xfrm>
              <a:blipFill rotWithShape="1">
                <a:blip r:embed="rId1"/>
                <a:stretch>
                  <a:fillRect b="-969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31855" cy="421005"/>
          </a:xfrm>
        </p:spPr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Уравнение гидродинамики - скорости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54965"/>
                <a:ext cx="12113260" cy="6386830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𝜕𝜌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𝜕𝜌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𝜌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𝜕𝜌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𝜌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solidFill>
                    <a:srgbClr val="0070C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но из уравнения неразрывности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𝜕𝜌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𝜕𝜌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i="1">
                        <a:solidFill>
                          <a:srgbClr val="00B050"/>
                        </a:solidFill>
                        <a:latin typeface="Calibri" panose="020F0502020204030204" charset="0"/>
                        <a:cs typeface="Cambria Math" panose="02040503050406030204" charset="0"/>
                      </a:rPr>
                      <m:t>тогда </m:t>
                    </m:r>
                  </m:oMath>
                </a14:m>
                <a:endParaRPr lang="ru-RU" altLang="ru-RU" i="1">
                  <a:solidFill>
                    <a:srgbClr val="00B050"/>
                  </a:solidFill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solidFill>
                    <a:srgbClr val="0070C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для каждой координаиты по ДУ эйлера</a:t>
                </a:r>
                <a:endParaRPr lang="ru-RU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короче, проще всего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𝜕𝜌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𝐹𝑖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/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/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den>
                    </m:f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54965"/>
                <a:ext cx="12113260" cy="6386830"/>
              </a:xfrm>
              <a:blipFill rotWithShape="1">
                <a:blip r:embed="rId1"/>
                <a:stretch>
                  <a:fillRect t="-8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385"/>
            <a:ext cx="11187430" cy="596265"/>
          </a:xfrm>
        </p:spPr>
        <p:txBody>
          <a:bodyPr>
            <a:normAutofit fontScale="90000"/>
          </a:bodyPr>
          <a:p>
            <a:r>
              <a:rPr lang="ru-RU" altLang="en-US"/>
              <a:t>Выбор материала тяжёлой облицовки </a:t>
            </a:r>
            <a:endParaRPr lang="ru-RU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208280" y="932180"/>
          <a:ext cx="11985625" cy="676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325"/>
                <a:gridCol w="1838325"/>
                <a:gridCol w="1346200"/>
                <a:gridCol w="658177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Элемент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скорость звука, м/с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Плотность </a:t>
                      </a:r>
                      <a:r>
                        <a:rPr lang="ru-RU" altLang="en-US"/>
                        <a:t> г/см3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Твёрдость по Моосу</a:t>
                      </a:r>
                      <a:endParaRPr lang="ru-RU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Алюминий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2,7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3</a:t>
                      </a:r>
                      <a:endParaRPr lang="ru-RU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Бериллий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13000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1,848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5.5</a:t>
                      </a:r>
                      <a:endParaRPr lang="ru-RU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Бор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16200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2,3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9.5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Вольфрам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5174 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19,3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9.0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Германий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5400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5,327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6.0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Железо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4910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7,874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4.0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Золото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1740 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19,32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2.5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Иридий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4825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22,4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6.5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Медь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3570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8,96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3.0</a:t>
                      </a:r>
                      <a:endParaRPr 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Молибден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6190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10,2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5.5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Осмий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4940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22,5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7.0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Рений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4700 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21,03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7.0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rgbClr val="00B050"/>
                          </a:solidFill>
                        </a:rPr>
                        <a:t>Свинец</a:t>
                      </a:r>
                      <a:endParaRPr lang="ru-RU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2160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11</a:t>
                      </a:r>
                      <a:r>
                        <a:rPr lang="ru-RU" altLang="en-US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>
                          <a:solidFill>
                            <a:srgbClr val="00B050"/>
                          </a:solidFill>
                        </a:rPr>
                        <a:t>340 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1.5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Углерод</a:t>
                      </a:r>
                      <a:r>
                        <a:rPr lang="ru-RU" altLang="en-US"/>
                        <a:t>-алмаз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18350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3,5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/>
                        <a:t>.0</a:t>
                      </a:r>
                      <a:endParaRPr 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Хром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5940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7,19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8.5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05" y="365125"/>
            <a:ext cx="11021695" cy="615315"/>
          </a:xfrm>
        </p:spPr>
        <p:txBody>
          <a:bodyPr>
            <a:normAutofit fontScale="90000"/>
          </a:bodyPr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6690" y="979805"/>
                <a:ext cx="11167110" cy="5664200"/>
              </a:xfr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𝑥𝑑𝑥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16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𝑡𝑑𝑡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x = 4 =&gt; t = 0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x = inf =&gt; t = inf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𝑡𝑑𝑡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25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charset="0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𝑑𝑡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25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(∞)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690" y="979805"/>
                <a:ext cx="11167110" cy="56642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905"/>
            <a:ext cx="11106150" cy="626745"/>
          </a:xfrm>
        </p:spPr>
        <p:txBody>
          <a:bodyPr>
            <a:normAutofit fontScale="90000"/>
          </a:bodyPr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11785"/>
                <a:ext cx="12092305" cy="6298565"/>
              </a:xfrm>
            </p:spPr>
            <p:txBody>
              <a:bodyPr>
                <a:normAutofit lnSpcReduction="20000"/>
              </a:bodyPr>
              <a:p>
                <a:r>
                  <a:rPr lang="ru-RU" altLang="en-US"/>
                  <a:t>на самом деле намного понятнее было бы хотя бы </a:t>
                </a:r>
                <a:endParaRPr lang="ru-RU" alt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ru-RU" altLang="en-US"/>
              </a:p>
              <a:p>
                <a:r>
                  <a:rPr lang="ru-RU" altLang="en-US"/>
                  <a:t>Кроме того так сразу интуитивно понятно, что </a:t>
                </a:r>
                <a:r>
                  <a:rPr lang="en-US" altLang="en-US"/>
                  <a:t>x,y,z </a:t>
                </a:r>
                <a:r>
                  <a:rPr lang="ru-RU" altLang="en-US">
                    <a:latin typeface="Calibri" panose="020F0502020204030204" charset="0"/>
                  </a:rPr>
                  <a:t>означают пространственные координаты И при наличии меньшей размеренности понятно что слагаемое с несуществующей координатой пропадает.</a:t>
                </a:r>
                <a:endParaRPr lang="ru-RU" altLang="en-US">
                  <a:latin typeface="Calibri" panose="020F0502020204030204" charset="0"/>
                </a:endParaRPr>
              </a:p>
              <a:p>
                <a:r>
                  <a:rPr lang="ru-RU" altLang="en-US">
                    <a:latin typeface="Calibri" panose="020F0502020204030204" charset="0"/>
                  </a:rPr>
                  <a:t>Пусть для краткости у нас будет только одно измерение </a:t>
                </a:r>
                <a:endParaRPr lang="ru-RU" altLang="en-US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пусть 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ru-RU">
                    <a:latin typeface="Calibri" panose="020F0502020204030204" charset="0"/>
                  </a:rPr>
                  <a:t> </a:t>
                </a:r>
                <a:r>
                  <a:rPr lang="ru-RU" altLang="ru-RU">
                    <a:latin typeface="Calibri" panose="020F0502020204030204" charset="0"/>
                  </a:rPr>
                  <a:t>константа</a:t>
                </a:r>
                <a:endParaRPr lang="ru-RU" altLang="en-US">
                  <a:latin typeface="Calibri" panose="020F0502020204030204" charset="0"/>
                </a:endParaRPr>
              </a:p>
              <a:p>
                <a:r>
                  <a:rPr lang="ru-RU" altLang="en-US"/>
                  <a:t>Физический смысл дифференциалов надо понимать следующим образом</a:t>
                </a:r>
                <a:endParaRPr lang="ru-RU" alt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/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−&gt;</m:t>
                    </m:r>
                  </m:oMath>
                </a14:m>
                <a:r>
                  <a:rPr lang="en-US" altLang="ru-RU">
                    <a:sym typeface="+mn-ea"/>
                  </a:rPr>
                  <a:t> </a:t>
                </a:r>
                <a:r>
                  <a:rPr lang="ru-RU" altLang="ru-RU">
                    <a:sym typeface="+mn-ea"/>
                  </a:rPr>
                  <a:t>скорость изменения величины </a:t>
                </a:r>
                <a:r>
                  <a:rPr lang="en-US" altLang="ru-RU">
                    <a:sym typeface="+mn-ea"/>
                  </a:rPr>
                  <a:t>u </a:t>
                </a:r>
                <a:r>
                  <a:rPr lang="ru-RU" altLang="ru-RU">
                    <a:sym typeface="+mn-ea"/>
                  </a:rPr>
                  <a:t>во времени </a:t>
                </a:r>
                <a:endParaRPr lang="ru-RU" alt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/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−&gt;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скорость или разность изменения величины  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в пространстве </m:t>
                    </m:r>
                  </m:oMath>
                </a14:m>
                <a:endParaRPr lang="en-US" altLang="ru-RU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−&gt;</m:t>
                    </m:r>
                  </m:oMath>
                </a14:m>
                <a:r>
                  <a:rPr lang="en-US" altLang="ru-RU">
                    <a:sym typeface="+mn-ea"/>
                  </a:rPr>
                  <a:t> </a:t>
                </a:r>
                <a:r>
                  <a:rPr lang="ru-RU" altLang="en-US">
                    <a:sym typeface="+mn-ea"/>
                  </a:rPr>
                  <a:t>скорость </a:t>
                </a:r>
                <a:r>
                  <a:rPr lang="ru-RU" altLang="ru-RU">
                    <a:sym typeface="+mn-ea"/>
                  </a:rPr>
                  <a:t>изменения скорости, или ускорение величины </a:t>
                </a:r>
                <a:r>
                  <a:rPr lang="en-US" altLang="ru-RU">
                    <a:sym typeface="+mn-ea"/>
                  </a:rPr>
                  <a:t>u </a:t>
                </a:r>
                <a:r>
                  <a:rPr lang="ru-RU" altLang="ru-RU">
                    <a:sym typeface="+mn-ea"/>
                  </a:rPr>
                  <a:t>во времени </a:t>
                </a:r>
                <a:endParaRPr lang="ru-RU" alt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−&gt; 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ускорение величины  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 «в пространстве</m:t>
                    </m:r>
                  </m:oMath>
                </a14:m>
                <a:r>
                  <a:rPr lang="ru-RU" altLang="en-US">
                    <a:latin typeface="Calibri" panose="020F0502020204030204" charset="0"/>
                    <a:cs typeface="Cambria Math" panose="02040503050406030204" charset="0"/>
                  </a:rPr>
                  <a:t>»</a:t>
                </a:r>
                <a:endParaRPr lang="ru-RU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11785"/>
                <a:ext cx="12092305" cy="6298565"/>
              </a:xfrm>
              <a:blipFill rotWithShape="1">
                <a:blip r:embed="rId1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96520"/>
            <a:ext cx="11095355" cy="381635"/>
          </a:xfrm>
        </p:spPr>
        <p:txBody>
          <a:bodyPr>
            <a:normAutofit fontScale="90000"/>
          </a:bodyPr>
          <a:p>
            <a:r>
              <a:rPr lang="ru-RU" altLang="en-US"/>
              <a:t>Описание </a:t>
            </a:r>
            <a:endParaRPr lang="ru-RU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002665"/>
            <a:ext cx="1790065" cy="368490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3103880" y="835660"/>
            <a:ext cx="8423910" cy="5187315"/>
          </a:xfrm>
        </p:spPr>
        <p:txBody>
          <a:bodyPr>
            <a:normAutofit fontScale="70000"/>
          </a:bodyPr>
          <a:p>
            <a:r>
              <a:rPr lang="en-US"/>
              <a:t>Для экспериментальной физики представляет большой интерес получение газовых и металлических струй, движущихся со скоростями порядка многих десятков километров в секунду. Помимо использования сильных электрических разрядов, приводящих к подобным скоростям движения плазмы, как это было показано в работах И. В. Курчатова и др., для получения столь высоких скоростей можно использовать методы кумуляции.</a:t>
            </a:r>
            <a:endParaRPr lang="en-US"/>
          </a:p>
          <a:p>
            <a:r>
              <a:rPr lang="en-US"/>
              <a:t>В ряде работ американских учёных было показано, что при использовании в качестве облицовки цилиндрических трубок из легких металлов, боковая поверхность которых окружена достаточно толстым слоем ВВ, в головной части кумулятивной струи могут быть обеспечены скорости порядка нескольких десятков километров в секунду. Наибольшая скорость кумулятивной струи, равная 90 км/с, была достигнута при использовании трубок из бериллия, удельный вес которого составляет 1,848. Схематическое устройство такого кумулятивного заряда показано на рисунке свыше.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/>
          <p:nvPr>
            <p:ph sz="half" idx="2"/>
          </p:nvPr>
        </p:nvSpPr>
        <p:spPr>
          <a:xfrm>
            <a:off x="130810" y="149860"/>
            <a:ext cx="11933555" cy="6708140"/>
          </a:xfrm>
        </p:spPr>
        <p:txBody>
          <a:bodyPr>
            <a:normAutofit fontScale="25000"/>
          </a:bodyPr>
          <a:p>
            <a:r>
              <a:rPr lang="en-US"/>
              <a:t>Darth Alpha Pir⌬F⌬X, [10.04.2022 21:28]</a:t>
            </a:r>
            <a:endParaRPr lang="en-US"/>
          </a:p>
          <a:p>
            <a:r>
              <a:rPr lang="en-US"/>
              <a:t>[Forwarded from Darth Alpha Pir⌬F⌬X]</a:t>
            </a:r>
            <a:endParaRPr lang="en-US"/>
          </a:p>
          <a:p>
            <a:r>
              <a:rPr lang="en-US"/>
              <a:t>Уравнения сохранения уравнения сохранения могут быть следующими:</a:t>
            </a:r>
            <a:endParaRPr lang="en-US"/>
          </a:p>
          <a:p>
            <a:r>
              <a:rPr lang="en-US"/>
              <a:t>Закон сохранения вещества-</a:t>
            </a:r>
            <a:endParaRPr lang="en-US"/>
          </a:p>
          <a:p>
            <a:r>
              <a:rPr lang="en-US"/>
              <a:t>р(D–u)=const=A1</a:t>
            </a:r>
            <a:endParaRPr lang="en-US"/>
          </a:p>
          <a:p>
            <a:r>
              <a:rPr lang="en-US"/>
              <a:t>Сохранение количества движения- р+pо(D-u)²=const=A2</a:t>
            </a:r>
            <a:endParaRPr lang="en-US"/>
          </a:p>
          <a:p>
            <a:r>
              <a:rPr lang="en-US"/>
              <a:t>Закон сохранения энергии- р(D-u)[E+(D-u)²/2]+p(D-u)=const=A3</a:t>
            </a:r>
            <a:endParaRPr lang="en-US"/>
          </a:p>
          <a:p>
            <a:endParaRPr lang="en-US"/>
          </a:p>
          <a:p>
            <a:r>
              <a:rPr lang="en-US"/>
              <a:t>Darth Alpha Pir⌬F⌬X, [10.04.2022 21:28]</a:t>
            </a:r>
            <a:endParaRPr lang="en-US"/>
          </a:p>
          <a:p>
            <a:r>
              <a:rPr lang="en-US"/>
              <a:t>[Forwarded from Darth Alpha Pir⌬F⌬X]</a:t>
            </a:r>
            <a:endParaRPr lang="en-US"/>
          </a:p>
          <a:p>
            <a:r>
              <a:rPr lang="en-US"/>
              <a:t>Где Р-давление, ро-плотность, Е-уд.энергия, u-скорость движения газа, причем Е может включать и химичэнергию.. все величины кроме скорости детонации меняются от точки к точке в зависимости от протекания химреакция, а скорость детонации будет константой</a:t>
            </a:r>
            <a:endParaRPr lang="en-US"/>
          </a:p>
          <a:p>
            <a:endParaRPr lang="en-US"/>
          </a:p>
          <a:p>
            <a:r>
              <a:rPr lang="en-US"/>
              <a:t>Darth Alpha Pir⌬F⌬X, [10.04.2022 21:28]</a:t>
            </a:r>
            <a:endParaRPr lang="en-US"/>
          </a:p>
          <a:p>
            <a:r>
              <a:rPr lang="en-US"/>
              <a:t>[Forwarded from Darth Alpha Pir⌬F⌬X]</a:t>
            </a:r>
            <a:endParaRPr lang="en-US"/>
          </a:p>
          <a:p>
            <a:r>
              <a:rPr lang="en-US"/>
              <a:t>Эти уравнения очень просты и представляют собой простой смысл  потока массы, суммы потока количества движения и импульса сил давления, а также суммы потока энергии тепловой, химической, кинетической и работы сил давления через поверхность, движущуюся со скоростью детонации вместе с детонационной волной, так что величина х-Dt на поверхности постоянна</a:t>
            </a:r>
            <a:endParaRPr lang="en-US"/>
          </a:p>
          <a:p>
            <a:endParaRPr lang="en-US"/>
          </a:p>
          <a:p>
            <a:r>
              <a:rPr lang="en-US"/>
              <a:t>Darth Alpha Pir⌬F⌬X, [10.04.2022 21:28]</a:t>
            </a:r>
            <a:endParaRPr lang="en-US"/>
          </a:p>
          <a:p>
            <a:r>
              <a:rPr lang="en-US"/>
              <a:t>[Forwarded from Darth Alpha Pir⌬F⌬X]</a:t>
            </a:r>
            <a:endParaRPr lang="en-US"/>
          </a:p>
          <a:p>
            <a:r>
              <a:rPr lang="en-US"/>
              <a:t>При этом и выражения кинетической энергии и другие даны в системе координат наблюдателя движущегося со скоростью D вместе с волной, и кинетическая энергия массы частицы ½(D-u)², а не ½u²</a:t>
            </a:r>
            <a:endParaRPr lang="en-US"/>
          </a:p>
          <a:p>
            <a:endParaRPr lang="en-US"/>
          </a:p>
          <a:p>
            <a:r>
              <a:rPr lang="en-US"/>
              <a:t>Darth Alpha Pir⌬F⌬X, [10.04.2022 21:28]</a:t>
            </a:r>
            <a:endParaRPr lang="en-US"/>
          </a:p>
          <a:p>
            <a:r>
              <a:rPr lang="en-US"/>
              <a:t>[Forwarded from Darth Alpha Pir⌬F⌬X]</a:t>
            </a:r>
            <a:endParaRPr lang="en-US"/>
          </a:p>
          <a:p>
            <a:r>
              <a:rPr lang="en-US"/>
              <a:t>Но т.к выражение через плотность будет неудобно, можно перейти к переменной обратной плотности, удельному объему и тогда уравнения будут выглядеть по другому</a:t>
            </a:r>
            <a:endParaRPr lang="en-US"/>
          </a:p>
          <a:p>
            <a:r>
              <a:rPr lang="en-US"/>
              <a:t>(D-u)/v=A1=D/v(0),</a:t>
            </a:r>
            <a:endParaRPr lang="en-US"/>
          </a:p>
          <a:p>
            <a:r>
              <a:rPr lang="en-US"/>
              <a:t>p+(D-u)²/v=A2=p(0)+D²/v(0)</a:t>
            </a:r>
            <a:endParaRPr lang="en-US"/>
          </a:p>
          <a:p>
            <a:r>
              <a:rPr lang="en-US"/>
              <a:t>I+½(D-u)²=A3/A1=I(0)+D²/2</a:t>
            </a:r>
            <a:endParaRPr lang="en-US"/>
          </a:p>
          <a:p>
            <a:r>
              <a:rPr lang="en-US"/>
              <a:t>Ввели энтальпию I=E+pv (кал/г или г·см²/с²·г)</a:t>
            </a:r>
            <a:endParaRPr lang="en-US"/>
          </a:p>
          <a:p>
            <a:endParaRPr lang="en-US"/>
          </a:p>
          <a:p>
            <a:r>
              <a:rPr lang="en-US"/>
              <a:t>Darth Alpha Pir⌬F⌬X, [10.04.2022 21:28]</a:t>
            </a:r>
            <a:endParaRPr lang="en-US"/>
          </a:p>
          <a:p>
            <a:r>
              <a:rPr lang="en-US"/>
              <a:t>[Forwarded from Darth Alpha Pir⌬F⌬X]</a:t>
            </a:r>
            <a:endParaRPr lang="en-US"/>
          </a:p>
          <a:p>
            <a:r>
              <a:rPr lang="en-US"/>
              <a:t>Все величины специально отмечены индексом нуль, что говорит о том, что они находятся в начальном состоянии, скорость движения газа также будет равна 0, в этой системе отсчёта все скорости, по сути скорости относительно исходной невозмущенной смеси</a:t>
            </a:r>
            <a:endParaRPr lang="en-US"/>
          </a:p>
          <a:p>
            <a:endParaRPr lang="en-US"/>
          </a:p>
          <a:p>
            <a:r>
              <a:rPr lang="en-US"/>
              <a:t>Исключая из уравнений D и u получим </a:t>
            </a:r>
            <a:endParaRPr lang="en-US"/>
          </a:p>
          <a:p>
            <a:r>
              <a:rPr lang="en-US"/>
              <a:t>D²=v²(0)·(p-p0)/(v0-v)</a:t>
            </a:r>
            <a:endParaRPr lang="en-US"/>
          </a:p>
          <a:p>
            <a:r>
              <a:rPr lang="en-US"/>
              <a:t>(D-u)²=v²D²/v²(0)=v²(p-p0)/(v0-v)</a:t>
            </a:r>
            <a:endParaRPr lang="en-US"/>
          </a:p>
          <a:p>
            <a:r>
              <a:rPr lang="en-US"/>
              <a:t>u=(v0-v)·D/v0=sgrt(v0-v)(p-p0)</a:t>
            </a:r>
            <a:endParaRPr lang="en-US"/>
          </a:p>
          <a:p>
            <a:endParaRPr lang="en-US"/>
          </a:p>
          <a:p>
            <a:r>
              <a:rPr lang="en-US"/>
              <a:t>Таким образом мы выводим из них самое основное уравнение газодинамики, динамическую адиабату Гюгонио:</a:t>
            </a:r>
            <a:endParaRPr lang="en-US"/>
          </a:p>
          <a:p>
            <a:r>
              <a:rPr lang="en-US"/>
              <a:t>I(p,v)–I0(p0,v0)-½(v0+v)(p-p0)=0</a:t>
            </a:r>
            <a:endParaRPr lang="en-US"/>
          </a:p>
          <a:p>
            <a:endParaRPr lang="en-US"/>
          </a:p>
          <a:p>
            <a:r>
              <a:rPr lang="en-US"/>
              <a:t>Darth Alpha Pir⌬F⌬X, [10.04.2022 21:31]</a:t>
            </a:r>
            <a:endParaRPr lang="en-US"/>
          </a:p>
          <a:p>
            <a:r>
              <a:rPr lang="en-US"/>
              <a:t>[In reply to peter speter]</a:t>
            </a:r>
            <a:endParaRPr lang="en-US"/>
          </a:p>
          <a:p>
            <a:r>
              <a:rPr lang="en-US"/>
              <a:t>Вода несжимаемая жидкость, а газ сжижить можно, как поршень работает, например в шприце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79375"/>
            <a:ext cx="11273790" cy="775335"/>
          </a:xfrm>
        </p:spPr>
        <p:txBody>
          <a:bodyPr/>
          <a:p>
            <a:r>
              <a:rPr lang="ru-RU" altLang="en-US"/>
              <a:t>перевод в дискретную форму 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0" y="854710"/>
                <a:ext cx="11972290" cy="5903595"/>
              </a:xfrm>
            </p:spPr>
            <p:txBody>
              <a:bodyPr>
                <a:normAutofit fontScale="80000"/>
              </a:bodyPr>
              <a:p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перевод дифференциалов в дискретную форму происходит по правилам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</m:oMath>
                </a14:m>
                <a:endParaRPr lang="en-US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первая производная 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; где 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en-US" sz="2800">
                    <a:latin typeface="Calibri" panose="020F0502020204030204" charset="0"/>
                    <a:sym typeface="+mn-ea"/>
                  </a:rPr>
                  <a:t>i</a:t>
                </a:r>
                <a:r>
                  <a:rPr lang="de-DE" altLang="en-US" sz="2800">
                    <a:latin typeface="Calibri" panose="020F0502020204030204" charset="0"/>
                    <a:sym typeface="+mn-ea"/>
                  </a:rPr>
                  <a:t> - </a:t>
                </a:r>
                <a:r>
                  <a:rPr lang="ru-RU" altLang="de-DE" sz="2800">
                    <a:latin typeface="Calibri" panose="020F0502020204030204" charset="0"/>
                    <a:sym typeface="+mn-ea"/>
                  </a:rPr>
                  <a:t>координата точки </a:t>
                </a:r>
                <a:endParaRPr lang="ru-RU" altLang="de-DE" sz="2800">
                  <a:latin typeface="Calibri" panose="020F0502020204030204" charset="0"/>
                </a:endParaRPr>
              </a:p>
              <a:p>
                <a:pPr lvl="1"/>
                <a:r>
                  <a:rPr lang="en-US" altLang="ru-RU" sz="2800">
                    <a:latin typeface="Calibri" panose="020F0502020204030204" charset="0"/>
                    <a:sym typeface="+mn-ea"/>
                  </a:rPr>
                  <a:t>n</a:t>
                </a:r>
                <a:r>
                  <a:rPr lang="de-DE" altLang="ru-RU" sz="2800">
                    <a:latin typeface="Calibri" panose="020F0502020204030204" charset="0"/>
                    <a:sym typeface="+mn-ea"/>
                  </a:rPr>
                  <a:t> - </a:t>
                </a:r>
                <a:r>
                  <a:rPr lang="ru-RU" altLang="ru-RU" sz="2800">
                    <a:latin typeface="Calibri" panose="020F0502020204030204" charset="0"/>
                    <a:sym typeface="+mn-ea"/>
                  </a:rPr>
                  <a:t>время</a:t>
                </a: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/>
                  <a:t>- </a:t>
                </a:r>
                <a:r>
                  <a:rPr lang="ru-RU">
                    <a:latin typeface="Calibri" panose="020F0502020204030204" charset="0"/>
                  </a:rPr>
                  <a:t>это значение величины </a:t>
                </a:r>
                <a:r>
                  <a:rPr lang="en-US">
                    <a:latin typeface="Calibri" panose="020F0502020204030204" charset="0"/>
                  </a:rPr>
                  <a:t>u</a:t>
                </a:r>
                <a:r>
                  <a:rPr lang="de-DE">
                    <a:latin typeface="Calibri" panose="020F0502020204030204" charset="0"/>
                  </a:rPr>
                  <a:t> </a:t>
                </a:r>
                <a:r>
                  <a:rPr lang="ru-RU">
                    <a:latin typeface="Calibri" panose="020F0502020204030204" charset="0"/>
                  </a:rPr>
                  <a:t> после </a:t>
                </a:r>
                <a:r>
                  <a:rPr lang="en-US" altLang="ru-RU">
                    <a:latin typeface="Calibri" panose="020F0502020204030204" charset="0"/>
                  </a:rPr>
                  <a:t>n-</a:t>
                </a:r>
                <a:r>
                  <a:rPr lang="ru-RU" altLang="ru-RU">
                    <a:latin typeface="Calibri" panose="020F0502020204030204" charset="0"/>
                  </a:rPr>
                  <a:t>го</a:t>
                </a:r>
                <a:r>
                  <a:rPr lang="ru-RU">
                    <a:latin typeface="Calibri" panose="020F0502020204030204" charset="0"/>
                  </a:rPr>
                  <a:t> шага во времени</a:t>
                </a:r>
                <a:r>
                  <a:rPr lang="en-US" altLang="ru-RU">
                    <a:latin typeface="Calibri" panose="020F0502020204030204" charset="0"/>
                  </a:rPr>
                  <a:t> </a:t>
                </a:r>
                <a:r>
                  <a:rPr lang="ru-RU" altLang="en-US">
                    <a:latin typeface="Calibri" panose="020F0502020204030204" charset="0"/>
                  </a:rPr>
                  <a:t>в координате </a:t>
                </a:r>
                <a:r>
                  <a:rPr lang="en-US" altLang="en-US">
                    <a:latin typeface="Calibri" panose="020F0502020204030204" charset="0"/>
                  </a:rPr>
                  <a:t>i</a:t>
                </a:r>
                <a:endParaRPr lang="ru-RU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ru-RU">
                    <a:latin typeface="Calibri" panose="020F0502020204030204" charset="0"/>
                  </a:rPr>
                  <a:t> -</a:t>
                </a:r>
                <a:r>
                  <a:rPr lang="ru-RU" altLang="en-US">
                    <a:latin typeface="Calibri" panose="020F0502020204030204" charset="0"/>
                  </a:rPr>
                  <a:t> тоже самое</a:t>
                </a:r>
                <a:r>
                  <a:rPr lang="en-US" altLang="ru-RU">
                    <a:latin typeface="Calibri" panose="020F0502020204030204" charset="0"/>
                  </a:rPr>
                  <a:t> </a:t>
                </a:r>
                <a:r>
                  <a:rPr lang="ru-RU" altLang="ru-RU">
                    <a:latin typeface="Calibri" panose="020F0502020204030204" charset="0"/>
                  </a:rPr>
                  <a:t>до </a:t>
                </a:r>
                <a:r>
                  <a:rPr lang="en-US" altLang="ru-RU">
                    <a:latin typeface="Calibri" panose="020F0502020204030204" charset="0"/>
                  </a:rPr>
                  <a:t>n- </a:t>
                </a:r>
                <a:r>
                  <a:rPr lang="ru-RU" altLang="ru-RU">
                    <a:latin typeface="Calibri" panose="020F0502020204030204" charset="0"/>
                  </a:rPr>
                  <a:t>го шага во времени</a:t>
                </a:r>
                <a:r>
                  <a:rPr lang="en-US" altLang="ru-RU">
                    <a:latin typeface="Calibri" panose="020F0502020204030204" charset="0"/>
                  </a:rPr>
                  <a:t>; </a:t>
                </a:r>
                <a:endParaRPr lang="en-US" altLang="ru-RU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ru-RU">
                    <a:latin typeface="Calibri" panose="020F0502020204030204" charset="0"/>
                  </a:rPr>
                  <a:t>-</a:t>
                </a:r>
                <a:r>
                  <a:rPr lang="ru-RU" altLang="ru-RU">
                    <a:latin typeface="Calibri" panose="020F0502020204030204" charset="0"/>
                  </a:rPr>
                  <a:t>скорость (изменение величины)</a:t>
                </a:r>
                <a:r>
                  <a:rPr lang="en-US" altLang="ru-RU">
                    <a:latin typeface="Calibri" panose="020F0502020204030204" charset="0"/>
                  </a:rPr>
                  <a:t>;</a:t>
                </a:r>
                <a:r>
                  <a:rPr lang="ru-RU" altLang="ru-RU">
                    <a:latin typeface="Calibri" panose="020F0502020204030204" charset="0"/>
                  </a:rPr>
                  <a:t> </a:t>
                </a:r>
                <a:endParaRPr lang="ru-RU" altLang="ru-RU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𝜏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− </m:t>
                    </m:r>
                  </m:oMath>
                </a14:m>
                <a:r>
                  <a:rPr lang="en-US" altLang="ru-RU">
                    <a:latin typeface="Calibri" panose="020F0502020204030204" charset="0"/>
                  </a:rPr>
                  <a:t> </a:t>
                </a:r>
                <a:r>
                  <a:rPr lang="ru-RU" altLang="ru-RU">
                    <a:latin typeface="Calibri" panose="020F0502020204030204" charset="0"/>
                  </a:rPr>
                  <a:t>постоянный шаг по</a:t>
                </a:r>
                <a:r>
                  <a:rPr lang="de-DE" altLang="ru-RU">
                    <a:latin typeface="Calibri" panose="020F0502020204030204" charset="0"/>
                  </a:rPr>
                  <a:t> </a:t>
                </a:r>
                <a:r>
                  <a:rPr lang="ru-RU" altLang="ru-RU">
                    <a:latin typeface="Calibri" panose="020F0502020204030204" charset="0"/>
                  </a:rPr>
                  <a:t>физическому времени (или другой величине, например при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ru-RU">
                    <a:latin typeface="Calibri" panose="020F0502020204030204" charset="0"/>
                  </a:rPr>
                  <a:t> </a:t>
                </a:r>
                <a:r>
                  <a:rPr lang="ru-RU" altLang="ru-RU">
                    <a:latin typeface="Calibri" panose="020F0502020204030204" charset="0"/>
                  </a:rPr>
                  <a:t>будет единичный шаг в пространстве равный размеру клетки)</a:t>
                </a:r>
                <a:r>
                  <a:rPr lang="en-US" altLang="ru-RU">
                    <a:latin typeface="Calibri" panose="020F0502020204030204" charset="0"/>
                  </a:rPr>
                  <a:t>; </a:t>
                </a:r>
                <a:r>
                  <a:rPr lang="ru-RU" altLang="ru-RU">
                    <a:latin typeface="Calibri" panose="020F0502020204030204" charset="0"/>
                  </a:rPr>
                  <a:t>индексы внизу - относительный номер шага.</a:t>
                </a:r>
                <a:endParaRPr lang="ru-RU" altLang="ru-RU">
                  <a:latin typeface="Calibri" panose="020F0502020204030204" charset="0"/>
                </a:endParaRPr>
              </a:p>
              <a:p>
                <a:r>
                  <a:rPr lang="ru-RU" altLang="ru-RU">
                    <a:latin typeface="Calibri" panose="020F0502020204030204" charset="0"/>
                  </a:rPr>
                  <a:t>вторая производная это </a:t>
                </a:r>
                <a:r>
                  <a:rPr lang="ru-RU" altLang="ru-RU" sz="2800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ускорение одной точки во времени </a:t>
                </a:r>
                <a:endParaRPr lang="ru-RU" altLang="ru-RU" sz="2800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</m:den>
                    </m:f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ru-RU" sz="2800">
                    <a:latin typeface="Calibri" panose="020F0502020204030204" charset="0"/>
                    <a:sym typeface="+mn-ea"/>
                  </a:rPr>
                  <a:t>,</a:t>
                </a:r>
                <a:endParaRPr lang="ru-RU" altLang="en-US" sz="2800">
                  <a:latin typeface="Calibri" panose="020F0502020204030204" charset="0"/>
                </a:endParaRPr>
              </a:p>
              <a:p>
                <a:pPr lvl="1"/>
                <a:endParaRPr lang="ru-RU" altLang="ru-RU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" y="854710"/>
                <a:ext cx="11972290" cy="5903595"/>
              </a:xfrm>
              <a:blipFill rotWithShape="1">
                <a:blip r:embed="rId1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0"/>
            <a:ext cx="11102975" cy="575945"/>
          </a:xfrm>
        </p:spPr>
        <p:txBody>
          <a:bodyPr>
            <a:normAutofit fontScale="90000"/>
          </a:bodyPr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Формула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r>
              <a:rPr lang="ru-RU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колебаний в 1 измерении  </a:t>
            </a:r>
            <a:r>
              <a:rPr lang="de-DE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sym typeface="+mn-ea"/>
              </a:rPr>
              <a:t>(</a:t>
            </a:r>
            <a:r>
              <a:rPr lang="ru-RU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</a:t>
            </a:r>
            <a:r>
              <a:rPr lang="de-DE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sym typeface="+mn-ea"/>
              </a:rPr>
              <a:t>)</a:t>
            </a:r>
            <a:r>
              <a:rPr lang="ru-RU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575945"/>
                <a:ext cx="11852910" cy="6281420"/>
              </a:xfrm>
            </p:spPr>
            <p:txBody>
              <a:bodyPr>
                <a:normAutofit fontScale="80000"/>
              </a:bodyPr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подставив в формулу волн будет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ℎ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ru-RU">
                    <a:latin typeface="Calibri" panose="020F0502020204030204" charset="0"/>
                  </a:rPr>
                  <a:t>решим это для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ru-RU">
                    <a:latin typeface="Calibri" panose="020F05020202040302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ru-RU">
                        <a:latin typeface="Calibri" panose="020F0502020204030204" charset="0"/>
                      </a:rPr>
                      <m:t>  </m:t>
                    </m:r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ru-RU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ru-RU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ru-RU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ru-RU">
                    <a:latin typeface="Calibri" panose="020F0502020204030204" charset="0"/>
                  </a:rPr>
                  <a:t>Разберёмся, что тут представляют из себя части </a:t>
                </a:r>
                <a:endParaRPr lang="ru-RU" altLang="ru-RU">
                  <a:latin typeface="Calibri" panose="020F0502020204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предыдущая скорость 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ru-RU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endParaRPr lang="ru-RU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тогда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ru-RU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ускорение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ru-RU" i="1">
                    <a:latin typeface="Cambria Math" panose="02040503050406030204" charset="0"/>
                    <a:cs typeface="Cambria Math" panose="02040503050406030204" charset="0"/>
                  </a:rPr>
                  <a:t>- </a:t>
                </a:r>
                <a:r>
                  <a:rPr lang="ru-RU" altLang="ru-RU" i="1">
                    <a:latin typeface="Calibri" panose="020F0502020204030204" charset="0"/>
                    <a:cs typeface="Cambria Math" panose="02040503050406030204" charset="0"/>
                  </a:rPr>
                  <a:t>сила на коэфициент</a:t>
                </a:r>
                <a:endParaRPr lang="ru-RU" altLang="ru-RU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de-DE" altLang="ru-RU" i="1">
                    <a:latin typeface="Calibri" panose="020F0502020204030204" charset="0"/>
                    <a:cs typeface="Cambria Math" panose="02040503050406030204" charset="0"/>
                  </a:rPr>
                  <a:t>cevvfhzfy hfpzjcnm </a:t>
                </a:r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до соседей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alt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𝑛𝑏𝑟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)+(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ru-RU" i="1">
                  <a:solidFill>
                    <a:srgbClr val="92D05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ru-RU" altLang="ru-RU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</a:rPr>
                  <a:t>общий коэфициент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ru-RU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ru-RU" altLang="ru-RU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тогда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ru-RU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;</a:t>
                </a:r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ru-RU">
                    <a:latin typeface="Calibri" panose="020F0502020204030204" charset="0"/>
                  </a:rPr>
                  <a:t>Примечания </a:t>
                </a:r>
                <a:endParaRPr lang="ru-RU" altLang="ru-RU">
                  <a:latin typeface="Calibri" panose="020F0502020204030204" charset="0"/>
                </a:endParaRPr>
              </a:p>
              <a:p>
                <a:pPr lvl="1"/>
                <a:r>
                  <a:rPr lang="ru-RU" altLang="ru-RU">
                    <a:latin typeface="Calibri" panose="020F0502020204030204" charset="0"/>
                  </a:rPr>
                  <a:t>силу трения слетует применять к предыдущей скорости например так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примерно от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99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до 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998</m:t>
                    </m:r>
                  </m:oMath>
                </a14:m>
                <a:endParaRPr lang="en-US" altLang="ru-RU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ru-RU" altLang="ru-RU">
                    <a:latin typeface="Calibri" panose="020F0502020204030204" charset="0"/>
                  </a:rPr>
                  <a:t>если координата находится с краю и какого то соседа нет, то расстояние до неё просто пропадает из формулы</a:t>
                </a:r>
                <a:endParaRPr lang="ru-RU" altLang="ru-RU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575945"/>
                <a:ext cx="11852910" cy="62814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0" y="94615"/>
            <a:ext cx="10988675" cy="775970"/>
          </a:xfrm>
        </p:spPr>
        <p:txBody>
          <a:bodyPr/>
          <a:p>
            <a:r>
              <a:rPr lang="ru-RU">
                <a:latin typeface="Calibri" panose="020F0502020204030204" charset="0"/>
              </a:rPr>
              <a:t>Формула колебаний в 2 (3) измерениях</a:t>
            </a:r>
            <a:endParaRPr lang="ru-RU"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4305" y="768350"/>
                <a:ext cx="11909425" cy="5967730"/>
              </a:xfrm>
            </p:spPr>
            <p:txBody>
              <a:bodyPr>
                <a:normAutofit lnSpcReduction="10000"/>
              </a:bodyPr>
              <a:p>
                <a:r>
                  <a:rPr lang="ru-RU" altLang="en-US"/>
                  <a:t>оператор лапласа для многих измерений выглядит как несколько уравнений - каждое для отдельного измерения пространства с </a:t>
                </a:r>
                <a:endParaRPr lang="ru-RU" altLang="en-US"/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ru-RU" altLang="en-US"/>
              </a:p>
              <a:p>
                <a:r>
                  <a:rPr lang="ru-RU" altLang="en-US"/>
                  <a:t>в случае скалярной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ru-RU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ru-RU" i="1">
                    <a:latin typeface="Calibri" panose="020F0502020204030204" charset="0"/>
                    <a:cs typeface="Cambria Math" panose="02040503050406030204" charset="0"/>
                  </a:rPr>
                  <a:t>уравнение будет </a:t>
                </a:r>
                <a:endParaRPr lang="ru-RU" altLang="ru-RU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ru-RU" altLang="ru-RU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ru-RU" altLang="ru-RU" i="1">
                    <a:latin typeface="Calibri" panose="020F0502020204030204" charset="0"/>
                    <a:cs typeface="Cambria Math" panose="02040503050406030204" charset="0"/>
                  </a:rPr>
                  <a:t> не «не расщепляется» по </a:t>
                </a:r>
                <a:r>
                  <a:rPr lang="ru-RU" altLang="en-US">
                    <a:sym typeface="+mn-ea"/>
                  </a:rPr>
                  <a:t>измерениям пространства если только в формуле не фигурируется набла (и т.п) которые расщепят его.</a:t>
                </a:r>
                <a:endParaRPr lang="ru-RU" altLang="en-US">
                  <a:sym typeface="+mn-ea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</a:rPr>
                      <m:t>где </m:t>
                    </m:r>
                  </m:oMath>
                </a14:m>
                <a:r>
                  <a:rPr lang="en-US" altLang="ru-RU"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ℎ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ru-RU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ru-RU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305" y="768350"/>
                <a:ext cx="11909425" cy="5967730"/>
              </a:xfrm>
              <a:blipFill rotWithShape="1">
                <a:blip r:embed="rId1"/>
                <a:stretch>
                  <a:fillRect t="-479" b="-12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15" y="53340"/>
            <a:ext cx="11139170" cy="633095"/>
          </a:xfrm>
        </p:spPr>
        <p:txBody>
          <a:bodyPr>
            <a:normAutofit fontScale="90000"/>
          </a:bodyPr>
          <a:p>
            <a:r>
              <a:rPr lang="ru-RU">
                <a:latin typeface="Calibri" panose="020F0502020204030204" charset="0"/>
                <a:sym typeface="+mn-ea"/>
              </a:rPr>
              <a:t>Формула колебаний в 2 (3) измерениях</a:t>
            </a:r>
            <a:r>
              <a:rPr lang="en-US" altLang="ru-RU">
                <a:latin typeface="Calibri" panose="020F0502020204030204" charset="0"/>
                <a:sym typeface="+mn-ea"/>
              </a:rPr>
              <a:t> -2</a:t>
            </a:r>
            <a:endParaRPr lang="en-US" altLang="ru-RU">
              <a:latin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17220"/>
                <a:ext cx="12191365" cy="6097270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ℎ</m:t>
                            </m:r>
                          </m:e>
                          <m:sup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ℎ</m:t>
                            </m:r>
                          </m:e>
                          <m:sup>
                            <m:r>
                              <a:rPr lang="en-US" altLang="ru-RU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(+</m:t>
                    </m:r>
                    <m:f>
                      <m:fPr>
                        <m:ctrlP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ℎ</m:t>
                            </m:r>
                          </m:e>
                          <m:sup>
                            <m:r>
                              <a:rPr lang="en-US" altLang="ru-RU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ru-RU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ru-RU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ru-RU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ru-RU">
                    <a:latin typeface="Calibri" panose="020F0502020204030204" charset="0"/>
                    <a:sym typeface="+mn-ea"/>
                  </a:rPr>
                  <a:t>решим это для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ru-RU">
                    <a:latin typeface="Calibri" panose="020F0502020204030204" charset="0"/>
                    <a:sym typeface="+mn-ea"/>
                  </a:rPr>
                  <a:t>:</a:t>
                </a:r>
                <a:endParaRPr lang="en-US" altLang="ru-RU">
                  <a:latin typeface="Calibri" panose="020F0502020204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>
                        <a:latin typeface="Calibri" panose="020F0502020204030204" charset="0"/>
                      </a:rPr>
                      <m:t>  </m:t>
                    </m:r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ru-RU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ru-RU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((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ru-RU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ru-RU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ru-RU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ru-RU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ru-RU" i="1">
                  <a:solidFill>
                    <a:srgbClr val="0070C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/>
                  <a:t>то есть мы складываем вторые разности по каждой координате</a:t>
                </a:r>
                <a:endParaRPr lang="ru-RU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17220"/>
                <a:ext cx="12191365" cy="609727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045"/>
            <a:ext cx="11207750" cy="866775"/>
          </a:xfrm>
        </p:spPr>
        <p:txBody>
          <a:bodyPr/>
          <a:p>
            <a:r>
              <a:rPr lang="ru-RU" altLang="en-US"/>
              <a:t>составление алгоритма модели 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40" y="973455"/>
                <a:ext cx="11942445" cy="5771515"/>
              </a:xfrm>
            </p:spPr>
            <p:txBody>
              <a:bodyPr>
                <a:normAutofit fontScale="90000" lnSpcReduction="10000"/>
              </a:bodyPr>
              <a:p>
                <a:r>
                  <a:rPr lang="ru-RU" altLang="en-US"/>
                  <a:t>Формулу выше уже можно перевести в алгоритм обновления величин </a:t>
                </a:r>
                <a:r>
                  <a:rPr lang="en-US" altLang="en-US"/>
                  <a:t>u</a:t>
                </a:r>
                <a:r>
                  <a:rPr lang="de-DE" altLang="en-US">
                    <a:latin typeface="Calibri" panose="020F0502020204030204" charset="0"/>
                  </a:rPr>
                  <a:t> </a:t>
                </a:r>
                <a:r>
                  <a:rPr lang="ru-RU" altLang="de-DE">
                    <a:latin typeface="Calibri" panose="020F0502020204030204" charset="0"/>
                  </a:rPr>
                  <a:t>на каждом шаге </a:t>
                </a:r>
                <a:endParaRPr lang="ru-RU" altLang="de-DE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ru-RU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&lt;- </a:t>
                </a:r>
                <a:r>
                  <a:rPr lang="ru-RU" altLang="ru-RU" i="1">
                    <a:solidFill>
                      <a:srgbClr val="7030A0"/>
                    </a:solidFill>
                    <a:latin typeface="Calibri" panose="020F0502020204030204" charset="0"/>
                    <a:cs typeface="Cambria Math" panose="02040503050406030204" charset="0"/>
                  </a:rPr>
                  <a:t>ускорение или сила считается из второй разности по массиву*</a:t>
                </a:r>
                <a:endParaRPr lang="en-US" altLang="ru-RU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ru-RU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;</a:t>
                </a:r>
                <a:endParaRPr lang="en-US" altLang="ru-RU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endParaRPr lang="ru-RU" altLang="de-DE">
                  <a:latin typeface="Calibri" panose="020F0502020204030204" charset="0"/>
                </a:endParaRPr>
              </a:p>
              <a:p>
                <a:r>
                  <a:rPr lang="ru-RU" altLang="de-DE">
                    <a:latin typeface="Calibri" panose="020F0502020204030204" charset="0"/>
                  </a:rPr>
                  <a:t>*в программе величины представляются массивами на каком то одном временном шаге, например все координаты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...]</m:t>
                    </m:r>
                  </m:oMath>
                </a14:m>
                <a:endParaRPr lang="en-US" altLang="ru-RU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ru-RU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в ходе симуляций часто встречается операция разности между двумя соседними элементами</a:t>
                </a:r>
                <a:r>
                  <a:rPr lang="en-US" altLang="ru-RU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:</a:t>
                </a:r>
                <a:endParaRPr lang="en-US" altLang="ru-RU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ru-RU" altLang="ru-RU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первая разность от</a:t>
                </a:r>
                <a:r>
                  <a:rPr lang="en-US" altLang="ru-RU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:</a:t>
                </a:r>
                <a:r>
                  <a:rPr lang="ru-RU" altLang="ru-RU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𝑑𝑖𝑓𝑓</m:t>
                    </m:r>
                    <m:r>
                      <a:rPr lang="en-US" altLang="ru-RU" i="1"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ru-RU" altLang="de-DE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)=[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,...</m:t>
                    </m:r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ru-RU" altLang="en-US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en-US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ℎ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sSup>
                          <m:sSupPr>
                            <m:ctrlPr>
                              <a:rPr lang="ru-RU" altLang="de-DE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ru-RU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ru-RU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вторая разность это та же самя операция к первой</a:t>
                </a:r>
                <a:endParaRPr lang="ru-RU" altLang="ru-RU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𝑑𝑖𝑓𝑓</m:t>
                    </m:r>
                    <m:r>
                      <a:rPr lang="en-US" altLang="ru-RU" i="1"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ru-RU" i="1"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ru-RU" altLang="de-DE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)=[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...]</m:t>
                    </m:r>
                  </m:oMath>
                </a14:m>
                <a:r>
                  <a:rPr lang="ru-RU" altLang="en-US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en-US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ℎ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ru-RU" altLang="de-DE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ru-RU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ru-RU" altLang="de-DE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</a:endParaRPr>
              </a:p>
              <a:p>
                <a:endParaRPr lang="ru-RU" altLang="de-DE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40" y="973455"/>
                <a:ext cx="11942445" cy="5771515"/>
              </a:xfrm>
              <a:blipFill rotWithShape="1">
                <a:blip r:embed="rId1"/>
                <a:stretch>
                  <a:fillRect t="-352" b="-48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8552155" y="640080"/>
          <a:ext cx="40831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267700" imgH="8810625" progId="Paint.Picture">
                  <p:embed/>
                </p:oleObj>
              </mc:Choice>
              <mc:Fallback>
                <p:oleObj name="" r:id="rId1" imgW="8267700" imgH="88106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52155" y="640080"/>
                        <a:ext cx="40831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" y="91440"/>
            <a:ext cx="10515600" cy="611505"/>
          </a:xfrm>
        </p:spPr>
        <p:txBody>
          <a:bodyPr>
            <a:normAutofit fontScale="90000"/>
          </a:bodyPr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Физическое представление дискретной модели</a:t>
            </a:r>
            <a:endParaRPr lang="ru-R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20" y="640080"/>
            <a:ext cx="8386445" cy="5982335"/>
          </a:xfrm>
        </p:spPr>
        <p:txBody>
          <a:bodyPr>
            <a:normAutofit lnSpcReduction="20000"/>
          </a:bodyPr>
          <a:p>
            <a:r>
              <a:rPr lang="ru-RU" altLang="en-US"/>
              <a:t>Лучше всего чтобы физик, при постановке задачи программиста давал тому не только понятные формулы но и физическое представление дискретной модели, то есть модель, состоящая из массива некоторых отдельных обьектов, взаимодействия между которыми мы считаем по алгоритму модели. Например, в случае 2д- волн это примерно будто БЫ </a:t>
            </a:r>
            <a:endParaRPr lang="ru-RU" altLang="en-US"/>
          </a:p>
          <a:p>
            <a:r>
              <a:rPr lang="ru-RU" altLang="de-DE">
                <a:latin typeface="Calibri" panose="020F0502020204030204" charset="0"/>
              </a:rPr>
              <a:t>некие обьекты, например шарики закреплены так что могут без трения двигаться вверх и в низ вдоль одного измерения (колеблющаяся величина)</a:t>
            </a:r>
            <a:endParaRPr lang="ru-RU" altLang="de-DE">
              <a:latin typeface="Calibri" panose="020F0502020204030204" charset="0"/>
            </a:endParaRPr>
          </a:p>
          <a:p>
            <a:r>
              <a:rPr lang="ru-RU" altLang="de-DE">
                <a:latin typeface="Calibri" panose="020F0502020204030204" charset="0"/>
              </a:rPr>
              <a:t>шарики соединены упругими резинками, с двумя соседними сбоку и вдаль, что образует двумерную сеть.</a:t>
            </a:r>
            <a:endParaRPr lang="ru-RU" altLang="de-DE">
              <a:latin typeface="Calibri" panose="020F0502020204030204" charset="0"/>
            </a:endParaRPr>
          </a:p>
          <a:p>
            <a:r>
              <a:rPr lang="ru-RU" altLang="de-DE">
                <a:latin typeface="Calibri" panose="020F0502020204030204" charset="0"/>
              </a:rPr>
              <a:t> что каждый шарик резинки тянут тем больше, чем больше растянута резинка.</a:t>
            </a:r>
            <a:endParaRPr lang="ru-RU" altLang="de-DE">
              <a:latin typeface="Calibri" panose="020F0502020204030204" charset="0"/>
            </a:endParaRPr>
          </a:p>
          <a:p>
            <a:endParaRPr lang="ru-RU" altLang="de-DE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19109</Words>
  <Application>WPS Presentation</Application>
  <PresentationFormat>Widescreen</PresentationFormat>
  <Paragraphs>466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SimSun</vt:lpstr>
      <vt:lpstr>Wingdings</vt:lpstr>
      <vt:lpstr>Calibri</vt:lpstr>
      <vt:lpstr>Cambria Math</vt:lpstr>
      <vt:lpstr>Microsoft YaHei</vt:lpstr>
      <vt:lpstr>Arial Unicode MS</vt:lpstr>
      <vt:lpstr>Calibri Light</vt:lpstr>
      <vt:lpstr>MS Mincho</vt:lpstr>
      <vt:lpstr>Segoe Print</vt:lpstr>
      <vt:lpstr>Office Theme</vt:lpstr>
      <vt:lpstr>Paint.Picture</vt:lpstr>
      <vt:lpstr>Paint.Picture</vt:lpstr>
      <vt:lpstr>Paint.Picture</vt:lpstr>
      <vt:lpstr>Заря </vt:lpstr>
      <vt:lpstr>Как физикам следует обьяснять программисту задачу численной симуляции на примере уравнения волн</vt:lpstr>
      <vt:lpstr>PowerPoint 演示文稿</vt:lpstr>
      <vt:lpstr>перевод в дискретную форму </vt:lpstr>
      <vt:lpstr>Формула колебаний в 1 измерении  (2) </vt:lpstr>
      <vt:lpstr>Формула колебаний в 2 (3) измерениях</vt:lpstr>
      <vt:lpstr>Формула колебаний в 2 (3) измерениях -2</vt:lpstr>
      <vt:lpstr>составление алгоритма модели </vt:lpstr>
      <vt:lpstr>Физическое представление дискретной модели</vt:lpstr>
      <vt:lpstr>Задача- сделать то же самое для уравнения навье стокса для симуляции жидкости</vt:lpstr>
      <vt:lpstr>уравнение несжимаемости  </vt:lpstr>
      <vt:lpstr>PowerPoint 演示文稿</vt:lpstr>
      <vt:lpstr>уравнение навье стокса </vt:lpstr>
      <vt:lpstr>PowerPoint 演示文稿</vt:lpstr>
      <vt:lpstr>PowerPoint 演示文稿</vt:lpstr>
      <vt:lpstr>PowerPoint 演示文稿</vt:lpstr>
      <vt:lpstr>Дальше старое</vt:lpstr>
      <vt:lpstr>Переводим дифур в программу 2</vt:lpstr>
      <vt:lpstr>Введение в дискретную симуляцию </vt:lpstr>
      <vt:lpstr>Переводим дифур в программу</vt:lpstr>
      <vt:lpstr>Формула колебаний в 0 измерениях </vt:lpstr>
      <vt:lpstr>Формула колебаний в 1 измерении</vt:lpstr>
      <vt:lpstr>Формула колебаний в 2 измерениях</vt:lpstr>
      <vt:lpstr>Модель продольных колебаний </vt:lpstr>
      <vt:lpstr>Уравнение гидродинамики - физическая суть</vt:lpstr>
      <vt:lpstr>Уравнение гидродинамики - неразрывности</vt:lpstr>
      <vt:lpstr>Уравнение гидродинамики - скорости </vt:lpstr>
      <vt:lpstr>Выбор материала тяжёлой облицовки </vt:lpstr>
      <vt:lpstr>PowerPoint 演示文稿</vt:lpstr>
      <vt:lpstr>Описание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Заря </dc:title>
  <dc:creator/>
  <cp:lastModifiedBy>peter</cp:lastModifiedBy>
  <cp:revision>275</cp:revision>
  <dcterms:created xsi:type="dcterms:W3CDTF">2022-03-30T13:00:00Z</dcterms:created>
  <dcterms:modified xsi:type="dcterms:W3CDTF">2022-12-12T01:37:37Z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EDB0EE1FEAB64E0F998F9098DC1534A1</vt:lpwstr>
  </property>
  <property fmtid="{D5CDD505-2E9C-101B-9397-08002B2CF9AE}" pid="3" name="KSOProductBuildVer">
    <vt:lpwstr>1033-11.2.0.11214</vt:lpwstr>
  </property>
</Properties>
</file>