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1" r:id="rId4"/>
    <p:sldId id="279" r:id="rId5"/>
    <p:sldId id="263" r:id="rId6"/>
    <p:sldId id="260" r:id="rId7"/>
    <p:sldId id="257" r:id="rId8"/>
    <p:sldId id="258" r:id="rId9"/>
    <p:sldId id="259" r:id="rId10"/>
    <p:sldId id="262" r:id="rId11"/>
    <p:sldId id="270" r:id="rId12"/>
    <p:sldId id="288" r:id="rId13"/>
    <p:sldId id="287" r:id="rId14"/>
    <p:sldId id="290" r:id="rId15"/>
    <p:sldId id="29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de-DE" alt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de-D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95250" y="99695"/>
                <a:ext cx="10911205" cy="1103630"/>
              </a:xfrm>
            </p:spPr>
            <p:txBody>
              <a:bodyPr>
                <a:normAutofit/>
              </a:bodyPr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den>
                    </m:f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den>
                    </m:f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num>
                      <m:den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-move to symmetrical</a:t>
                </a:r>
                <a:endParaRPr lang="en-US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5250" y="99695"/>
                <a:ext cx="10911205" cy="110363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1780" y="1202690"/>
                <a:ext cx="11690985" cy="5655310"/>
              </a:xfrm>
            </p:spPr>
            <p:txBody>
              <a:bodyPr/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sum 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𝑏𝑎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𝑏𝑏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𝑐𝑐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𝑎𝑐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𝑐𝑏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𝑎𝑐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𝑏𝑏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1780" y="1202690"/>
                <a:ext cx="11690985" cy="565531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26085" y="108585"/>
                <a:ext cx="11464925" cy="1253490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𝑥𝑦</m:t>
                          </m:r>
                        </m:den>
                      </m:f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𝑥𝑧</m:t>
                          </m:r>
                        </m:den>
                      </m:f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𝑦𝑧</m:t>
                          </m:r>
                        </m:den>
                      </m:f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; 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𝑖𝑓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𝑧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6085" y="108585"/>
                <a:ext cx="11464925" cy="1253490"/>
              </a:xfrm>
              <a:blipFill rotWithShape="1">
                <a:blip r:embed="rId1"/>
                <a:stretch>
                  <a:fillRect t="-278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4790" y="1361440"/>
                <a:ext cx="11887835" cy="5328285"/>
              </a:xfrm>
            </p:spPr>
            <p:txBody>
              <a:bodyPr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𝑥𝑦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𝑥𝑧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𝑦𝑧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4790" y="1361440"/>
                <a:ext cx="11887835" cy="532828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70815" y="163195"/>
                <a:ext cx="11073130" cy="457200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𝑎𝑏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22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; 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𝑖𝑛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𝑖𝑛𝑡𝑒𝑔𝑒𝑟𝑠</m:t>
                      </m:r>
                    </m:oMath>
                  </m:oMathPara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0815" y="163195"/>
                <a:ext cx="11073130" cy="457200"/>
              </a:xfrm>
              <a:blipFill rotWithShape="1">
                <a:blip r:embed="rId1"/>
                <a:stretch>
                  <a:fillRect t="-9861" b="-1013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0180" y="620395"/>
                <a:ext cx="11896090" cy="6142355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45</m:t>
                    </m:r>
                  </m:oMath>
                </a14:m>
                <a:endParaRPr lang="en-US"/>
              </a:p>
              <a:p>
                <a:r>
                  <a:rPr lang="en-US"/>
                  <a:t>nab+1 factorize trick :</a:t>
                </a:r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9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15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a,b = (1,7) or (2,4)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180" y="620395"/>
                <a:ext cx="11896090" cy="614235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69545" y="115570"/>
                <a:ext cx="11353800" cy="1325880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;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𝑓𝑖𝑛𝑑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+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𝑑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9545" y="115570"/>
                <a:ext cx="11353800" cy="132588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9545" y="1441450"/>
                <a:ext cx="11882755" cy="5353685"/>
              </a:xfrm>
            </p:spPr>
            <p:txBody>
              <a:bodyPr>
                <a:normAutofit lnSpcReduction="20000"/>
              </a:bodyPr>
              <a:p>
                <a:r>
                  <a:rPr lang="en-US"/>
                  <a:t>trivial approach: multiply on fraction below:</a:t>
                </a:r>
                <a:endParaRPr lang="en-US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>
                    <a:latin typeface="Cambria Math" panose="02040503050406030204" charset="0"/>
                    <a:cs typeface="Cambria Math" panose="02040503050406030204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additional task: find all variables. Substitute c+2d:</a:t>
                </a:r>
                <a:endParaRPr lang="en-US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𝑏−𝑑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𝑎−𝑑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𝑎−𝑑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+ 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𝑏−𝑑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𝑎−𝑑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𝑏−𝑑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15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?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9545" y="1441450"/>
                <a:ext cx="11882755" cy="5353685"/>
              </a:xfrm>
              <a:blipFill rotWithShape="1">
                <a:blip r:embed="rId2"/>
                <a:stretch>
                  <a:fillRect t="-1210" b="-635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40335" y="126365"/>
                <a:ext cx="11962130" cy="2002790"/>
              </a:xfrm>
            </p:spPr>
            <p:txBody>
              <a:bodyPr>
                <a:norm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e>
                      </m:rad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𝑥−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den>
                          </m:f>
                        </m:e>
                      </m:rad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0335" y="126365"/>
                <a:ext cx="11962130" cy="200279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0335" y="1187450"/>
                <a:ext cx="11962130" cy="5528945"/>
              </a:xfrm>
            </p:spPr>
            <p:txBody>
              <a:bodyPr>
                <a:normAutofit lnSpcReduction="20000"/>
              </a:bodyPr>
              <a:p>
                <a:r>
                  <a:rPr lang="en-US"/>
                  <a:t>square both parts:</a:t>
                </a:r>
                <a:endParaRPr lang="en-US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substitute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335" y="1187450"/>
                <a:ext cx="11962130" cy="5528945"/>
              </a:xfrm>
              <a:blipFill rotWithShape="1">
                <a:blip r:embed="rId2"/>
                <a:stretch>
                  <a:fillRect t="-117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2135485" cy="991870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𝑅𝑎𝑡𝑖𝑜𝑛𝑎𝑙𝑖𝑧𝑒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f>
                        <m:fPr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ctrlP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radPr>
                            <m:deg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</m:rad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ad>
                            <m:radPr>
                              <m:ctrlP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radPr>
                            <m:deg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𝑏</m:t>
                              </m:r>
                            </m:e>
                          </m:rad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ad>
                            <m:radPr>
                              <m:ctrlP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radPr>
                            <m:deg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𝑐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2135485" cy="991870"/>
              </a:xfrm>
              <a:blipFill rotWithShape="1">
                <a:blip r:embed="rId1"/>
                <a:stretch>
                  <a:fillRect t="-16325" b="-1120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91870"/>
                <a:ext cx="12191365" cy="5866130"/>
              </a:xfrm>
            </p:spPr>
            <p:txBody>
              <a:bodyPr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deg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ad>
                          <m:ra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deg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ad>
                          <m:ra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deg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ad>
                          <m:ra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deg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ad>
                          <m:ra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deg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𝑎𝑏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ad>
                          <m:ra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deg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ad>
                          <m:ra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deg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)(</m:t>
                        </m:r>
                        <m:rad>
                          <m:ra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deg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ad>
                          <m:ra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deg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ad>
                          <m:ra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deg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𝑎𝑏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ad>
                          <m:ra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deg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ad>
                          <m:ra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deg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ad>
                          <m:ra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deg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𝑎𝑏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𝑎𝑐</m:t>
                        </m:r>
                      </m:e>
                      <m:sup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92D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92D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𝑏𝑐</m:t>
                        </m:r>
                      </m:e>
                      <m: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𝑎𝑏𝑐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𝑎𝑏𝑐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sSup>
                      <m:sSup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sSup>
                      <m:sSup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𝑎𝑏𝑐</m:t>
                    </m:r>
                  </m:oMath>
                </a14:m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(2)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deg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ad>
                          <m:ra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deg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ad>
                          <m:ra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deg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𝑢𝑠𝑖𝑛𝑔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ad>
                          <m:ra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deg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ad>
                          <m:ra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deg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ad>
                          <m:ra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deg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ad>
                          <m:ra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deg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ad>
                          <m:ra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deg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ad>
                          <m:ra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deg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𝑐𝑎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ad>
                          <m:ra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deg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𝑎𝑏𝑐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𝑢𝑠𝑖𝑛𝑔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ad>
                          <m:ra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deg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ad>
                          <m:ra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deg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ad>
                          <m:ra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deg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ad>
                          <m:ra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deg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ad>
                          <m:ra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deg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ad>
                          <m:ra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deg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𝑐𝑎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</m:t>
                        </m:r>
                        <m:rad>
                          <m:ra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deg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𝑎𝑏𝑐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</m:t>
                            </m:r>
                          </m:e>
                        </m:d>
                        <m:rad>
                          <m:ra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deg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𝑎𝑏𝑐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27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𝑎𝑏𝑐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91870"/>
                <a:ext cx="12191365" cy="586613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73025"/>
                <a:ext cx="11203940" cy="950595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𝑅𝑎𝑡𝑖𝑜𝑛𝑎𝑙𝑖𝑧𝑒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f>
                        <m:fPr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ctrlP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radPr>
                            <m:deg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</m:rad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ad>
                            <m:radPr>
                              <m:ctrlP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radPr>
                            <m:deg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𝑏</m:t>
                              </m:r>
                            </m:e>
                          </m:rad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ad>
                            <m:radPr>
                              <m:ctrlP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radPr>
                            <m:deg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𝑐</m:t>
                              </m:r>
                            </m:e>
                          </m:rad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ad>
                            <m:radPr>
                              <m:ctrlP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radPr>
                            <m:deg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𝑑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br>
                  <a:rPr lang="en-US" i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  <a:latin typeface="Cambria Math" panose="02040503050406030204" charset="0"/>
                    <a:cs typeface="Cambria Math" panose="02040503050406030204" charset="0"/>
                  </a:rPr>
                </a:b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73025"/>
                <a:ext cx="11203940" cy="950595"/>
              </a:xfrm>
              <a:blipFill rotWithShape="1">
                <a:blip r:embed="rId1"/>
                <a:stretch>
                  <a:fillRect t="-48029" b="-3887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6525" y="1024255"/>
                <a:ext cx="11939905" cy="5897245"/>
              </a:xfrm>
            </p:spPr>
            <p:txBody>
              <a:bodyPr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>
                    <a:sym typeface="+mn-ea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𝑎𝑐</m:t>
                        </m:r>
                      </m:e>
                      <m:sup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rgbClr val="92D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sSup>
                      <m:sSupPr>
                        <m:ctrlP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𝑏𝑐</m:t>
                        </m:r>
                      </m:e>
                      <m: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𝑏𝑑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𝑎𝑏𝑐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𝑎𝑏𝑑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𝑏𝑐𝑑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sSup>
                      <m:sSup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sSup>
                      <m:sSup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𝑎𝑐𝑑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𝑎𝑏𝑑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𝑎𝑐𝑑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𝑏𝑐𝑑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solidFill>
                          <a:srgbClr val="92D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sSup>
                      <m:sSupPr>
                        <m:ctrlP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𝑎𝑏𝑐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𝑎𝑏𝑑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𝑎𝑐𝑑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𝑏𝑐𝑑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525" y="1024255"/>
                <a:ext cx="11939905" cy="589724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" y="96520"/>
            <a:ext cx="11164570" cy="586740"/>
          </a:xfrm>
        </p:spPr>
        <p:txBody>
          <a:bodyPr>
            <a:normAutofit fontScale="90000"/>
          </a:bodyPr>
          <a:p>
            <a:pPr algn="ctr"/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Tricky Substitue number 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9230" y="561340"/>
                <a:ext cx="11812905" cy="6152515"/>
              </a:xfrm>
            </p:spPr>
            <p:txBody>
              <a:bodyPr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;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12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?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12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36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36</m:t>
                    </m:r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9230" y="561340"/>
                <a:ext cx="11812905" cy="615251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4785"/>
            <a:ext cx="11181715" cy="768985"/>
          </a:xfrm>
        </p:spPr>
        <p:txBody>
          <a:bodyPr/>
          <a:p>
            <a:pPr algn="ctr"/>
            <a:r>
              <a:rPr lang="de-DE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</a:rPr>
              <a:t>Polynomial substitotuion trick </a:t>
            </a:r>
            <a:endParaRPr lang="de-DE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53770"/>
                <a:ext cx="12075160" cy="5710555"/>
              </a:xfrm>
            </p:spPr>
            <p:txBody>
              <a:bodyPr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8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</a:rPr>
                  <a:t>find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7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64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</a:rPr>
                  <a:t>ideas: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7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𝑎𝑙𝑠𝑜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𝑙𝑜𝑜𝑘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𝑓𝑜𝑟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64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: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𝑖𝑟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𝑖𝑠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8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de-DE" altLang="en-US">
                  <a:latin typeface="Calibri" panose="020F0502020204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de-DE" altLang="en-US">
                                <a:latin typeface="Calibri" panose="020F0502020204030204" charset="0"/>
                                <a:cs typeface="Cambria Math" panose="02040503050406030204" charset="0"/>
                                <a:sym typeface="+mn-ea"/>
                              </a:rPr>
                              <m:t> 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8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64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64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16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7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64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64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16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7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64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64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16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8</m:t>
                    </m:r>
                  </m:oMath>
                </a14:m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53770"/>
                <a:ext cx="12075160" cy="57105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8745" y="98425"/>
            <a:ext cx="11235055" cy="586740"/>
          </a:xfrm>
        </p:spPr>
        <p:txBody>
          <a:bodyPr>
            <a:normAutofit fontScale="90000"/>
          </a:bodyPr>
          <a:p>
            <a:r>
              <a:rPr lang="de-DE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Middle substitution</a:t>
            </a:r>
            <a:endParaRPr lang="de-DE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18745" y="685800"/>
                <a:ext cx="11835130" cy="6022975"/>
              </a:xfrm>
            </p:spPr>
            <p:txBody>
              <a:bodyPr>
                <a:normAutofit lnSpcReduction="20000"/>
              </a:bodyPr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7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/>
                  <a:t>middle sub: x+5.5 = t</a:t>
                </a:r>
                <a:endParaRPr lang="de-DE" altLang="en-US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de-DE" altLang="en-US"/>
              </a:p>
              <a:p>
                <a:r>
                  <a:rPr lang="de-DE" altLang="en-US"/>
                  <a:t>group first to last:</a:t>
                </a:r>
                <a:endParaRPr lang="de-DE" altLang="en-US"/>
              </a:p>
              <a:p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+(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.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.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/>
                  <a:t>t = 0 or :</a:t>
                </a:r>
                <a:endParaRPr lang="de-DE" altLang="en-US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=2.5; 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t=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25</m:t>
                        </m:r>
                      </m:e>
                    </m:rad>
                  </m:oMath>
                </a14:m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745" y="685800"/>
                <a:ext cx="11835130" cy="6022975"/>
              </a:xfrm>
              <a:blipFill rotWithShape="1">
                <a:blip r:embed="rId1"/>
                <a:stretch>
                  <a:fillRect t="-61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>
              <a:xfrm>
                <a:off x="118110" y="99060"/>
                <a:ext cx="7449820" cy="509270"/>
              </a:xfrm>
            </p:spPr>
            <p:txBody>
              <a:bodyPr>
                <a:normAutofit fontScale="90000"/>
              </a:bodyPr>
              <a:p>
                <a:pPr algn="ctr"/>
                <a:r>
                  <a:rPr lang="de-DE" altLang="en-US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  <a:sym typeface="+mn-ea"/>
                  </a:rPr>
                  <a:t>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de-DE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𝑢</m:t>
                        </m:r>
                      </m:e>
                      <m:sup>
                        <m:r>
                          <a:rPr lang="en-US" altLang="de-DE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altLang="en-US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  <a:sym typeface="+mn-ea"/>
                  </a:rPr>
                  <a:t> + buv + c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de-DE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𝑣</m:t>
                        </m:r>
                      </m:e>
                      <m:sup>
                        <m:r>
                          <a:rPr lang="en-US" altLang="de-DE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altLang="en-US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  <a:sym typeface="+mn-ea"/>
                  </a:rPr>
                  <a:t>=0</a:t>
                </a:r>
                <a:endParaRPr lang="de-DE" altLang="en-US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endParaRPr>
              </a:p>
            </p:txBody>
          </p:sp>
        </mc:Choice>
        <mc:Fallback>
          <p:sp>
            <p:nvSpPr>
              <p:cNvPr id="2" name="Titel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8110" y="99060"/>
                <a:ext cx="7449820" cy="509270"/>
              </a:xfrm>
              <a:blipFill rotWithShape="1">
                <a:blip r:embed="rId1"/>
                <a:stretch>
                  <a:fillRect t="-19202" b="-199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07695"/>
                <a:ext cx="12111990" cy="6082030"/>
              </a:xfrm>
            </p:spPr>
            <p:txBody>
              <a:bodyPr/>
              <a:p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divide on v^2 to make it trivial quadratic equasion:</a:t>
                </a:r>
                <a:endParaRPr lang="de-DE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de-DE" altLang="en-US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  <a:sym typeface="+mn-ea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de-DE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𝑎</m:t>
                    </m:r>
                    <m:sSup>
                      <m:sSupPr>
                        <m:ctrlPr>
                          <a:rPr lang="en-US" altLang="de-DE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de-DE" i="1">
                                    <a:ln w="22225">
                                      <a:solidFill>
                                        <a:schemeClr val="accent2"/>
                                      </a:solidFill>
                                      <a:prstDash val="solid"/>
                                    </a:ln>
                                    <a:solidFill>
                                      <a:schemeClr val="accent2">
                                        <a:lumMod val="40000"/>
                                        <a:lumOff val="60000"/>
                                      </a:schemeClr>
                                    </a:solidFill>
                                    <a:effectLst/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n w="22225">
                                      <a:solidFill>
                                        <a:schemeClr val="accent2"/>
                                      </a:solidFill>
                                      <a:prstDash val="solid"/>
                                    </a:ln>
                                    <a:solidFill>
                                      <a:schemeClr val="accent2">
                                        <a:lumMod val="40000"/>
                                        <a:lumOff val="60000"/>
                                      </a:schemeClr>
                                    </a:solidFill>
                                    <a:effectLst/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𝑢</m:t>
                                </m:r>
                              </m:num>
                              <m:den>
                                <m:r>
                                  <a:rPr lang="en-US" altLang="de-DE" i="1">
                                    <a:ln w="22225">
                                      <a:solidFill>
                                        <a:schemeClr val="accent2"/>
                                      </a:solidFill>
                                      <a:prstDash val="solid"/>
                                    </a:ln>
                                    <a:solidFill>
                                      <a:schemeClr val="accent2">
                                        <a:lumMod val="40000"/>
                                        <a:lumOff val="60000"/>
                                      </a:schemeClr>
                                    </a:solidFill>
                                    <a:effectLst/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𝑣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de-DE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de-DE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𝑏</m:t>
                    </m:r>
                    <m:f>
                      <m:fPr>
                        <m:ctrlPr>
                          <a:rPr lang="en-US" altLang="de-DE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de-DE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𝑢</m:t>
                        </m:r>
                      </m:num>
                      <m:den>
                        <m:r>
                          <a:rPr lang="en-US" altLang="de-DE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𝑣</m:t>
                        </m:r>
                      </m:den>
                    </m:f>
                    <m:r>
                      <a:rPr lang="en-US" altLang="de-DE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de-DE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𝑐</m:t>
                    </m:r>
                    <m:r>
                      <a:rPr lang="en-US" altLang="de-DE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de-DE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de-DE" i="1">
                    <a:latin typeface="Cambria Math" panose="02040503050406030204" charset="0"/>
                    <a:cs typeface="Cambria Math" panose="02040503050406030204" charset="0"/>
                  </a:rPr>
                  <a:t>example:</a:t>
                </a:r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7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ad>
                      <m:radPr>
                        <m:deg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ra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24</m:t>
                    </m:r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de-DE" i="1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de-DE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de-DE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  <m:r>
                                      <a:rPr lang="en-US" altLang="de-DE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altLang="de-DE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7</m:t>
                    </m:r>
                    <m:f>
                      <m:fPr>
                        <m:ctrlPr>
                          <a:rPr lang="en-US" altLang="de-DE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de-DE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</m:rad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24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de-DE" altLang="en-US"/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07695"/>
                <a:ext cx="12111990" cy="608203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78740"/>
            <a:ext cx="11066780" cy="568325"/>
          </a:xfrm>
        </p:spPr>
        <p:txBody>
          <a:bodyPr>
            <a:normAutofit fontScale="90000"/>
          </a:bodyPr>
          <a:p>
            <a:r>
              <a:rPr lang="de-DE" altLang="en-US"/>
              <a:t>Exponent comparation:</a:t>
            </a:r>
            <a:endParaRPr lang="de-DE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90170" y="647065"/>
                <a:ext cx="11263630" cy="5530215"/>
              </a:xfrm>
            </p:spPr>
            <p:txBody>
              <a:bodyPr/>
              <a:p>
                <a:r>
                  <a:rPr lang="de-DE" altLang="en-US"/>
                  <a:t>compare :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deg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e>
                    </m:ra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ad>
                      <m:ra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</m:t>
                        </m:r>
                      </m:deg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</m:t>
                        </m:r>
                      </m:e>
                    </m:rad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variant 1) take a derivative of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g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</m:ra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: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ad>
                              <m:ra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deg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‘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ad>
                      <m:ra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g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</m:rad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𝑙𝑛𝑛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 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compare it to 0: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g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</m:rad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𝑙𝑛𝑛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𝑙𝑛𝑛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if 1&gt; lnn : positive: 1 &lt; ln n = negative or 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if 0&lt;n&lt; e : positive; if n &gt; e: negative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if derivative is negative;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g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 &gt;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g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rad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variant 2) take the logarithm: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-8ln8 v -9 ln9 ; since 8&lt; 9 and ln8 &lt; ln9, </a:t>
                </a:r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-8ln8 &gt; -9 ln9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170" y="647065"/>
                <a:ext cx="11263630" cy="553021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8105" y="0"/>
                <a:ext cx="11353800" cy="1345565"/>
              </a:xfrm>
            </p:spPr>
            <p:txBody>
              <a:bodyPr>
                <a:normAutofit/>
              </a:bodyPr>
              <a:p>
                <a:r>
                  <a:rPr lang="en-US"/>
                  <a:t>Radical mult: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</m:rad>
                          </m:e>
                        </m:ra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</m:rad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</m:rad>
                          </m:e>
                        </m:rad>
                      </m:den>
                    </m:f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8105" y="0"/>
                <a:ext cx="11353800" cy="134556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105" y="1418590"/>
                <a:ext cx="12114530" cy="5363845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𝑙𝑒𝑡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𝑓𝑟𝑎𝑐𝑡𝑖𝑜𝑛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</m:rad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105" y="1418590"/>
                <a:ext cx="12114530" cy="536384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4230</Words>
  <Application>WPS Presentation</Application>
  <PresentationFormat>Widescreen</PresentationFormat>
  <Paragraphs>135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Cambria Math</vt:lpstr>
      <vt:lpstr>Calibri</vt:lpstr>
      <vt:lpstr>MS Mincho</vt:lpstr>
      <vt:lpstr>Calibri Light</vt:lpstr>
      <vt:lpstr>Microsoft YaHei</vt:lpstr>
      <vt:lpstr>Arial Unicode MS</vt:lpstr>
      <vt:lpstr>Segoe Print</vt:lpstr>
      <vt:lpstr>Office Theme</vt:lpstr>
      <vt:lpstr>PowerPoint 演示文稿</vt:lpstr>
      <vt:lpstr>PowerPoint 演示文稿</vt:lpstr>
      <vt:lpstr> </vt:lpstr>
      <vt:lpstr>Tricky Substitue number </vt:lpstr>
      <vt:lpstr>Polynomial substitotuion trick </vt:lpstr>
      <vt:lpstr>Middle substitution</vt:lpstr>
      <vt:lpstr>a + buv + c=0</vt:lpstr>
      <vt:lpstr>Exponent comparation:</vt:lpstr>
      <vt:lpstr>Radical mult:</vt:lpstr>
      <vt:lpstr>-move to symmetrical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peter</cp:lastModifiedBy>
  <cp:revision>64</cp:revision>
  <dcterms:created xsi:type="dcterms:W3CDTF">2021-11-25T06:47:00Z</dcterms:created>
  <dcterms:modified xsi:type="dcterms:W3CDTF">2022-11-08T20:59:50Z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2213ABF7006B45C28F3348C84F95808A</vt:lpwstr>
  </property>
  <property fmtid="{D5CDD505-2E9C-101B-9397-08002B2CF9AE}" pid="3" name="KSOProductBuildVer">
    <vt:lpwstr>1033-11.2.0.11214</vt:lpwstr>
  </property>
</Properties>
</file>