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63" r:id="rId4"/>
    <p:sldId id="364" r:id="rId5"/>
    <p:sldId id="282" r:id="rId6"/>
    <p:sldId id="323" r:id="rId7"/>
    <p:sldId id="267" r:id="rId8"/>
    <p:sldId id="268" r:id="rId9"/>
    <p:sldId id="269" r:id="rId10"/>
    <p:sldId id="308" r:id="rId11"/>
    <p:sldId id="270" r:id="rId12"/>
    <p:sldId id="257" r:id="rId13"/>
    <p:sldId id="258" r:id="rId14"/>
    <p:sldId id="298" r:id="rId15"/>
    <p:sldId id="259" r:id="rId16"/>
    <p:sldId id="322" r:id="rId18"/>
    <p:sldId id="260" r:id="rId19"/>
    <p:sldId id="261" r:id="rId20"/>
    <p:sldId id="262" r:id="rId21"/>
    <p:sldId id="343" r:id="rId22"/>
    <p:sldId id="344" r:id="rId23"/>
    <p:sldId id="350" r:id="rId24"/>
    <p:sldId id="351" r:id="rId25"/>
    <p:sldId id="352" r:id="rId26"/>
    <p:sldId id="263" r:id="rId27"/>
    <p:sldId id="264" r:id="rId28"/>
    <p:sldId id="265" r:id="rId29"/>
    <p:sldId id="266" r:id="rId30"/>
    <p:sldId id="281" r:id="rId31"/>
    <p:sldId id="358" r:id="rId32"/>
    <p:sldId id="359" r:id="rId33"/>
    <p:sldId id="360" r:id="rId34"/>
    <p:sldId id="361" r:id="rId35"/>
    <p:sldId id="362" r:id="rId36"/>
    <p:sldId id="396" r:id="rId37"/>
    <p:sldId id="395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1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63A1C593-65D0-4073-BCC9-577B9352EA97}" type="datetimeFigureOut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9B618960-8005-486C-9A75-10CB2AAC16F9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b" anchorCtr="0"/>
          <a:p>
            <a:pPr defTabSz="914400">
              <a:buClrTx/>
              <a:buSzTx/>
              <a:buFontTx/>
              <a:buNone/>
            </a:pPr>
            <a:r>
              <a:rPr lang="en-US" altLang="zh-CN" kern="1200">
                <a:latin typeface="+mj-lt"/>
                <a:ea typeface="+mj-ea"/>
                <a:cs typeface="+mj-cs"/>
              </a:rPr>
              <a:t>Functional</a:t>
            </a:r>
            <a:br>
              <a:rPr lang="en-US" altLang="zh-CN" kern="1200">
                <a:latin typeface="+mj-lt"/>
                <a:ea typeface="+mj-ea"/>
                <a:cs typeface="+mj-cs"/>
              </a:rPr>
            </a:br>
            <a:r>
              <a:rPr lang="en-US" altLang="zh-CN" kern="1200">
                <a:latin typeface="+mj-lt"/>
                <a:ea typeface="+mj-ea"/>
                <a:cs typeface="+mj-cs"/>
              </a:rPr>
              <a:t>equasions</a:t>
            </a:r>
            <a:endParaRPr lang="en-US" altLang="zh-CN" kern="1200">
              <a:latin typeface="+mj-lt"/>
              <a:ea typeface="+mj-ea"/>
              <a:cs typeface="+mj-cs"/>
            </a:endParaRPr>
          </a:p>
        </p:txBody>
      </p:sp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t" anchorCtr="0"/>
          <a:p>
            <a:pPr defTabSz="914400">
              <a:buClrTx/>
              <a:buSzTx/>
            </a:pPr>
            <a:endParaRPr lang="en-US" altLang="zh-CN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85" y="211455"/>
            <a:ext cx="11219815" cy="7366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f(x - y) = f(x) - f(y); f(2)=5, f(16) -?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4620" y="948055"/>
                <a:ext cx="11897995" cy="567753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− 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−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=&gt;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) =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−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=&gt;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) =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16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 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8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8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2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40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another method: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f(x + y) = f(x) + f(y) =&gt; f(x) = mx</a:t>
                </a:r>
                <a:endParaRPr lang="en-US"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  <a:p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f(2)=m2=5 =&gt; m = 5/2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620" y="948055"/>
                <a:ext cx="11897995" cy="56775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073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75945"/>
              </a:xfrm>
            </p:spPr>
            <p:txBody>
              <a:bodyPr vert="horz" lIns="91440" tIns="45720" rIns="91440" bIns="45720" anchor="ctr" anchorCtr="0"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73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75945"/>
              </a:xfrm>
              <a:blipFill rotWithShape="1">
                <a:blip r:embed="rId1"/>
                <a:stretch>
                  <a:fillRect t="-2315" b="-24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825625"/>
            <a:ext cx="10515600" cy="4620895"/>
          </a:xfrm>
          <a:blipFill rotWithShape="0">
            <a:blip r:embed="rId2"/>
            <a:stretch>
              <a:fillRect b="7"/>
            </a:stretch>
          </a:blipFill>
        </p:spPr>
        <p:txBody>
          <a:bodyPr/>
          <a:lstStyle/>
          <a:p>
            <a:pPr fontAlgn="auto"/>
            <a:r>
              <a:rPr lang="en-US" altLang="en-US" strike="noStrike" noProof="1">
                <a:noFill/>
              </a:rPr>
              <a:t> </a:t>
            </a:r>
            <a:endParaRPr lang="en-US" altLang="en-US" strike="noStrike" noProof="1">
              <a:noFil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097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887075" cy="901065"/>
              </a:xfrm>
            </p:spPr>
            <p:txBody>
              <a:bodyPr vert="horz" lIns="91440" tIns="45720" rIns="91440" bIns="45720" anchor="ctr" anchorCtr="0"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097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887075" cy="901065"/>
              </a:xfrm>
              <a:blipFill rotWithShape="1">
                <a:blip r:embed="rId1"/>
                <a:stretch>
                  <a:fillRect t="-18675" b="-143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5455" y="1524000"/>
            <a:ext cx="11260455" cy="5090160"/>
          </a:xfr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altLang="en-US">
                <a:noFill/>
              </a:rPr>
              <a:t> </a:t>
            </a:r>
            <a:endParaRPr lang="en-US" altLang="en-US">
              <a:noFill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/>
                  <a:t>if there is +x and -x inside, we can do symmetrical system:</a:t>
                </a:r>
                <a:endParaRPr lang="en-US"/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745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2550" y="0"/>
                <a:ext cx="11165205" cy="1053465"/>
              </a:xfrm>
            </p:spPr>
            <p:txBody>
              <a:bodyPr/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-?</a:t>
                </a:r>
                <a:endParaRPr 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2550" y="0"/>
                <a:ext cx="11165205" cy="10534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550" y="1053465"/>
                <a:ext cx="12110085" cy="6076315"/>
              </a:xfrm>
            </p:spPr>
            <p:txBody>
              <a:bodyPr/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102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298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149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149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);   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98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/>
                  <a:t>;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50" y="1053465"/>
                <a:ext cx="12110085" cy="607631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7635" y="111125"/>
                <a:ext cx="11226165" cy="74676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7635" y="111125"/>
                <a:ext cx="11226165" cy="74676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075" y="857885"/>
                <a:ext cx="11865610" cy="5867400"/>
              </a:xfrm>
            </p:spPr>
            <p:txBody>
              <a:bodyPr/>
              <a:p>
                <a:r>
                  <a:rPr lang="en-US"/>
                  <a:t>substitute x = 0 or 1 :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|);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induction: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=...=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other variant: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))+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𝑙𝑛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de-DE" i="1">
                        <a:latin typeface="Calibri" panose="020F0502020204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de-DE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𝑙𝑛𝑓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finish replacement 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75" y="857885"/>
                <a:ext cx="11865610" cy="5867400"/>
              </a:xfrm>
              <a:blipFill rotWithShape="1">
                <a:blip r:embed="rId2"/>
                <a:stretch>
                  <a:fillRect b="-162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23825"/>
                <a:ext cx="11097260" cy="558165"/>
              </a:xfrm>
            </p:spPr>
            <p:txBody>
              <a:bodyPr/>
              <a:p>
                <a:pPr algn="ctr"/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)))))=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23825"/>
                <a:ext cx="11097260" cy="558165"/>
              </a:xfrm>
              <a:blipFill rotWithShape="1">
                <a:blip r:embed="rId1"/>
                <a:stretch>
                  <a:fillRect t="-19568" b="-21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485" y="681355"/>
                <a:ext cx="11897995" cy="597789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𝑠𝑎𝑚𝑒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𝑤𝑎𝑦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 = 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...</a:t>
                </a: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32</m:t>
                        </m:r>
                      </m:deg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</m:rad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32</m:t>
                        </m:r>
                      </m:deg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5" y="681355"/>
                <a:ext cx="11897995" cy="597789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" y="70485"/>
                <a:ext cx="12062460" cy="149161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9</m:t>
                              </m:r>
                            </m:deg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1305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2022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 = ?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" y="70485"/>
                <a:ext cx="12062460" cy="1491615"/>
              </a:xfrm>
              <a:blipFill rotWithShape="1">
                <a:blip r:embed="rId1"/>
                <a:stretch>
                  <a:fillRect t="-17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05" y="1562100"/>
                <a:ext cx="12063095" cy="5122545"/>
              </a:xfrm>
            </p:spPr>
            <p:txBody>
              <a:bodyPr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deg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deg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g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deg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deg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deg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9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g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sup>
                        </m:sSup>
                      </m:e>
                    </m:rad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→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1305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1305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05" y="1562100"/>
                <a:ext cx="12063095" cy="512254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8590"/>
                <a:ext cx="11353800" cy="51435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𝑥𝑦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8590"/>
                <a:ext cx="11353800" cy="514350"/>
              </a:xfrm>
              <a:blipFill rotWithShape="1">
                <a:blip r:embed="rId1"/>
                <a:stretch>
                  <a:fillRect t="-8519" b="-876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3825" y="836295"/>
                <a:ext cx="11956415" cy="5784850"/>
              </a:xfrm>
            </p:spPr>
            <p:txBody>
              <a:bodyPr/>
              <a:p>
                <a:r>
                  <a:rPr lang="de-DE" altLang="en-US">
                    <a:latin typeface="Calibri" panose="020F0502020204030204" charset="0"/>
                  </a:rPr>
                  <a:t>try y = 0 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; 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if f(x) =0: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=&gt;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;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𝑖𝑚𝑝𝑜𝑠𝑠𝑖𝑏𝑙𝑒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try 1 and x+y = 0: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sz="2400">
                    <a:latin typeface="Calibri" panose="020F0502020204030204" charset="0"/>
                    <a:cs typeface="Cambria Math" panose="02040503050406030204" charset="0"/>
                  </a:rPr>
                  <a:t>so either f(1) =0 or f(-1) = 0 </a:t>
                </a:r>
                <a:endParaRPr lang="de-DE" altLang="en-US" sz="2400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 sz="2400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sz="2400">
                    <a:latin typeface="Calibri" panose="020F0502020204030204" charset="0"/>
                    <a:cs typeface="Cambria Math" panose="02040503050406030204" charset="0"/>
                  </a:rPr>
                  <a:t>if f(1) = 0: f(1)f(x) = 0 = f(x+1)+x =&gt; f(x+1) = -x or f(x) = 1-x </a:t>
                </a:r>
                <a:endParaRPr lang="de-DE" altLang="en-US" sz="2400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endParaRPr lang="de-DE" altLang="en-US" sz="2400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:r>
                  <a:rPr lang="de-DE" altLang="en-US" sz="2400">
                    <a:latin typeface="Calibri" panose="020F0502020204030204" charset="0"/>
                    <a:cs typeface="Cambria Math" panose="02040503050406030204" charset="0"/>
                  </a:rPr>
                  <a:t>if f(-1) = 0: f(-1)f(x) = 0 = f(x-1) -x =&gt; f(x-1) = x or f(x) = 1+x </a:t>
                </a:r>
                <a:endParaRPr lang="de-DE" altLang="en-US" sz="2400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r>
                  <a:rPr lang="de-DE" altLang="en-US" sz="2800">
                    <a:latin typeface="Calibri" panose="020F0502020204030204" charset="0"/>
                    <a:cs typeface="Cambria Math" panose="02040503050406030204" charset="0"/>
                  </a:rPr>
                  <a:t>if you check, both variants work </a:t>
                </a:r>
                <a:endParaRPr lang="de-DE" altLang="en-US" sz="2800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0"/>
                <a:endParaRPr 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825" y="836295"/>
                <a:ext cx="11956415" cy="57848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6360" y="0"/>
                <a:ext cx="11988800" cy="105410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360" y="0"/>
                <a:ext cx="11988800" cy="1054100"/>
              </a:xfrm>
              <a:blipFill rotWithShape="1">
                <a:blip r:embed="rId1"/>
                <a:stretch>
                  <a:fillRect t="-8675" b="-50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305" y="912495"/>
                <a:ext cx="12106275" cy="5814060"/>
              </a:xfrm>
            </p:spPr>
            <p:txBody>
              <a:bodyPr/>
              <a:p>
                <a:r>
                  <a:rPr lang="en-US"/>
                  <a:t>inner expression substitution: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/>
                  <a:t>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/>
              </a:p>
              <a:p>
                <a:pPr marL="0" lvl="1"/>
                <a:r>
                  <a:rPr lang="en-US"/>
                  <a:t>this is no difference if we call variable t or x, so :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/>
              </a:p>
              <a:p>
                <a:r>
                  <a:rPr lang="en-US"/>
                  <a:t>divide original and this equasion so f(x) vanishes:</a:t>
                </a:r>
                <a:endParaRPr lang="en-US"/>
              </a:p>
              <a:p>
                <a:pPr lvl="1"/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do inner expression substitution  again with last equasion : 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now you can multiple is with original equasion so /f(1/(1-t) vanishes: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;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/>
                  <a:t> and check it</a:t>
                </a:r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305" y="912495"/>
                <a:ext cx="12106275" cy="5814060"/>
              </a:xfrm>
              <a:blipFill rotWithShape="1">
                <a:blip r:embed="rId2"/>
                <a:stretch>
                  <a:fillRect b="-1686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188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(mult 2)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try instead of x other figurant inside f(..): 1/x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(mult 3 to get the same expression)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add both equasions: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18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6845" y="90805"/>
                <a:ext cx="11897360" cy="85852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rPr>
                  <a:t>, second way </a:t>
                </a:r>
                <a:endParaRPr lang="en-US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6845" y="90805"/>
                <a:ext cx="11897360" cy="858520"/>
              </a:xfrm>
              <a:blipFill rotWithShape="1">
                <a:blip r:embed="rId1"/>
                <a:stretch>
                  <a:fillRect t="-3920" b="-170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845" y="949960"/>
                <a:ext cx="11897995" cy="5735320"/>
              </a:xfrm>
            </p:spPr>
            <p:txBody>
              <a:bodyPr/>
              <a:p>
                <a:r>
                  <a:rPr lang="en-US"/>
                  <a:t>substitute the right expression:</a:t>
                </a:r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/>
                  <a:t> ; or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845" y="949960"/>
                <a:ext cx="11897995" cy="573532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04140"/>
                <a:ext cx="10515600" cy="1035685"/>
              </a:xfrm>
            </p:spPr>
            <p:txBody>
              <a:bodyPr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04140"/>
                <a:ext cx="10515600" cy="1035685"/>
              </a:xfrm>
              <a:blipFill rotWithShape="1">
                <a:blip r:embed="rId1"/>
                <a:stretch>
                  <a:fillRect t="-10423" b="-63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1023620"/>
                <a:ext cx="12090400" cy="5763895"/>
              </a:xfrm>
            </p:spPr>
            <p:txBody>
              <a:bodyPr/>
              <a:p>
                <a:r>
                  <a:rPr lang="en-US"/>
                  <a:t>inner expression substitution: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substutite expression for variable x: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divide main equasion on this: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solve for complicated part: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</a:rPr>
                  <a:t>substitute complicated part into original: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1023620"/>
                <a:ext cx="12090400" cy="5763895"/>
              </a:xfrm>
              <a:blipFill rotWithShape="1">
                <a:blip r:embed="rId2"/>
                <a:stretch>
                  <a:fillRect b="-100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1445" y="84455"/>
                <a:ext cx="10515600" cy="73533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1445" y="84455"/>
                <a:ext cx="10515600" cy="735330"/>
              </a:xfrm>
              <a:blipFill rotWithShape="1">
                <a:blip r:embed="rId1"/>
                <a:stretch>
                  <a:fillRect t="-34197" b="-287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810" y="819150"/>
                <a:ext cx="11968480" cy="6038215"/>
              </a:xfrm>
            </p:spPr>
            <p:txBody>
              <a:bodyPr/>
              <a:p>
                <a:r>
                  <a:rPr lang="en-US"/>
                  <a:t>can not substitute 0</a:t>
                </a:r>
                <a:endParaRPr lang="en-US"/>
              </a:p>
              <a:p>
                <a:r>
                  <a:rPr lang="en-US"/>
                  <a:t>subsisute x=1:</a:t>
                </a:r>
                <a:r>
                  <a:rPr lang="de-DE" altLang="en-US">
                    <a:latin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substitute x = -1: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substitute -x and 1/x</a:t>
                </a:r>
                <a:r>
                  <a:rPr lang="de-DE" altLang="en-US" i="1">
                    <a:latin typeface="Calibri" panose="020F0502020204030204" charset="0"/>
                    <a:cs typeface="Cambria Math" panose="02040503050406030204" charset="0"/>
                  </a:rPr>
                  <a:t> and -1/x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latin typeface="Calibri" panose="020F0502020204030204" charset="0"/>
                  </a:rPr>
                  <a:t>have a system of equasions:</a:t>
                </a:r>
                <a:endParaRPr lang="de-DE" altLang="en-US">
                  <a:latin typeface="Calibri" panose="020F0502020204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/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810" y="819150"/>
                <a:ext cx="11968480" cy="6038215"/>
              </a:xfrm>
              <a:blipFill rotWithShape="1">
                <a:blip r:embed="rId2"/>
                <a:stretch>
                  <a:fillRect b="-573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3500" y="0"/>
                <a:ext cx="10515600" cy="120078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500" y="0"/>
                <a:ext cx="10515600" cy="1200785"/>
              </a:xfrm>
              <a:blipFill rotWithShape="1">
                <a:blip r:embed="rId1"/>
                <a:stretch>
                  <a:fillRect t="-153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0815" y="1070610"/>
                <a:ext cx="11889740" cy="5715635"/>
              </a:xfrm>
            </p:spPr>
            <p:txBody>
              <a:bodyPr/>
              <a:p>
                <a:pPr marL="0"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+−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330"/>
              </a:p>
              <a:p>
                <a:pPr marL="0"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sz="232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sz="232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2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32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endParaRPr lang="en-US" sz="278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18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32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8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sz="232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2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sz="232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32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r>
                  <a:rPr lang="de-DE" altLang="en-US" sz="2785" i="1">
                    <a:latin typeface="Calibri" panose="020F0502020204030204" charset="0"/>
                    <a:cs typeface="Cambria Math" panose="02040503050406030204" charset="0"/>
                  </a:rPr>
                  <a:t>check:</a:t>
                </a:r>
                <a:endParaRPr lang="de-DE" altLang="en-US" sz="2785" i="1"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12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785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9</m:t>
                        </m:r>
                      </m:den>
                    </m:f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sz="2785" i="1">
                        <a:latin typeface="Cambria Math" panose="02040503050406030204" charset="0"/>
                        <a:cs typeface="Cambria Math" panose="02040503050406030204" charset="0"/>
                      </a:rPr>
                      <m:t>?</m:t>
                    </m:r>
                  </m:oMath>
                </a14:m>
                <a:endParaRPr lang="en-US" sz="2785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endParaRPr lang="en-US" sz="279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815" y="1070610"/>
                <a:ext cx="11889740" cy="5715635"/>
              </a:xfrm>
              <a:blipFill rotWithShape="1">
                <a:blip r:embed="rId2"/>
                <a:stretch>
                  <a:fillRect b="-4311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8585" y="83185"/>
                <a:ext cx="11353800" cy="838200"/>
              </a:xfrm>
            </p:spPr>
            <p:txBody>
              <a:bodyPr/>
              <a:p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</a:rPr>
                  <a:t>Integral </a:t>
                </a:r>
                <a:r>
                  <a:rPr lang="en-US" altLang="de-DE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</a:rPr>
                  <a:t>functional</a:t>
                </a:r>
                <a:r>
                  <a:rPr lang="de-DE" altLang="en-US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libri" panose="020F0502020204030204" charset="0"/>
                  </a:rPr>
                  <a:t>: f(2x) = 3f(x);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 = </m:t>
                        </m:r>
                        <m:r>
                          <a:rPr lang="en-US" altLang="de-DE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de-DE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585" y="83185"/>
                <a:ext cx="11353800" cy="838200"/>
              </a:xfrm>
              <a:blipFill rotWithShape="1">
                <a:blip r:embed="rId1"/>
                <a:stretch>
                  <a:fillRect t="-2576" b="-8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950" y="991870"/>
                <a:ext cx="11938000" cy="5737225"/>
              </a:xfrm>
            </p:spPr>
            <p:txBody>
              <a:bodyPr/>
              <a:p>
                <a:r>
                  <a:rPr lang="de-DE" altLang="en-US">
                    <a:latin typeface="Calibri" panose="020F0502020204030204" charset="0"/>
                  </a:rPr>
                  <a:t>what is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= ?</m:t>
                        </m:r>
                      </m:e>
                    </m:nary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=</m:t>
                        </m:r>
                      </m:e>
                    </m:nary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𝑛𝑎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𝑛𝑏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</m:e>
                    </m:nary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)) =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de-DE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de-DE" altLang="en-US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50" y="991870"/>
                <a:ext cx="11938000" cy="57372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" y="127000"/>
            <a:ext cx="11120755" cy="384810"/>
          </a:xfrm>
        </p:spPr>
        <p:txBody>
          <a:bodyPr/>
          <a:p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Inductive loop function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576580"/>
                <a:ext cx="12192000" cy="617410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 =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576580"/>
                <a:ext cx="12192000" cy="61741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/>
          <p:nvPr/>
        </p:nvGraphicFramePr>
        <p:xfrm>
          <a:off x="70485" y="1906905"/>
          <a:ext cx="534924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405"/>
                <a:gridCol w="2872740"/>
                <a:gridCol w="16490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f(x)-x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n-n+n+2=n+2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n+2-n+n+3=n+5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n+5-n-2+n+4=n+7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n+7-n-5+n+5=n+7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n+7-n-7+n+6 = n+6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n+6-n-7+n+7=n+6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n+6-n-6+n+8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835015" y="1906905"/>
            <a:ext cx="50234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there is a loop:</a:t>
            </a:r>
            <a:endParaRPr lang="en-US"/>
          </a:p>
          <a:p>
            <a:r>
              <a:rPr lang="en-US"/>
              <a:t>f(x)= {x,x-1,x,x+2,x+3,x+2}</a:t>
            </a:r>
            <a:endParaRPr lang="en-US"/>
          </a:p>
          <a:p>
            <a:endParaRPr lang="en-US"/>
          </a:p>
          <a:p>
            <a:r>
              <a:rPr lang="en-US"/>
              <a:t>for each 1..6 values, </a:t>
            </a:r>
            <a:endParaRPr lang="en-US"/>
          </a:p>
          <a:p>
            <a:r>
              <a:rPr lang="en-US"/>
              <a:t>means </a:t>
            </a:r>
            <a:r>
              <a:rPr lang="en-US">
                <a:sym typeface="+mn-ea"/>
              </a:rPr>
              <a:t>{x,x-1,x,x+2,x+3,x+2}[(</a:t>
            </a:r>
            <a:r>
              <a:rPr lang="en-US"/>
              <a:t>n-1) mod 6]</a:t>
            </a:r>
            <a:endParaRPr lang="en-US"/>
          </a:p>
          <a:p>
            <a:endParaRPr lang="en-US"/>
          </a:p>
          <a:p>
            <a:r>
              <a:rPr lang="en-US"/>
              <a:t>so </a:t>
            </a:r>
            <a:endParaRPr lang="en-US"/>
          </a:p>
          <a:p>
            <a:r>
              <a:rPr lang="en-US"/>
              <a:t>f(2018): {2017 mod 6} = 1 mod 6, </a:t>
            </a:r>
            <a:br>
              <a:rPr lang="en-US"/>
            </a:br>
            <a:r>
              <a:rPr lang="en-US"/>
              <a:t>f(2018) = x-1= 2018-1 = 2017 </a:t>
            </a:r>
            <a:endParaRPr lang="en-US"/>
          </a:p>
          <a:p>
            <a:endParaRPr lang="en-US"/>
          </a:p>
          <a:p>
            <a:r>
              <a:rPr lang="en-US"/>
              <a:t>f(2022) = {2021 mod 6} =5 mod 6 </a:t>
            </a:r>
            <a:endParaRPr lang="en-US"/>
          </a:p>
          <a:p>
            <a:r>
              <a:rPr lang="en-US"/>
              <a:t>f(2022)= x+2 =  2022+2 = 2024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4460" y="115570"/>
                <a:ext cx="11544300" cy="48133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ℝ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4460" y="115570"/>
                <a:ext cx="11544300" cy="481330"/>
              </a:xfrm>
              <a:blipFill rotWithShape="1">
                <a:blip r:embed="rId1"/>
                <a:stretch>
                  <a:fillRect t="-12533" b="-127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97535"/>
                <a:ext cx="12192635" cy="6261100"/>
              </a:xfrm>
            </p:spPr>
            <p:txBody>
              <a:bodyPr/>
              <a:p>
                <a:r>
                  <a:rPr lang="en-US"/>
                  <a:t>try x = 0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use known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inside funtion: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</a:rPr>
                  <a:t>try x = 1:</a:t>
                </a:r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</a:rPr>
                  <a:t>use two formulas (1) and (2):</a:t>
                </a:r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sz="2800" i="1">
                    <a:latin typeface="Cambria Math" panose="02040503050406030204" charset="0"/>
                    <a:cs typeface="Cambria Math" panose="02040503050406030204" charset="0"/>
                  </a:rPr>
                  <a:t>use known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inside function: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try variants of fproduct equal zero: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if f(1) =0;</a:t>
                </a:r>
                <a:r>
                  <a:rPr lang="en-US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 (0) = 1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 and 1=f(</a:t>
                </a:r>
                <a:r>
                  <a:rPr lang="en-US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f(0)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)=f(1) = 0 -&gt; contradiction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if 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f(1) =1;</a:t>
                </a:r>
                <a:r>
                  <a:rPr lang="en-US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 (0) = 0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and 0= f(0)=f(</a:t>
                </a:r>
                <a:r>
                  <a:rPr lang="en-US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f(1)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)=f(</a:t>
                </a:r>
                <a:r>
                  <a:rPr lang="en-US" i="1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 = 1 -&gt; contradiction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/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97535"/>
                <a:ext cx="12192635" cy="6261100"/>
              </a:xfrm>
              <a:blipFill rotWithShape="1">
                <a:blip r:embed="rId2"/>
                <a:stretch>
                  <a:fillRect b="-1407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" y="0"/>
            <a:ext cx="11240135" cy="546100"/>
          </a:xfrm>
        </p:spPr>
        <p:txBody>
          <a:bodyPr/>
          <a:p>
            <a:pPr algn="ctr"/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f(2a) + 2f(b) = f(f(a+b))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545465"/>
            <a:ext cx="11846560" cy="6226810"/>
          </a:xfrm>
        </p:spPr>
        <p:txBody>
          <a:bodyPr/>
          <a:p>
            <a:r>
              <a:rPr lang="en-US"/>
              <a:t>try a =0: f(0) + 2f(a) = f(f(a))</a:t>
            </a:r>
            <a:endParaRPr lang="en-US"/>
          </a:p>
          <a:p>
            <a:r>
              <a:rPr lang="en-US"/>
              <a:t>try both zeros: </a:t>
            </a:r>
            <a:r>
              <a:rPr lang="en-US">
                <a:sym typeface="+mn-ea"/>
              </a:rPr>
              <a:t> f(0) + 2f(0) = f(f(0))= 3f(0)</a:t>
            </a:r>
            <a:endParaRPr lang="en-US"/>
          </a:p>
          <a:p>
            <a:endParaRPr lang="en-US"/>
          </a:p>
          <a:p>
            <a:r>
              <a:rPr lang="en-US"/>
              <a:t>try b = 0: f(2a) + 2f(0) = f(f(a))</a:t>
            </a:r>
            <a:endParaRPr lang="en-US"/>
          </a:p>
          <a:p>
            <a:r>
              <a:rPr lang="en-US"/>
              <a:t>try to equalize terms inside:</a:t>
            </a:r>
            <a:endParaRPr lang="en-US"/>
          </a:p>
          <a:p>
            <a:r>
              <a:rPr lang="en-US"/>
              <a:t>f(2x) + 2f(2x) = f(f(3x))= 3f(2x)</a:t>
            </a:r>
            <a:endParaRPr lang="en-US"/>
          </a:p>
          <a:p>
            <a:r>
              <a:rPr lang="en-US">
                <a:sym typeface="+mn-ea"/>
              </a:rPr>
              <a:t>use two equasions: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f(0) + 2f(a) = f(2a) + 2f(0)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f(2a)  =</a:t>
            </a:r>
            <a:r>
              <a:rPr lang="en-US">
                <a:sym typeface="+mn-ea"/>
              </a:rPr>
              <a:t>2f(a)-  f(0) </a:t>
            </a:r>
            <a:endParaRPr lang="en-US">
              <a:sym typeface="+mn-ea"/>
            </a:endParaRPr>
          </a:p>
          <a:p>
            <a:pPr lvl="0"/>
            <a:r>
              <a:rPr lang="en-US">
                <a:sym typeface="+mn-ea"/>
              </a:rPr>
              <a:t>use x and -x as vairbales: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f(-2x) + 2f(x) =f(f(0))=</a:t>
            </a:r>
            <a:r>
              <a:rPr lang="en-US">
                <a:sym typeface="+mn-ea"/>
              </a:rPr>
              <a:t>f(2x) + 2f(-x) </a:t>
            </a:r>
            <a:endParaRPr lang="en-US">
              <a:sym typeface="+mn-ea"/>
            </a:endParaRPr>
          </a:p>
          <a:p>
            <a:pPr lvl="1"/>
            <a:r>
              <a:rPr lang="en-US">
                <a:sym typeface="+mn-ea"/>
              </a:rPr>
              <a:t>2(f(x) - </a:t>
            </a:r>
            <a:r>
              <a:rPr lang="en-US">
                <a:sym typeface="+mn-ea"/>
              </a:rPr>
              <a:t>f(-x) ) = f(2x) -f(-2x)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answer: f(x) = 2x+n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17170" y="150495"/>
                <a:ext cx="11135995" cy="1123315"/>
              </a:xfrm>
            </p:spPr>
            <p:txBody>
              <a:bodyPr>
                <a:normAutofit fontScale="90000"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?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7170" y="150495"/>
                <a:ext cx="11135995" cy="1123315"/>
              </a:xfrm>
              <a:blipFill rotWithShape="1">
                <a:blip r:embed="rId1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7170" y="1274445"/>
                <a:ext cx="11975465" cy="5501005"/>
              </a:xfrm>
            </p:spPr>
            <p:txBody>
              <a:bodyPr/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induction start: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457200"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induction step: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𝑛𝑥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rad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+(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170" y="1274445"/>
                <a:ext cx="11975465" cy="550100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583305" y="0"/>
                <a:ext cx="8529320" cy="129603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83305" y="0"/>
                <a:ext cx="8529320" cy="12960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890" y="738505"/>
                <a:ext cx="11977370" cy="604393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𝑡𝑥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 ;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𝑡𝑥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 ;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altLang="de-DE" sz="233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sz="2330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sz="233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sz="233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sz="233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sz="233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sz="233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sz="233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sz="2330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de-DE" sz="233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f>
                          <m:fPr>
                            <m:ctrlP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altLang="de-DE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90" y="738505"/>
                <a:ext cx="11977370" cy="604393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7000" y="198120"/>
                <a:ext cx="11226800" cy="109982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n w="22225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</a:ln>
                                      <a:solidFill>
                                        <a:schemeClr val="accent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effectLst/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effectLst/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rad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7000" y="198120"/>
                <a:ext cx="11226800" cy="1099820"/>
              </a:xfrm>
              <a:blipFill rotWithShape="1">
                <a:blip r:embed="rId1"/>
                <a:stretch>
                  <a:fillRect t="-13857" b="-98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075" y="1348105"/>
                <a:ext cx="11887835" cy="5415280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ra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75" y="1348105"/>
                <a:ext cx="11887835" cy="54152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973320" y="0"/>
                <a:ext cx="7218045" cy="123063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n w="22225">
                              <a:solidFill>
                                <a:schemeClr val="accent2"/>
                              </a:solidFill>
                              <a:prstDash val="solid"/>
                            </a:ln>
                            <a:solidFill>
                              <a:schemeClr val="accent2">
                                <a:lumMod val="40000"/>
                                <a:lumOff val="60000"/>
                              </a:schemeClr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n w="22225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i="1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 ; part 2</a:t>
                </a:r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73320" y="0"/>
                <a:ext cx="7218045" cy="123063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35" y="734060"/>
                <a:ext cx="12127230" cy="6032500"/>
              </a:xfrm>
            </p:spPr>
            <p:txBody>
              <a:bodyPr/>
              <a:p>
                <a:pPr marL="0"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)=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)+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)+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)=</m:t>
                              </m:r>
                              <m:f>
                                <m:fPr>
                                  <m:ctrlP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de-DE" i="1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; solve for f(t)</a:t>
                </a:r>
                <a:endParaRPr lang="en-US"/>
              </a:p>
              <a:p>
                <a:pPr marL="0" lvl="1"/>
                <a:endParaRPr lang="en-US"/>
              </a:p>
              <a:p>
                <a:pPr marL="0" lvl="1"/>
                <a:r>
                  <a:rPr lang="en-US"/>
                  <a:t>(2) + (3)=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  <a:p>
                <a:pPr marL="0"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f>
                      <m:fPr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/>
              </a:p>
              <a:p>
                <a:pPr marL="0"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ru-RU" alt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35" y="734060"/>
                <a:ext cx="12127230" cy="6032500"/>
              </a:xfrm>
              <a:blipFill rotWithShape="1">
                <a:blip r:embed="rId2"/>
                <a:stretch>
                  <a:fillRect t="-6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71145" y="191770"/>
                <a:ext cx="10515600" cy="57531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71145" y="191770"/>
                <a:ext cx="10515600" cy="575310"/>
              </a:xfrm>
              <a:blipFill rotWithShape="1">
                <a:blip r:embed="rId1"/>
                <a:stretch>
                  <a:fillRect t="-2318" b="-25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1780" y="766445"/>
                <a:ext cx="11795125" cy="595058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𝑖𝑚𝑝𝑜𝑠𝑠𝑖𝑏𝑙𝑒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780" y="766445"/>
                <a:ext cx="11795125" cy="595058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97790" y="109220"/>
                <a:ext cx="11146155" cy="101473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7790" y="109220"/>
                <a:ext cx="11146155" cy="1014730"/>
              </a:xfrm>
              <a:blipFill rotWithShape="1">
                <a:blip r:embed="rId1"/>
                <a:stretch>
                  <a:fillRect t="-10388" b="-42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790" y="1240155"/>
                <a:ext cx="12015470" cy="552196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𝑠𝑢𝑏𝑠𝑡𝑖𝑡𝑢𝑡𝑒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: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𝑠𝑢𝑏𝑠𝑡𝑖𝑡𝑢𝑡𝑒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𝑐𝑜𝑛𝑠𝑡𝑎𝑛𝑡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𝑓𝑢𝑛𝑐𝑡𝑖𝑜𝑛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𝐶𝑦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</m:oMath>
                </a14:m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790" y="1240155"/>
                <a:ext cx="12015470" cy="55219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9380" y="118110"/>
                <a:ext cx="11353800" cy="85915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9380" y="118110"/>
                <a:ext cx="11353800" cy="859155"/>
              </a:xfrm>
              <a:blipFill rotWithShape="1">
                <a:blip r:embed="rId1"/>
                <a:stretch>
                  <a:fillRect t="-21951" b="-145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380" y="1167130"/>
                <a:ext cx="11957050" cy="5577205"/>
              </a:xfrm>
            </p:spPr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>
                            <a:latin typeface="Cambria Math" panose="02040503050406030204" charset="0"/>
                          </a:rPr>
                          <m:t> 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ad>
                      <m:rad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radPr>
                      <m:deg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rad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380" y="1167130"/>
                <a:ext cx="11957050" cy="5577205"/>
              </a:xfrm>
              <a:blipFill rotWithShape="1">
                <a:blip r:embed="rId2"/>
                <a:stretch>
                  <a:fillRect b="-931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0810" y="111125"/>
                <a:ext cx="11104880" cy="655320"/>
              </a:xfrm>
            </p:spPr>
            <p:txBody>
              <a:bodyPr>
                <a:normAutofit fontScale="90000"/>
              </a:bodyPr>
              <a:p>
                <a:r>
                  <a:rPr lang="en-US" altLang="ru-RU"/>
                  <a:t>Derivative equals in</a:t>
                </a:r>
                <a:r>
                  <a:rPr lang="de-DE" altLang="en-US">
                    <a:latin typeface="Calibri" panose="020F0502020204030204" charset="0"/>
                  </a:rPr>
                  <a:t>v</a:t>
                </a:r>
                <a:r>
                  <a:rPr lang="en-US" altLang="ru-RU"/>
                  <a:t>erse: </a:t>
                </a:r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de-DE" altLang="ru-RU">
                  <a:latin typeface="Calibri" panose="020F0502020204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0810" y="111125"/>
                <a:ext cx="11104880" cy="655320"/>
              </a:xfrm>
              <a:blipFill rotWithShape="1">
                <a:blip r:embed="rId1"/>
                <a:stretch>
                  <a:fillRect t="-47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175" y="766445"/>
                <a:ext cx="11965940" cy="6017895"/>
              </a:xfrm>
            </p:spPr>
            <p:txBody>
              <a:bodyPr>
                <a:normAutofit lnSpcReduction="20000"/>
              </a:bodyPr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𝑤𝑖𝑡ℎ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ℎ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de-DE" altLang="ru-RU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den>
                    </m:f>
                  </m:oMath>
                </a14:m>
                <a:endParaRPr lang="en-US" altLang="de-DE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de-DE">
                    <a:latin typeface="Calibri" panose="020F0502020204030204" charset="0"/>
                  </a:rPr>
                  <a:t>assue f(x)=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‘(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b>
                    </m:sSub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𝑏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de-DE" altLang="ru-RU">
                  <a:latin typeface="Calibri" panose="020F0502020204030204" charset="0"/>
                </a:endParaRPr>
              </a:p>
              <a:p>
                <a:r>
                  <a:rPr lang="de-DE" altLang="en-US">
                    <a:solidFill>
                      <a:srgbClr val="FF0000"/>
                    </a:solidFill>
                    <a:latin typeface="Calibri" panose="020F0502020204030204" charset="0"/>
                  </a:rPr>
                  <a:t>fuctions of form </a:t>
                </a:r>
                <a14:m>
                  <m:oMath xmlns:m="http://schemas.openxmlformats.org/officeDocument/2006/math">
                    <m:r>
                      <a:rPr lang="en-US" altLang="de-DE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de-DE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de-DE" altLang="en-US">
                    <a:solidFill>
                      <a:srgbClr val="FF0000"/>
                    </a:solidFill>
                    <a:latin typeface="Calibri" panose="020F0502020204030204" charset="0"/>
                  </a:rPr>
                  <a:t> are equal only if their coefficiend and exponent part are equal</a:t>
                </a:r>
                <a:r>
                  <a:rPr lang="de-DE" altLang="en-US">
                    <a:latin typeface="Calibri" panose="020F0502020204030204" charset="0"/>
                  </a:rPr>
                  <a:t>, so</a:t>
                </a:r>
                <a:endParaRPr lang="de-DE" altLang="en-US">
                  <a:latin typeface="Calibri" panose="020F0502020204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𝑎𝑏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den>
                        </m:f>
                      </m:sup>
                    </m:sSup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=&gt;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den>
                    </m:f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𝑤ℎ𝑒𝑟𝑒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ru-RU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ru-RU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den>
                        </m:f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sup>
                    </m:sSup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; so</a:t>
                </a:r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de-DE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p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p>
                    </m:sSup>
                  </m:oMath>
                </a14:m>
                <a:r>
                  <a:rPr lang="de-DE" altLang="en-US">
                    <a:latin typeface="Calibri" panose="020F0502020204030204" charset="0"/>
                    <a:cs typeface="Cambria Math" panose="02040503050406030204" charset="0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de-DE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ru-RU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𝜑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de-DE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de-DE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ru-RU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𝜑</m:t>
                            </m:r>
                          </m:den>
                        </m:f>
                        <m:r>
                          <a:rPr lang="en-US" altLang="ru-RU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sup>
                    </m:sSup>
                  </m:oMath>
                </a14:m>
                <a:endParaRPr lang="de-DE" altLang="en-US">
                  <a:latin typeface="Calibri" panose="020F0502020204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175" y="766445"/>
                <a:ext cx="11965940" cy="6017895"/>
              </a:xfrm>
              <a:blipFill rotWithShape="1">
                <a:blip r:embed="rId2"/>
                <a:stretch>
                  <a:fillRect t="-6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5405" y="86360"/>
                <a:ext cx="11109325" cy="66103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6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405" y="86360"/>
                <a:ext cx="11109325" cy="6610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3355" y="747395"/>
                <a:ext cx="11902440" cy="6059805"/>
              </a:xfrm>
            </p:spPr>
            <p:txBody>
              <a:bodyPr/>
              <a:p>
                <a:r>
                  <a:rPr lang="en-US"/>
                  <a:t>try x,y = 0 or 1 </a:t>
                </a:r>
                <a:endParaRPr lang="en-US"/>
              </a:p>
              <a:p>
                <a:r>
                  <a:rPr lang="en-US"/>
                  <a:t>x =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y =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check: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6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355" y="747395"/>
                <a:ext cx="11902440" cy="605980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078605" y="107315"/>
                <a:ext cx="7962265" cy="131191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78605" y="107315"/>
                <a:ext cx="7962265" cy="13119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370" y="960755"/>
                <a:ext cx="11873865" cy="5781675"/>
              </a:xfrm>
            </p:spPr>
            <p:txBody>
              <a:bodyPr/>
              <a:p>
                <a:r>
                  <a:rPr lang="en-US"/>
                  <a:t>hypothesis : loop of substitutions.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𝑦𝑜𝑢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𝑐𝑎𝑛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𝑢𝑠𝑒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𝑖𝑛𝑠𝑡𝑒𝑎𝑑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−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𝑎𝑟𝑏𝑖𝑡𝑟𝑎𝑟𝑦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𝑣𝑎𝑟𝑖𝑎𝑏𝑙𝑒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>
                            <a:latin typeface="Cambria Math" panose="02040503050406030204" charset="0"/>
                          </a:rPr>
                          <m:t> 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check: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)=±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±(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370" y="960755"/>
                <a:ext cx="11873865" cy="5781675"/>
              </a:xfrm>
              <a:blipFill rotWithShape="1">
                <a:blip r:embed="rId2"/>
                <a:stretch>
                  <a:fillRect b="-1569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471035" y="90170"/>
                <a:ext cx="7677150" cy="1626235"/>
              </a:xfrm>
            </p:spPr>
            <p:txBody>
              <a:bodyPr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);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33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𝑖𝑠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𝑝𝑜𝑙𝑦𝑛𝑜𝑚𝑖𝑎𝑙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71035" y="90170"/>
                <a:ext cx="7677150" cy="1626235"/>
              </a:xfrm>
              <a:blipFill rotWithShape="1">
                <a:blip r:embed="rId1"/>
                <a:stretch>
                  <a:fillRect t="-6599" b="-21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0175" y="690245"/>
                <a:ext cx="11931015" cy="604520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33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32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f(x)=1+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/>
                  <a:t>check:</a:t>
                </a:r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another solution: split on brackets and figure out another solution by: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175" y="690245"/>
                <a:ext cx="11931015" cy="6045200"/>
              </a:xfrm>
              <a:blipFill rotWithShape="1">
                <a:blip r:embed="rId2"/>
                <a:stretch>
                  <a:fillRect b="-27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90" y="72390"/>
            <a:ext cx="11149330" cy="588010"/>
          </a:xfrm>
        </p:spPr>
        <p:txBody>
          <a:bodyPr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635" y="659765"/>
                <a:ext cx="12120245" cy="6028690"/>
              </a:xfrm>
            </p:spPr>
            <p:txBody>
              <a:bodyPr/>
              <a:p>
                <a:pPr lvl="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𝑢𝑠𝑒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𝑝𝑜𝑙𝑦𝑛𝑜𝑚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𝑟𝑒𝑝𝑟𝑒𝑠𝑒𝑛𝑡𝑎𝑡𝑖𝑜𝑛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: 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+...</m:t>
                    </m:r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/>
                  <a:t>is only possible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...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>
                    <a:sym typeface="+mn-ea"/>
                  </a:rPr>
                  <a:t> </a:t>
                </a:r>
                <a:r>
                  <a:rPr lang="en-US">
                    <a:sym typeface="+mn-ea"/>
                  </a:rPr>
                  <a:t>so </a:t>
                </a:r>
                <a:endParaRPr lang="en-US">
                  <a:sym typeface="+mn-ea"/>
                </a:endParaRPr>
              </a:p>
              <a:p>
                <a:pPr lvl="1"/>
                <a:r>
                  <a:rPr lang="en-US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sz="233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14:m>
                  <m:oMath xmlns:m="http://schemas.openxmlformats.org/officeDocument/2006/math"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32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±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sSup>
                      <m:sSupPr>
                        <m:ctrlP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sz="233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sz="233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457200" lvl="2"/>
                <a:r>
                  <a:rPr lang="en-US" sz="2330" i="1">
                    <a:latin typeface="Cambria Math" panose="02040503050406030204" charset="0"/>
                    <a:cs typeface="Cambria Math" panose="02040503050406030204" charset="0"/>
                  </a:rPr>
                  <a:t>f(x)=</a:t>
                </a:r>
                <a14:m>
                  <m:oMath xmlns:m="http://schemas.openxmlformats.org/officeDocument/2006/math"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sz="233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sz="2330" i="1">
                    <a:latin typeface="Cambria Math" panose="02040503050406030204" charset="0"/>
                    <a:cs typeface="Cambria Math" panose="02040503050406030204" charset="0"/>
                  </a:rPr>
                  <a:t>+1=1+x^5</a:t>
                </a:r>
                <a:endParaRPr lang="en-US" sz="233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35" y="659765"/>
                <a:ext cx="12120245" cy="6028690"/>
              </a:xfrm>
              <a:blipFill rotWithShape="1">
                <a:blip r:embed="rId1"/>
                <a:stretch>
                  <a:fillRect b="-1645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3035" y="0"/>
                <a:ext cx="11353800" cy="86804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3035" y="0"/>
                <a:ext cx="11353800" cy="8680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3035" y="868045"/>
                <a:ext cx="11734800" cy="5745480"/>
              </a:xfrm>
            </p:spPr>
            <p:txBody>
              <a:bodyPr/>
              <a:p>
                <a:pPr lvl="1"/>
                <a:r>
                  <a:rPr lang="en-US"/>
                  <a:t>x =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>
                    <a:sym typeface="+mn-ea"/>
                  </a:rPr>
                  <a:t>y =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 u="sng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 u="sng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answer: f(x) = 2+x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35" y="868045"/>
                <a:ext cx="11734800" cy="574548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65" y="0"/>
            <a:ext cx="10996930" cy="676910"/>
          </a:xfrm>
        </p:spPr>
        <p:txBody>
          <a:bodyPr/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List: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11455" y="72390"/>
                <a:ext cx="5927090" cy="664210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cs typeface="+mj-lt"/>
                    <a:sym typeface="+mn-ea"/>
                  </a:rPr>
                  <a:t>f(x-y)=f(x)f(y)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  <a:sym typeface="+mn-ea"/>
                </a:endParaRPr>
              </a:p>
              <a:p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cs typeface="+mj-lt"/>
                    <a:sym typeface="+mn-ea"/>
                  </a:rPr>
                  <a:t>f(x - y) = f(x) - f(y); f(2)=5, f(16) -?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cs typeface="+mj-lt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MS Mincho" charset="0"/>
                  <a:cs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5</m:t>
                    </m:r>
                  </m:oMath>
                </a14:m>
                <a:endParaRPr lang="en-US" altLang="zh-CN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100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-?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+mn-ea"/>
                </a:endParaRPr>
              </a:p>
              <a:p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10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20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b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)))))=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9</m:t>
                            </m:r>
                          </m:deg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9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1305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2022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 = ?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1455" y="72390"/>
                <a:ext cx="5927090" cy="6642100"/>
              </a:xfrm>
              <a:blipFill rotWithShape="1">
                <a:blip r:embed="rId1"/>
                <a:stretch>
                  <a:fillRect b="-248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38545" y="370840"/>
                <a:ext cx="5975350" cy="634365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de-DE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libri" panose="020F0502020204030204" charset="0"/>
                    <a:sym typeface="+mn-ea"/>
                  </a:rPr>
                  <a:t>f(2x) = 3f(x);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  <m:e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𝑑𝑥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 = </m:t>
                        </m:r>
                        <m:r>
                          <a:rPr lang="en-US" altLang="de-DE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nary>
                  </m:oMath>
                </a14:m>
                <a:endParaRPr lang="en-US" altLang="de-DE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 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b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𝑓𝑜𝑟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𝑛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≥</m:t>
                      </m:r>
                      <m:r>
                        <a:rPr lang="en-US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ℝ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r>
                  <a:rPr lang="en-US" alt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sym typeface="+mn-ea"/>
                  </a:rPr>
                  <a:t>f(2a) + 2f(b) = f(f(a+b))</a:t>
                </a:r>
                <a:endParaRPr lang="en-US" alt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 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?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</m:oMath>
                </a14:m>
                <a:endParaRPr lang="en-US"/>
              </a:p>
              <a:p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38545" y="370840"/>
                <a:ext cx="5975350" cy="63436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4465" y="365760"/>
                <a:ext cx="11862435" cy="89789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4465" y="365760"/>
                <a:ext cx="11862435" cy="897890"/>
              </a:xfrm>
              <a:blipFill rotWithShape="1">
                <a:blip r:embed="rId1"/>
                <a:stretch>
                  <a:fillRect t="-18741" b="-142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0025" y="1263650"/>
                <a:ext cx="11991975" cy="550227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/>
                  <a:t>: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:=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finish - ?</a:t>
                </a: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1263650"/>
                <a:ext cx="11991975" cy="550227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00965" y="125730"/>
                <a:ext cx="11083290" cy="74739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))=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)−?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0965" y="125730"/>
                <a:ext cx="11083290" cy="74739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0965" y="958215"/>
                <a:ext cx="12091035" cy="5827395"/>
              </a:xfrm>
            </p:spPr>
            <p:txBody>
              <a:bodyPr/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first trivial  try - try simple values like 0, 1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trick - substitude function of more depth: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solve equasion for f(1)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f(0)(f(0)-1) = 0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f(0)= 0 or f(0) = 1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then try these values if the match  </a:t>
                </a:r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965" y="958215"/>
                <a:ext cx="12091035" cy="5827395"/>
              </a:xfrm>
              <a:blipFill rotWithShape="1">
                <a:blip r:embed="rId2"/>
                <a:stretch>
                  <a:fillRect b="-2047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" y="0"/>
                <a:ext cx="11050270" cy="81724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𝑓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sym typeface="+mn-ea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" y="0"/>
                <a:ext cx="11050270" cy="8172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040" y="817245"/>
                <a:ext cx="11684000" cy="587756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>
                        <a:latin typeface="Cambria Math" panose="02040503050406030204" charset="0"/>
                        <a:sym typeface="+mn-ea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e>
                        </m:ra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e>
                        </m:ra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</m:oMath>
                </a14:m>
                <a:endParaRPr lang="en-US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e>
                            </m:ra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e>
                            </m:ra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e>
                            </m:ra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3</m:t>
                                </m:r>
                              </m:e>
                            </m:rad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=&gt;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3</m:t>
                            </m:r>
                          </m:e>
                        </m:rad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𝑤ℎ𝑒𝑟𝑒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𝑒𝑣𝑒𝑛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𝑛𝑜𝑛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𝑧𝑒𝑟𝑜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𝑓𝑢𝑛𝑐𝑡𝑖𝑜𝑛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: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040" y="817245"/>
                <a:ext cx="11684000" cy="587756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45415" y="50165"/>
                <a:ext cx="12046585" cy="682625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−𝑦𝑓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𝑦−𝑥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𝑥𝑦−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5415" y="50165"/>
                <a:ext cx="12046585" cy="68262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740" y="640715"/>
                <a:ext cx="12113895" cy="6217285"/>
              </a:xfrm>
            </p:spPr>
            <p:txBody>
              <a:bodyPr/>
              <a:p>
                <a:r>
                  <a:rPr lang="en-US"/>
                  <a:t>check 0 and 1:</a:t>
                </a:r>
                <a:endParaRPr lang="en-US"/>
              </a:p>
              <a:p>
                <a:pPr lvl="1"/>
                <a:r>
                  <a:rPr lang="en-US"/>
                  <a:t>x = 0: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𝑜𝑟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i="1">
                    <a:latin typeface="Cambria Math" panose="02040503050406030204" charset="0"/>
                    <a:cs typeface="Cambria Math" panose="02040503050406030204" charset="0"/>
                  </a:rPr>
                  <a:t>x =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𝑡ℎ𝑒𝑛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𝑡𝑟𝑖𝑐𝑘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𝑐ℎ𝑒𝑐𝑘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𝑣𝑎𝑙𝑢𝑒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𝑜𝑛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𝑜𝑛𝑒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𝑠𝑖𝑒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𝑖𝑠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/>
              </a:p>
              <a:p>
                <a:r>
                  <a:rPr lang="en-US"/>
                  <a:t>standart family of function what satisfy it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;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𝑠𝑜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/>
                  <a:t>;</a:t>
                </a:r>
                <a:endParaRPr lang="en-US"/>
              </a:p>
              <a:p>
                <a:pPr lvl="0"/>
                <a:r>
                  <a:rPr lang="en-US"/>
                  <a:t>restriction by area : f(x) in R so bottom must not be equal to 0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" y="640715"/>
                <a:ext cx="12113895" cy="6217285"/>
              </a:xfrm>
              <a:blipFill rotWithShape="1">
                <a:blip r:embed="rId2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10" y="121285"/>
            <a:ext cx="12017375" cy="36258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Basicks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310" y="483870"/>
                <a:ext cx="12017375" cy="6252210"/>
              </a:xfrm>
            </p:spPr>
            <p:txBody>
              <a:bodyPr/>
              <a:p>
                <a:r>
                  <a:rPr lang="en-US"/>
                  <a:t>: if </a:t>
                </a:r>
                <a:endParaRPr lang="en-US"/>
              </a:p>
              <a:p>
                <a:r>
                  <a:rPr lang="en-US"/>
                  <a:t>f(x+y ) = f(x) + f(y) the solution is only f(x) = kx</a:t>
                </a:r>
                <a:endParaRPr lang="en-US"/>
              </a:p>
              <a:p>
                <a:pPr algn="l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>
                    <a:sym typeface="+mn-ea"/>
                  </a:rPr>
                  <a:t>  the solution is only f(x)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𝑘𝑙𝑛𝑥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  <a:sym typeface="+mn-ea"/>
                  </a:rPr>
                  <a:t> </a:t>
                </a:r>
                <a:endParaRPr lang="en-US">
                  <a:solidFill>
                    <a:schemeClr val="tx1"/>
                  </a:solidFill>
                  <a:sym typeface="+mn-ea"/>
                </a:endParaRPr>
              </a:p>
              <a:p>
                <a:pPr algn="l"/>
                <a:endParaRPr lang="en-US">
                  <a:solidFill>
                    <a:schemeClr val="tx1"/>
                  </a:solidFill>
                  <a:sym typeface="+mn-ea"/>
                </a:endParaRPr>
              </a:p>
              <a:p>
                <a:pPr algn="l"/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10" y="483870"/>
                <a:ext cx="12017375" cy="625221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scene3d>
                  <a:camera prst="orthographicFront"/>
                  <a:lightRig rig="threePt" dir="t"/>
                </a:scene3d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)+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1"/>
                <a:stretch>
                  <a:fillRect t="-2299" b="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  <a:endParaRPr lang="en-US"/>
              </a:p>
              <a:p>
                <a:r>
                  <a:rPr lang="en-US">
                    <a:solidFill>
                      <a:srgbClr val="FF0000"/>
                    </a:solidFill>
                  </a:rPr>
                  <a:t>it can be ONLY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𝑘𝑙𝑛𝑥</m:t>
                    </m:r>
                  </m:oMath>
                </a14:m>
                <a:r>
                  <a:rPr lang="en-US"/>
                  <a:t> so</a:t>
                </a:r>
                <a:endParaRPr lang="en-US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𝑙𝑛𝑥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66370" y="147320"/>
                <a:ext cx="11840210" cy="91567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370" y="147320"/>
                <a:ext cx="11840210" cy="915670"/>
              </a:xfrm>
              <a:blipFill rotWithShape="1">
                <a:blip r:embed="rId1"/>
                <a:stretch>
                  <a:fillRect t="-17614" b="-132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370" y="1062355"/>
                <a:ext cx="11840210" cy="5678805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𝑡𝑟𝑦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370" y="1062355"/>
                <a:ext cx="11840210" cy="567880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" y="121285"/>
            <a:ext cx="11156315" cy="68580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f(x-y)=f(x)f(y)</a:t>
            </a:r>
            <a:endParaRPr 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2420" y="807085"/>
                <a:ext cx="11733530" cy="5844540"/>
              </a:xfrm>
            </p:spPr>
            <p:txBody>
              <a:bodyPr>
                <a:scene3d>
                  <a:camera prst="orthographicFront"/>
                  <a:lightRig rig="threePt" dir="t"/>
                </a:scene3d>
              </a:bodyPr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 =&gt;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or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=&gt;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)=±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en-US"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 all functions, gained in this way fit</a:t>
                </a:r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∗−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</m:oMath>
                </a14:m>
                <a:endParaRPr lang="en-US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i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charset="0"/>
                    <a:cs typeface="Cambria Math" panose="02040503050406030204" charset="0"/>
                  </a:rPr>
                  <a:t>so solutions are </a:t>
                </a:r>
                <a:r>
                  <a:rPr lang="en-US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f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x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0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or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</m:oMath>
                </a14:m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807085"/>
                <a:ext cx="11733530" cy="584454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1285" y="85725"/>
                <a:ext cx="10515600" cy="476250"/>
              </a:xfrm>
            </p:spPr>
            <p:txBody>
              <a:bodyPr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𝑥𝑓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i="1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i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1285" y="85725"/>
                <a:ext cx="10515600" cy="476250"/>
              </a:xfrm>
              <a:blipFill rotWithShape="1">
                <a:blip r:embed="rId1"/>
                <a:stretch>
                  <a:fillRect t="-13200" b="-134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285" y="561975"/>
                <a:ext cx="11926570" cy="6153150"/>
              </a:xfrm>
            </p:spPr>
            <p:txBody>
              <a:bodyPr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𝑥𝑓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𝑥𝑐</m:t>
                    </m:r>
                  </m:oMath>
                </a14:m>
                <a:r>
                  <a:rPr lang="ru-RU" altLang="en-US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en-US" i="1">
                    <a:latin typeface="Cambria Math" panose="02040503050406030204" charset="0"/>
                    <a:cs typeface="Cambria Math" panose="02040503050406030204" charset="0"/>
                  </a:rPr>
                  <a:t>-&gt; f(1) can be used as a constant </a:t>
                </a:r>
                <a:endParaRPr lang="en-US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285" y="561975"/>
                <a:ext cx="11926570" cy="615315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13593</Words>
  <Application>WPS Presentation</Application>
  <PresentationFormat>Widescreen</PresentationFormat>
  <Paragraphs>607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SimSun</vt:lpstr>
      <vt:lpstr>Wingdings</vt:lpstr>
      <vt:lpstr>Calibri</vt:lpstr>
      <vt:lpstr>Cambria Math</vt:lpstr>
      <vt:lpstr>MS Mincho</vt:lpstr>
      <vt:lpstr>Segoe Print</vt:lpstr>
      <vt:lpstr>Calibri Light</vt:lpstr>
      <vt:lpstr>Microsoft YaHei</vt:lpstr>
      <vt:lpstr>Arial Unicode MS</vt:lpstr>
      <vt:lpstr>Office Theme</vt:lpstr>
      <vt:lpstr>Functional equasions</vt:lpstr>
      <vt:lpstr>PowerPoint 演示文稿</vt:lpstr>
      <vt:lpstr>PowerPoint 演示文稿</vt:lpstr>
      <vt:lpstr>List:</vt:lpstr>
      <vt:lpstr>Basicks</vt:lpstr>
      <vt:lpstr>PowerPoint 演示文稿</vt:lpstr>
      <vt:lpstr>PowerPoint 演示文稿</vt:lpstr>
      <vt:lpstr>f(x-y)=f(x)f(y)</vt:lpstr>
      <vt:lpstr>PowerPoint 演示文稿</vt:lpstr>
      <vt:lpstr>f(x - y) = f(x) - f(y); f(2)=5, f(16) -?</vt:lpstr>
      <vt:lpstr>PowerPoint 演示文稿</vt:lpstr>
      <vt:lpstr>PowerPoint 演示文稿</vt:lpstr>
      <vt:lpstr>PowerPoint 演示文稿</vt:lpstr>
      <vt:lpstr>-?</vt:lpstr>
      <vt:lpstr>PowerPoint 演示文稿</vt:lpstr>
      <vt:lpstr>f(x)= </vt:lpstr>
      <vt:lpstr>PowerPoint 演示文稿</vt:lpstr>
      <vt:lpstr>PowerPoint 演示文稿</vt:lpstr>
      <vt:lpstr>PowerPoint 演示文稿</vt:lpstr>
      <vt:lpstr>, second way </vt:lpstr>
      <vt:lpstr>PowerPoint 演示文稿</vt:lpstr>
      <vt:lpstr>PowerPoint 演示文稿</vt:lpstr>
      <vt:lpstr>PowerPoint 演示文稿</vt:lpstr>
      <vt:lpstr>Integral functional: f(2x) = 3f(x);</vt:lpstr>
      <vt:lpstr>Inductive loop function</vt:lpstr>
      <vt:lpstr>PowerPoint 演示文稿</vt:lpstr>
      <vt:lpstr>f(2a) + 2f(b) = f(f(a+b))</vt:lpstr>
      <vt:lpstr>PowerPoint 演示文稿</vt:lpstr>
      <vt:lpstr>PowerPoint 演示文稿</vt:lpstr>
      <vt:lpstr> ; part 2</vt:lpstr>
      <vt:lpstr>PowerPoint 演示文稿</vt:lpstr>
      <vt:lpstr>PowerPoint 演示文稿</vt:lpstr>
      <vt:lpstr>PowerPoint 演示文稿</vt:lpstr>
      <vt:lpstr>Derivative equals inverse: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peter</cp:lastModifiedBy>
  <cp:revision>245</cp:revision>
  <dcterms:created xsi:type="dcterms:W3CDTF">2022-03-04T11:14:00Z</dcterms:created>
  <dcterms:modified xsi:type="dcterms:W3CDTF">2022-11-24T13:57:48Z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5C729DFC72274848984360F279F45CCA</vt:lpwstr>
  </property>
  <property fmtid="{D5CDD505-2E9C-101B-9397-08002B2CF9AE}" pid="3" name="KSOProductBuildVer">
    <vt:lpwstr>1033-11.2.0.11214</vt:lpwstr>
  </property>
</Properties>
</file>