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0335"/>
            <a:ext cx="10515600" cy="514985"/>
          </a:xfrm>
        </p:spPr>
        <p:txBody>
          <a:bodyPr>
            <a:normAutofit fontScale="90000"/>
          </a:bodyPr>
          <a:p>
            <a:r>
              <a:rPr lang="de-DE" altLang="en-US"/>
              <a:t>Definition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010" y="655320"/>
            <a:ext cx="12009120" cy="6202680"/>
          </a:xfrm>
        </p:spPr>
        <p:txBody>
          <a:bodyPr/>
          <a:p>
            <a:r>
              <a:rPr lang="de-DE" altLang="en-US"/>
              <a:t>W(x)=w is defined as inverse</a:t>
            </a:r>
            <a:r>
              <a:rPr lang="ru-RU" altLang="de-DE"/>
              <a:t> </a:t>
            </a:r>
            <a:r>
              <a:rPr lang="de-DE" altLang="de-DE">
                <a:latin typeface="Calibri" panose="020F0502020204030204" charset="0"/>
              </a:rPr>
              <a:t>operation to we</a:t>
            </a:r>
            <a:r>
              <a:rPr lang="de-DE" altLang="de-DE" baseline="30000">
                <a:latin typeface="Calibri" panose="020F0502020204030204" charset="0"/>
              </a:rPr>
              <a:t>w</a:t>
            </a:r>
            <a:r>
              <a:rPr lang="de-DE" altLang="de-DE">
                <a:latin typeface="Calibri" panose="020F0502020204030204" charset="0"/>
              </a:rPr>
              <a:t> = x, so that </a:t>
            </a:r>
            <a:r>
              <a:rPr lang="de-DE" altLang="de-DE">
                <a:latin typeface="Calibri" panose="020F0502020204030204" charset="0"/>
                <a:sym typeface="+mn-ea"/>
              </a:rPr>
              <a:t>W(xe</a:t>
            </a:r>
            <a:r>
              <a:rPr lang="de-DE" altLang="de-DE" baseline="30000">
                <a:latin typeface="Calibri" panose="020F0502020204030204" charset="0"/>
                <a:sym typeface="+mn-ea"/>
              </a:rPr>
              <a:t>x</a:t>
            </a:r>
            <a:r>
              <a:rPr lang="de-DE" altLang="de-DE">
                <a:latin typeface="Calibri" panose="020F0502020204030204" charset="0"/>
                <a:sym typeface="+mn-ea"/>
              </a:rPr>
              <a:t>) = x</a:t>
            </a:r>
            <a:endParaRPr lang="de-DE" altLang="de-DE">
              <a:latin typeface="Calibri" panose="020F0502020204030204" charset="0"/>
            </a:endParaRPr>
          </a:p>
          <a:p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</a:rPr>
              <a:t>used in equasion where polynomial and exponential function „meet“</a:t>
            </a:r>
            <a:endParaRPr lang="de-DE" altLang="de-DE">
              <a:latin typeface="Calibri" panose="020F0502020204030204" charset="0"/>
            </a:endParaRPr>
          </a:p>
          <a:p>
            <a:r>
              <a:rPr lang="de-DE" altLang="en-US">
                <a:sym typeface="+mn-ea"/>
              </a:rPr>
              <a:t>W(x) has 2 real values for -1/e &lt; x &lt; 0</a:t>
            </a:r>
            <a:endParaRPr lang="de-DE" altLang="de-DE">
              <a:latin typeface="Calibri" panose="020F0502020204030204" charset="0"/>
            </a:endParaRPr>
          </a:p>
          <a:p>
            <a:endParaRPr lang="de-DE" altLang="de-DE">
              <a:latin typeface="Calibri" panose="020F0502020204030204" charset="0"/>
            </a:endParaRPr>
          </a:p>
          <a:p>
            <a:r>
              <a:rPr lang="de-DE" altLang="de-DE">
                <a:latin typeface="Calibri" panose="020F0502020204030204" charset="0"/>
                <a:sym typeface="+mn-ea"/>
              </a:rPr>
              <a:t>xe</a:t>
            </a:r>
            <a:r>
              <a:rPr lang="de-DE" altLang="de-DE" baseline="30000">
                <a:latin typeface="Calibri" panose="020F0502020204030204" charset="0"/>
                <a:sym typeface="+mn-ea"/>
              </a:rPr>
              <a:t>x</a:t>
            </a:r>
            <a:r>
              <a:rPr lang="de-DE" altLang="de-DE">
                <a:latin typeface="Calibri" panose="020F0502020204030204" charset="0"/>
                <a:sym typeface="+mn-ea"/>
              </a:rPr>
              <a:t> =a </a:t>
            </a:r>
            <a:endParaRPr lang="de-DE" altLang="de-DE">
              <a:latin typeface="Calibri" panose="020F0502020204030204" charset="0"/>
              <a:sym typeface="+mn-ea"/>
            </a:endParaRPr>
          </a:p>
          <a:p>
            <a:r>
              <a:rPr lang="de-DE" altLang="de-DE">
                <a:latin typeface="Calibri" panose="020F0502020204030204" charset="0"/>
                <a:sym typeface="+mn-ea"/>
              </a:rPr>
              <a:t>W(xe</a:t>
            </a:r>
            <a:r>
              <a:rPr lang="de-DE" altLang="de-DE" baseline="30000">
                <a:latin typeface="Calibri" panose="020F0502020204030204" charset="0"/>
                <a:sym typeface="+mn-ea"/>
              </a:rPr>
              <a:t>x</a:t>
            </a:r>
            <a:r>
              <a:rPr lang="de-DE" altLang="de-DE">
                <a:latin typeface="Calibri" panose="020F0502020204030204" charset="0"/>
                <a:sym typeface="+mn-ea"/>
              </a:rPr>
              <a:t>) =W(a)</a:t>
            </a:r>
            <a:endParaRPr lang="de-DE" altLang="de-DE">
              <a:latin typeface="Calibri" panose="020F0502020204030204" charset="0"/>
              <a:sym typeface="+mn-ea"/>
            </a:endParaRPr>
          </a:p>
          <a:p>
            <a:r>
              <a:rPr lang="de-DE" altLang="de-DE">
                <a:latin typeface="Calibri" panose="020F0502020204030204" charset="0"/>
                <a:sym typeface="+mn-ea"/>
              </a:rPr>
              <a:t>x = W(a)</a:t>
            </a:r>
            <a:endParaRPr lang="de-DE" altLang="de-DE">
              <a:latin typeface="Calibri" panose="020F0502020204030204" charset="0"/>
              <a:sym typeface="+mn-ea"/>
            </a:endParaRPr>
          </a:p>
          <a:p>
            <a:endParaRPr lang="de-DE" altLang="de-DE">
              <a:latin typeface="Calibri" panose="020F0502020204030204" charset="0"/>
              <a:sym typeface="+mn-ea"/>
            </a:endParaRPr>
          </a:p>
          <a:p>
            <a:endParaRPr lang="de-DE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255" y="127000"/>
            <a:ext cx="10515600" cy="546735"/>
          </a:xfrm>
        </p:spPr>
        <p:txBody>
          <a:bodyPr>
            <a:normAutofit fontScale="90000"/>
          </a:bodyPr>
          <a:p>
            <a:r>
              <a:rPr lang="de-DE" altLang="en-US"/>
              <a:t>Example: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80645" y="673735"/>
            <a:ext cx="11434445" cy="6184265"/>
          </a:xfrm>
        </p:spPr>
        <p:txBody>
          <a:bodyPr/>
          <a:p>
            <a:r>
              <a:rPr lang="de-DE" altLang="en-US"/>
              <a:t>lnx = x</a:t>
            </a:r>
            <a:r>
              <a:rPr lang="de-DE" altLang="en-US" baseline="30000"/>
              <a:t>n</a:t>
            </a:r>
            <a:endParaRPr lang="de-DE" altLang="en-US" baseline="30000"/>
          </a:p>
          <a:p>
            <a:pPr lvl="1"/>
            <a:r>
              <a:rPr lang="de-DE" altLang="en-US"/>
              <a:t>lnx = e</a:t>
            </a:r>
            <a:r>
              <a:rPr lang="de-DE" altLang="en-US" baseline="30000"/>
              <a:t>nlnx</a:t>
            </a:r>
            <a:endParaRPr lang="de-DE" altLang="en-US" baseline="30000"/>
          </a:p>
          <a:p>
            <a:pPr lvl="1"/>
            <a:r>
              <a:rPr lang="de-DE" altLang="en-US">
                <a:sym typeface="+mn-ea"/>
              </a:rPr>
              <a:t>lnx*</a:t>
            </a:r>
            <a:r>
              <a:rPr lang="de-DE" altLang="en-US">
                <a:sym typeface="+mn-ea"/>
              </a:rPr>
              <a:t>e-</a:t>
            </a:r>
            <a:r>
              <a:rPr lang="de-DE" altLang="en-US" baseline="30000">
                <a:sym typeface="+mn-ea"/>
              </a:rPr>
              <a:t>nlnx</a:t>
            </a:r>
            <a:r>
              <a:rPr lang="de-DE" altLang="en-US">
                <a:sym typeface="+mn-ea"/>
              </a:rPr>
              <a:t>=1</a:t>
            </a:r>
            <a:endParaRPr lang="de-DE" altLang="en-US" baseline="30000"/>
          </a:p>
          <a:p>
            <a:pPr lvl="1"/>
            <a:r>
              <a:rPr lang="de-DE" altLang="en-US"/>
              <a:t>-nlnx*</a:t>
            </a:r>
            <a:r>
              <a:rPr lang="de-DE" altLang="en-US">
                <a:sym typeface="+mn-ea"/>
              </a:rPr>
              <a:t>e-</a:t>
            </a:r>
            <a:r>
              <a:rPr lang="de-DE" altLang="en-US" baseline="30000">
                <a:sym typeface="+mn-ea"/>
              </a:rPr>
              <a:t>nlnx</a:t>
            </a:r>
            <a:r>
              <a:rPr lang="de-DE" altLang="en-US">
                <a:sym typeface="+mn-ea"/>
              </a:rPr>
              <a:t>=-1/n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W(-nlnx*</a:t>
            </a:r>
            <a:r>
              <a:rPr lang="de-DE" altLang="en-US">
                <a:sym typeface="+mn-ea"/>
              </a:rPr>
              <a:t>e-</a:t>
            </a:r>
            <a:r>
              <a:rPr lang="de-DE" altLang="en-US" baseline="30000">
                <a:sym typeface="+mn-ea"/>
              </a:rPr>
              <a:t>nlnx</a:t>
            </a:r>
            <a:r>
              <a:rPr lang="de-DE" altLang="en-US">
                <a:sym typeface="+mn-ea"/>
              </a:rPr>
              <a:t>)=W(-1/n)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-nlnx = W(-1/n)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lnx = -W(-1/n)/n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x = e</a:t>
            </a:r>
            <a:r>
              <a:rPr lang="de-DE" altLang="en-US" baseline="30000">
                <a:sym typeface="+mn-ea"/>
              </a:rPr>
              <a:t>-W(-1/n)/n</a:t>
            </a:r>
            <a:endParaRPr lang="de-DE" altLang="en-US">
              <a:sym typeface="+mn-ea"/>
            </a:endParaRPr>
          </a:p>
          <a:p>
            <a:endParaRPr lang="de-DE" altLang="en-US">
              <a:sym typeface="+mn-ea"/>
            </a:endParaRPr>
          </a:p>
          <a:p>
            <a:endParaRPr lang="de-DE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275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infinite expression example:</a:t>
            </a:r>
            <a:endParaRPr lang="de-DE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412750"/>
            <a:ext cx="12192635" cy="6445250"/>
          </a:xfrm>
        </p:spPr>
        <p:txBody>
          <a:bodyPr/>
          <a:p>
            <a:r>
              <a:rPr lang="de-DE" altLang="en-US"/>
              <a:t>calculate: </a:t>
            </a:r>
            <a:r>
              <a:rPr lang="de-DE" altLang="en-US">
                <a:sym typeface="+mn-ea"/>
              </a:rPr>
              <a:t>e+ln(e+ln(e+ln..</a:t>
            </a:r>
            <a:endParaRPr lang="de-DE" altLang="en-US"/>
          </a:p>
          <a:p>
            <a:pPr lvl="1"/>
            <a:r>
              <a:rPr lang="de-DE" altLang="en-US"/>
              <a:t>e+ln(e+ln(e+ln..)) = x </a:t>
            </a:r>
            <a:endParaRPr lang="de-DE" altLang="en-US"/>
          </a:p>
          <a:p>
            <a:pPr lvl="1"/>
            <a:r>
              <a:rPr lang="de-DE" altLang="en-US"/>
              <a:t>e+ln(x) = x </a:t>
            </a:r>
            <a:endParaRPr lang="de-DE" altLang="en-US"/>
          </a:p>
          <a:p>
            <a:pPr lvl="1"/>
            <a:r>
              <a:rPr lang="de-DE" altLang="en-US"/>
              <a:t>e+x = e</a:t>
            </a:r>
            <a:r>
              <a:rPr lang="de-DE" altLang="en-US" baseline="30000"/>
              <a:t>x</a:t>
            </a:r>
            <a:endParaRPr lang="de-DE" altLang="en-US"/>
          </a:p>
          <a:p>
            <a:pPr lvl="1"/>
            <a:r>
              <a:rPr lang="de-DE" altLang="en-US"/>
              <a:t>-(e+x)e</a:t>
            </a:r>
            <a:r>
              <a:rPr lang="de-DE" altLang="en-US" baseline="30000"/>
              <a:t>-x</a:t>
            </a:r>
            <a:r>
              <a:rPr lang="de-DE" altLang="en-US"/>
              <a:t> = -1</a:t>
            </a:r>
            <a:endParaRPr lang="de-DE" altLang="en-US"/>
          </a:p>
          <a:p>
            <a:pPr lvl="1"/>
            <a:r>
              <a:rPr lang="de-DE" altLang="en-US">
                <a:sym typeface="+mn-ea"/>
              </a:rPr>
              <a:t>-(e+x)e</a:t>
            </a:r>
            <a:r>
              <a:rPr lang="de-DE" altLang="en-US" baseline="30000">
                <a:sym typeface="+mn-ea"/>
              </a:rPr>
              <a:t>-x-e </a:t>
            </a:r>
            <a:r>
              <a:rPr lang="de-DE" altLang="en-US">
                <a:sym typeface="+mn-ea"/>
              </a:rPr>
              <a:t>= -(e</a:t>
            </a:r>
            <a:r>
              <a:rPr lang="de-DE" altLang="en-US" baseline="30000">
                <a:sym typeface="+mn-ea"/>
              </a:rPr>
              <a:t>-e</a:t>
            </a:r>
            <a:r>
              <a:rPr lang="de-DE" altLang="en-US">
                <a:sym typeface="+mn-ea"/>
              </a:rPr>
              <a:t>)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W(</a:t>
            </a:r>
            <a:r>
              <a:rPr lang="de-DE" altLang="en-US">
                <a:sym typeface="+mn-ea"/>
              </a:rPr>
              <a:t>-(e+x)e</a:t>
            </a:r>
            <a:r>
              <a:rPr lang="de-DE" altLang="en-US" baseline="30000">
                <a:sym typeface="+mn-ea"/>
              </a:rPr>
              <a:t>-(x+e)</a:t>
            </a:r>
            <a:r>
              <a:rPr lang="de-DE" altLang="en-US">
                <a:sym typeface="+mn-ea"/>
              </a:rPr>
              <a:t>)=-e-x = W(-(e</a:t>
            </a:r>
            <a:r>
              <a:rPr lang="de-DE" altLang="en-US" baseline="30000">
                <a:sym typeface="+mn-ea"/>
              </a:rPr>
              <a:t>-e</a:t>
            </a:r>
            <a:r>
              <a:rPr lang="de-DE" altLang="en-US">
                <a:sym typeface="+mn-ea"/>
              </a:rPr>
              <a:t>))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/>
              <a:t>x = -e-</a:t>
            </a:r>
            <a:r>
              <a:rPr lang="de-DE" altLang="en-US">
                <a:sym typeface="+mn-ea"/>
              </a:rPr>
              <a:t>W(-(e</a:t>
            </a:r>
            <a:r>
              <a:rPr lang="de-DE" altLang="en-US" baseline="30000">
                <a:sym typeface="+mn-ea"/>
              </a:rPr>
              <a:t>-e</a:t>
            </a:r>
            <a:r>
              <a:rPr lang="de-DE" altLang="en-US">
                <a:sym typeface="+mn-ea"/>
              </a:rPr>
              <a:t>))</a:t>
            </a:r>
            <a:endParaRPr lang="de-D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Definition</vt:lpstr>
      <vt:lpstr>Example: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14</cp:revision>
  <dcterms:created xsi:type="dcterms:W3CDTF">2021-04-26T04:27:00Z</dcterms:created>
  <dcterms:modified xsi:type="dcterms:W3CDTF">2021-04-28T05:10:00Z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1031-11.2.0.10114</vt:lpwstr>
  </property>
</Properties>
</file>