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80" r:id="rId4"/>
    <p:sldId id="257" r:id="rId5"/>
    <p:sldId id="258" r:id="rId7"/>
    <p:sldId id="268" r:id="rId8"/>
    <p:sldId id="269" r:id="rId9"/>
    <p:sldId id="271" r:id="rId10"/>
    <p:sldId id="270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9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18EC0-5537-40CD-9EF5-D40096F20B12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0071-586C-410D-A9C7-603B581AB8DA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108835"/>
          </a:xfrm>
        </p:spPr>
        <p:txBody>
          <a:bodyPr/>
          <a:p>
            <a:r>
              <a:rPr lang="ru-RU" altLang="en-US"/>
              <a:t>Лимиты </a:t>
            </a:r>
            <a:endParaRPr lang="ru-RU" alt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619760"/>
              </a:xfrm>
            </p:spPr>
            <p:txBody>
              <a:bodyPr>
                <a:normAutofit fontScale="90000"/>
              </a:bodyPr>
              <a:p>
                <a:r>
                  <a:rPr lang="ru-RU" altLang="en-US"/>
                  <a:t>Опять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, базовое определение интеграла</a:t>
                </a:r>
                <a:endParaRPr lang="ru-RU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el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619760"/>
              </a:xfrm>
              <a:blipFill rotWithShape="1">
                <a:blip r:embed="rId1"/>
                <a:stretch>
                  <a:fillRect t="-20287" b="-1547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" y="709295"/>
                <a:ext cx="12108815" cy="6053455"/>
              </a:xfrm>
            </p:spPr>
            <p:txBody>
              <a:bodyPr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de-DE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→∞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𝑙𝑛</m:t>
                                </m: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func>
                          </m:fName>
                          <m:e/>
                        </m:func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sup>
                    </m:sSup>
                  </m:oMath>
                </a14:m>
                <a:endParaRPr lang="de-DE" altLang="en-US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L</m:t>
                                </m:r>
                                <m: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!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fName>
                      <m:e/>
                    </m:func>
                    <m:r>
                      <a:rPr lang="en-US" i="1">
                        <a:latin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+...+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  <m:nary>
                      <m:naryPr>
                        <m:limLoc m:val="subSu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𝑙𝑛𝑥𝑑𝑥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базовое определение интеграла)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𝑥𝑙𝑛𝑥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𝑥𝑙𝑛𝑥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de-DE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(-1)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∞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>
                    <a:latin typeface="Calibri" panose="020F0502020204030204" charset="0"/>
                    <a:cs typeface="Cambria Math" panose="02040503050406030204" charset="0"/>
                  </a:rPr>
                  <a:t>через сравнение</a:t>
                </a:r>
                <a:r>
                  <a:rPr lang="de-DE" altLang="ru-RU">
                    <a:latin typeface="Calibri" panose="020F0502020204030204" charset="0"/>
                    <a:cs typeface="Cambria Math" panose="02040503050406030204" charset="0"/>
                  </a:rPr>
                  <a:t>:</a:t>
                </a:r>
                <a:endParaRPr lang="de-DE" altLang="ru-RU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</a:t>
                </a:r>
                <a:r>
                  <a:rPr lang="ru-RU" altLang="en-US">
                    <a:latin typeface="Calibri" panose="020F0502020204030204" charset="0"/>
                    <a:cs typeface="Cambria Math" panose="02040503050406030204" charset="0"/>
                  </a:rPr>
                  <a:t>равенство нестрогое потому что 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→∞</m:t>
                    </m:r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" y="709295"/>
                <a:ext cx="12108815" cy="605345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0"/>
            <a:ext cx="11135360" cy="495300"/>
          </a:xfrm>
        </p:spPr>
        <p:txBody>
          <a:bodyPr>
            <a:normAutofit fontScale="90000"/>
          </a:bodyPr>
          <a:p>
            <a:r>
              <a:rPr lang="ru-RU" altLang="en-US">
                <a:latin typeface="Calibri" panose="020F0502020204030204" charset="0"/>
              </a:rPr>
              <a:t>Лимит биноминального распределения </a:t>
            </a:r>
            <a:endParaRPr lang="ru-RU" altLang="en-US"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61925" y="494665"/>
                <a:ext cx="12030710" cy="627443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𝐵𝑖𝑛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ru-RU">
                    <a:latin typeface="Calibri" panose="020F0502020204030204" charset="0"/>
                  </a:rPr>
                  <a:t>имея </a:t>
                </a:r>
                <a:r>
                  <a:rPr lang="de-DE">
                    <a:latin typeface="Calibri" panose="020F0502020204030204" charset="0"/>
                  </a:rPr>
                  <a:t>n-&gt;</a:t>
                </a:r>
                <a14:m>
                  <m:oMath xmlns:m="http://schemas.openxmlformats.org/officeDocument/2006/math"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∞</m:t>
                    </m:r>
                  </m:oMath>
                </a14:m>
                <a:r>
                  <a:rPr lang="ru-RU" altLang="de-DE">
                    <a:latin typeface="Calibri" panose="020F0502020204030204" charset="0"/>
                  </a:rPr>
                  <a:t> сохраняя константу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𝑛𝑝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:</m:t>
                    </m:r>
                  </m:oMath>
                </a14:m>
                <a:endParaRPr lang="en-US" altLang="de-DE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sz="4000" i="1">
                        <a:latin typeface="Cambria Math" panose="02040503050406030204" charset="0"/>
                        <a:cs typeface="Cambria Math" panose="02040503050406030204" charset="0"/>
                      </a:rPr>
                      <m:t>𝐵𝑖𝑛</m:t>
                    </m:r>
                    <m:r>
                      <a:rPr lang="en-US" altLang="de-DE" sz="4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sz="4000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de-DE" sz="4000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altLang="de-DE" sz="40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sz="40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f>
                      <m:fPr>
                        <m:ctrlPr>
                          <a:rPr lang="en-US" altLang="de-DE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num>
                      <m:den>
                        <m:r>
                          <a:rPr lang="en-US" altLang="de-DE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sz="40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altLang="de-DE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sz="4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sz="4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num>
                      <m:den>
                        <m:r>
                          <a:rPr lang="en-US" altLang="de-DE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  <m:r>
                          <a:rPr lang="en-US" altLang="de-DE" sz="4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sz="4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sz="4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sz="4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sz="4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)!</m:t>
                        </m:r>
                      </m:den>
                    </m:f>
                    <m:f>
                      <m:fPr>
                        <m:ctrlPr>
                          <a:rPr lang="en-US" altLang="de-DE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sz="4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sz="4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de-DE" sz="4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de-DE" sz="4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sz="4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de-DE" sz="4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de-DE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sz="4000" i="1">
                                <a:solidFill>
                                  <a:schemeClr val="accent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sz="4000" i="1">
                                    <a:solidFill>
                                      <a:schemeClr val="accent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sz="4000" i="1">
                                    <a:solidFill>
                                      <a:schemeClr val="accent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sz="4000" i="1">
                                    <a:solidFill>
                                      <a:schemeClr val="accent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de-DE" sz="4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ru-RU" sz="4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altLang="de-DE" sz="4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de-DE" sz="4000" i="1">
                                <a:solidFill>
                                  <a:schemeClr val="accent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de-DE" sz="4000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de-DE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ru-RU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altLang="de-DE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de-DE" sz="4000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endParaRPr lang="en-US" altLang="de-DE" sz="4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num>
                      <m:den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)!</m:t>
                        </m:r>
                      </m:den>
                    </m:f>
                    <m:f>
                      <m:fPr>
                        <m:ctrlP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sz="3425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sz="3425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de-DE" sz="3425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de-DE" sz="3425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...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....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de-DE" sz="342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sz="3425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de-DE" sz="3425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de-DE" sz="3425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sz="3425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sz="3425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3425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sz="3425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de-DE" sz="3425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sz="3425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US" altLang="de-DE" sz="3425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sz="3425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  <m:r>
                      <a:rPr lang="en-US" altLang="de-DE" sz="3425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sSup>
                      <m:sSupPr>
                        <m:ctrlPr>
                          <a:rPr lang="en-US" altLang="de-DE" sz="3425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3425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sz="3425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sz="3425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sz="3425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de-DE" sz="3425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de-DE" sz="3425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  <m:r>
                      <a:rPr lang="en-US" altLang="de-DE" sz="3425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sz="3425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de-DE" sz="3425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de-DE" sz="3425" i="1">
                  <a:solidFill>
                    <a:srgbClr val="00B05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sz="3425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sz="3425" i="1">
                                <a:solidFill>
                                  <a:schemeClr val="accent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3425" i="1">
                                <a:solidFill>
                                  <a:schemeClr val="accent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sz="3425" i="1">
                                <a:solidFill>
                                  <a:schemeClr val="accent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de-DE" sz="3425" i="1">
                                    <a:solidFill>
                                      <a:schemeClr val="accent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sz="3425" i="1">
                                    <a:solidFill>
                                      <a:schemeClr val="accent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US" altLang="de-DE" sz="3425" i="1">
                                    <a:solidFill>
                                      <a:schemeClr val="accent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sz="3425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sz="3425" i="1">
                        <a:solidFill>
                          <a:schemeClr val="accent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sSup>
                      <m:sSupPr>
                        <m:ctrlPr>
                          <a:rPr lang="en-US" altLang="de-DE" sz="3425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3425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sz="3425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sz="3425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sup>
                    </m:sSup>
                  </m:oMath>
                </a14:m>
                <a:endParaRPr lang="en-US" altLang="de-DE" sz="3425" i="1">
                  <a:solidFill>
                    <a:schemeClr val="accent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de-DE" sz="3995" i="1">
                        <a:latin typeface="Cambria Math" panose="02040503050406030204" charset="0"/>
                        <a:cs typeface="Cambria Math" panose="02040503050406030204" charset="0"/>
                      </a:rPr>
                      <m:t>𝐵𝑖𝑛</m:t>
                    </m:r>
                    <m:r>
                      <a:rPr lang="en-US" altLang="de-DE" sz="3995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sz="3995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de-DE" sz="3995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altLang="de-DE" sz="3995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sz="3995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f>
                      <m:fPr>
                        <m:ctrlPr>
                          <a:rPr lang="en-US" altLang="de-DE" sz="399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sz="399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num>
                      <m:den>
                        <m:r>
                          <a:rPr lang="en-US" altLang="de-DE" sz="399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sz="3995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f>
                      <m:fPr>
                        <m:ctrlPr>
                          <a:rPr lang="en-US" altLang="de-DE" sz="399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sz="399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sz="399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de-DE" sz="3995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de-DE" sz="399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sz="399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de-DE" sz="3995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3995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sz="3995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sz="3995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sup>
                    </m:sSup>
                    <m:r>
                      <a:rPr lang="en-US" altLang="ru-RU" sz="3995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sz="3995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𝑃𝑜𝑖</m:t>
                    </m:r>
                    <m:r>
                      <a:rPr lang="en-US" altLang="ru-RU" sz="3995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sz="3995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ru-RU" sz="3995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altLang="ru-RU" sz="3995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ru-RU" sz="3995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ru-RU" sz="3995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1925" y="494665"/>
                <a:ext cx="12030710" cy="62744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9690" y="200660"/>
                <a:ext cx="11294110" cy="941070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→∞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9690" y="200660"/>
                <a:ext cx="11294110" cy="94107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8595" y="1141730"/>
                <a:ext cx="11897360" cy="5612130"/>
              </a:xfrm>
            </p:spPr>
            <p:txBody>
              <a:bodyPr/>
              <a:p>
                <a:r>
                  <a:rPr lang="en-US"/>
                  <a:t>view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...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...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...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...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...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)∗...∗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...∗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𝑐𝑜𝑛𝑠𝑡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finite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𝑏𝑢𝑡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)∗...∗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𝑖𝑛𝑓𝑖𝑛𝑖𝑡𝑦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→∞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𝑡ℎ𝑒𝑛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→∞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→∞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∞=∞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595" y="1141730"/>
                <a:ext cx="11897360" cy="561213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79780" y="132080"/>
                <a:ext cx="11164570" cy="81026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</m:sSup>
                            </m:fName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func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79780" y="132080"/>
                <a:ext cx="11164570" cy="810260"/>
              </a:xfrm>
              <a:blipFill rotWithShape="1">
                <a:blip r:embed="rId1"/>
                <a:stretch>
                  <a:fillRect t="-61991" b="-4537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315" y="1293495"/>
                <a:ext cx="12027535" cy="5398770"/>
              </a:xfrm>
            </p:spPr>
            <p:txBody>
              <a:bodyPr/>
              <a:p>
                <a:r>
                  <a:rPr lang="en-US"/>
                  <a:t>using taylor series: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</a:rPr>
                      <m:t>L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!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!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𝑤𝑖𝑡ℎ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→∞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/>
                  <a:t>limit evaluation: red terms are much smaller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→∞</m:t>
                    </m:r>
                  </m:oMath>
                </a14:m>
                <a:r>
                  <a:rPr lang="en-US"/>
                  <a:t>, so </a:t>
                </a:r>
                <a:endParaRPr lang="en-US"/>
              </a:p>
              <a:p>
                <a:pPr lvl="1"/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</a:rPr>
                      <m:t>L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en-US"/>
                  <a:t>another method - take logarithm</a:t>
                </a:r>
                <a:endParaRPr lang="en-US"/>
              </a:p>
              <a:p>
                <a:pPr lvl="0"/>
                <a:r>
                  <a:rPr lang="en-US"/>
                  <a:t>ln 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with 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 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𝑙𝑜𝑝𝑒𝑡𝑎𝑙𝑒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315" y="1293495"/>
                <a:ext cx="12027535" cy="539877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2550" y="108585"/>
                <a:ext cx="11140440" cy="109410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𝑏𝑛</m:t>
                                      </m:r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550" y="108585"/>
                <a:ext cx="11140440" cy="1094105"/>
              </a:xfrm>
              <a:blipFill rotWithShape="1">
                <a:blip r:embed="rId1"/>
                <a:stretch>
                  <a:fillRect t="-580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915" y="1248410"/>
                <a:ext cx="12016740" cy="550672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𝑏𝑛</m:t>
                                    </m:r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𝑏𝑛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𝑏𝑛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𝑑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𝑏𝑛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den>
                            </m:f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" y="1248410"/>
                <a:ext cx="12016740" cy="550672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4295" y="176530"/>
                <a:ext cx="12019280" cy="91503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sSup>
                                <m:sSup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deg>
                            <m:e>
                              <m:sSup>
                                <m:sSup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...+</m:t>
                                  </m:r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4295" y="176530"/>
                <a:ext cx="12019280" cy="915035"/>
              </a:xfrm>
              <a:blipFill rotWithShape="1">
                <a:blip r:embed="rId1"/>
                <a:stretch>
                  <a:fillRect t="-208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295" y="1090930"/>
                <a:ext cx="12019915" cy="5638165"/>
              </a:xfrm>
            </p:spPr>
            <p:txBody>
              <a:bodyPr/>
              <a:p>
                <a:r>
                  <a:rPr lang="en-US"/>
                  <a:t>squeeze limit:</a:t>
                </a:r>
                <a:endParaRPr lang="en-US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rad>
                      </m:e>
                    </m:func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g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g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so </a:t>
                </a:r>
                <a:endParaRPr lang="en-US"/>
              </a:p>
              <a:p>
                <a:r>
                  <a:rPr lang="en-US"/>
                  <a:t>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95" y="1090930"/>
                <a:ext cx="12019915" cy="563816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8430" y="104140"/>
                <a:ext cx="11971655" cy="185864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+...+</m:t>
                              </m:r>
                              <m:f>
                                <m:f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8430" y="104140"/>
                <a:ext cx="11971655" cy="1858645"/>
              </a:xfrm>
              <a:blipFill rotWithShape="1">
                <a:blip r:embed="rId1"/>
                <a:stretch>
                  <a:fillRect t="-10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67560"/>
            <a:ext cx="12110085" cy="4715510"/>
          </a:xfrm>
        </p:spPr>
        <p:txBody>
          <a:bodyPr/>
          <a:p>
            <a:r>
              <a:rPr lang="en-US"/>
              <a:t>video How To Bound Sums Like A Pro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0015" y="131445"/>
                <a:ext cx="11992610" cy="882015"/>
              </a:xfrm>
            </p:spPr>
            <p:txBody>
              <a:bodyPr>
                <a:normAutofit fontScale="90000"/>
              </a:bodyPr>
              <a:p>
                <a:r>
                  <a:rPr lang="en-US"/>
                  <a:t>When L’opital is impossible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</m:den>
                        </m:f>
                      </m:e>
                    </m:func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0015" y="131445"/>
                <a:ext cx="11992610" cy="88201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7960" y="924560"/>
                <a:ext cx="11925300" cy="5820410"/>
              </a:xfrm>
            </p:spPr>
            <p:txBody>
              <a:bodyPr/>
              <a:p>
                <a:r>
                  <a:rPr lang="en-US"/>
                  <a:t>try </a:t>
                </a:r>
                <a:r>
                  <a:rPr lang="en-US">
                    <a:sym typeface="+mn-ea"/>
                  </a:rPr>
                  <a:t>L’opital:</a:t>
                </a:r>
                <a:endParaRPr lang="en-US">
                  <a:sym typeface="+mn-ea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&gt;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𝑛𝑜𝑡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𝑒𝑥𝑖𝑠𝑡𝑠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however , the limit itself exists: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𝑠𝑖𝑛𝑥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/>
              </a:p>
              <a:p>
                <a:r>
                  <a:rPr lang="en-US"/>
                  <a:t>in order for </a:t>
                </a:r>
                <a:r>
                  <a:rPr lang="en-US">
                    <a:sym typeface="+mn-ea"/>
                  </a:rPr>
                  <a:t>L’opital  to work we need that lopital exists, else it is inconclusive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960" y="924560"/>
                <a:ext cx="11925300" cy="582041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9380"/>
            <a:ext cx="10515600" cy="67056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</a:t>
            </a:r>
            <a:r>
              <a:rPr lang="de-DE" altLang="en-US" baseline="30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</a:t>
            </a:r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=1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>
            <p:ph idx="1"/>
          </p:nvPr>
        </p:nvPicPr>
        <p:blipFill>
          <a:blip r:embed="rId1"/>
          <a:srcRect l="12929" t="2568" r="10239" b="18322"/>
          <a:stretch>
            <a:fillRect/>
          </a:stretch>
        </p:blipFill>
        <p:spPr>
          <a:xfrm>
            <a:off x="1569085" y="789940"/>
            <a:ext cx="8689340" cy="503301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8200" y="6132195"/>
            <a:ext cx="1051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de-DE"/>
              <a:t>Также это количество отображений пустого множества в пустое </a:t>
            </a:r>
            <a:r>
              <a:rPr lang="de-DE" altLang="de-DE">
                <a:latin typeface="Calibri" panose="020F0502020204030204" charset="0"/>
              </a:rPr>
              <a:t>,</a:t>
            </a:r>
            <a:r>
              <a:rPr lang="ru-RU" altLang="de-DE">
                <a:latin typeface="Calibri" panose="020F0502020204030204" charset="0"/>
              </a:rPr>
              <a:t> </a:t>
            </a:r>
            <a:r>
              <a:rPr lang="de-DE" altLang="de-DE">
                <a:latin typeface="Calibri" panose="020F0502020204030204" charset="0"/>
              </a:rPr>
              <a:t>A‘</a:t>
            </a:r>
            <a:r>
              <a:rPr lang="de-DE" altLang="de-DE" baseline="30000">
                <a:latin typeface="Calibri" panose="020F0502020204030204" charset="0"/>
              </a:rPr>
              <a:t>0</a:t>
            </a:r>
            <a:r>
              <a:rPr lang="de-DE" altLang="de-DE" baseline="-25000">
                <a:latin typeface="Calibri" panose="020F0502020204030204" charset="0"/>
              </a:rPr>
              <a:t>0</a:t>
            </a:r>
            <a:r>
              <a:rPr lang="ru-RU" altLang="de-DE"/>
              <a:t> </a:t>
            </a:r>
            <a:endParaRPr lang="ru-RU" alt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x-&gt; 0 : arcsin x -&gt; x, arctgx -&gt;x</a:t>
            </a:r>
            <a:endParaRPr lang="de-DE" altLang="en-US"/>
          </a:p>
        </p:txBody>
      </p:sp>
      <p:pic>
        <p:nvPicPr>
          <p:cNvPr id="4" name="Inhaltsplatzhalt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5475" y="1609090"/>
            <a:ext cx="10515600" cy="363918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795780" y="5755640"/>
            <a:ext cx="817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/>
              <a:t>answer : 1/3 </a:t>
            </a:r>
            <a:endParaRPr lang="de-D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240" y="107315"/>
            <a:ext cx="10515600" cy="591185"/>
          </a:xfrm>
        </p:spPr>
        <p:txBody>
          <a:bodyPr>
            <a:normAutofit fontScale="90000"/>
          </a:bodyPr>
          <a:p>
            <a:r>
              <a:rPr lang="de-DE" altLang="en-US"/>
              <a:t>Telescope of logarithms:</a:t>
            </a:r>
            <a:endParaRPr lang="de-DE" alt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2875" y="1825625"/>
            <a:ext cx="11897360" cy="4935855"/>
          </a:xfrm>
        </p:spPr>
        <p:txBody>
          <a:bodyPr/>
          <a:p>
            <a:endParaRPr lang="de-DE" altLang="en-US"/>
          </a:p>
          <a:p>
            <a:endParaRPr lang="de-DE" altLang="en-US"/>
          </a:p>
          <a:p>
            <a:r>
              <a:rPr lang="de-DE" altLang="en-US"/>
              <a:t>ln(n^2-1)/n^2 = ln(n-1) + ln(n+1) - 2ln(n)</a:t>
            </a:r>
            <a:endParaRPr lang="de-DE" altLang="en-US"/>
          </a:p>
          <a:p>
            <a:endParaRPr lang="de-DE" altLang="en-US"/>
          </a:p>
          <a:p>
            <a:endParaRPr lang="de-DE" altLang="en-US"/>
          </a:p>
          <a:p>
            <a:r>
              <a:rPr lang="de-DE" altLang="en-US"/>
              <a:t>ln(2-1) + </a:t>
            </a:r>
            <a:r>
              <a:rPr lang="de-DE" altLang="en-US">
                <a:solidFill>
                  <a:srgbClr val="FF0000"/>
                </a:solidFill>
              </a:rPr>
              <a:t>ln(2+1 ) </a:t>
            </a:r>
            <a:r>
              <a:rPr lang="de-DE" altLang="en-US"/>
              <a:t>- ln(2) -</a:t>
            </a:r>
            <a:r>
              <a:rPr lang="de-DE" altLang="en-US">
                <a:solidFill>
                  <a:srgbClr val="00B0F0"/>
                </a:solidFill>
              </a:rPr>
              <a:t> ln(2)</a:t>
            </a:r>
            <a:r>
              <a:rPr lang="de-DE" altLang="en-US"/>
              <a:t>+</a:t>
            </a:r>
            <a:endParaRPr lang="de-DE" altLang="en-US"/>
          </a:p>
          <a:p>
            <a:r>
              <a:rPr lang="de-DE" altLang="en-US">
                <a:solidFill>
                  <a:srgbClr val="00B0F0"/>
                </a:solidFill>
              </a:rPr>
              <a:t>ln(3-1)</a:t>
            </a:r>
            <a:r>
              <a:rPr lang="de-DE" altLang="en-US"/>
              <a:t> + </a:t>
            </a:r>
            <a:r>
              <a:rPr lang="de-DE" altLang="en-US">
                <a:solidFill>
                  <a:srgbClr val="00B050"/>
                </a:solidFill>
              </a:rPr>
              <a:t>ln(3+1 ) </a:t>
            </a:r>
            <a:r>
              <a:rPr lang="de-DE" altLang="en-US">
                <a:solidFill>
                  <a:srgbClr val="FF0000"/>
                </a:solidFill>
              </a:rPr>
              <a:t>- ln(3) </a:t>
            </a:r>
            <a:r>
              <a:rPr lang="de-DE" altLang="en-US"/>
              <a:t>- </a:t>
            </a:r>
            <a:r>
              <a:rPr lang="de-DE" altLang="en-US">
                <a:solidFill>
                  <a:srgbClr val="FFC000"/>
                </a:solidFill>
              </a:rPr>
              <a:t>ln(3)</a:t>
            </a:r>
            <a:r>
              <a:rPr lang="de-DE" altLang="en-US"/>
              <a:t>+</a:t>
            </a:r>
            <a:endParaRPr lang="de-DE" altLang="en-US"/>
          </a:p>
          <a:p>
            <a:r>
              <a:rPr lang="de-DE" altLang="en-US">
                <a:solidFill>
                  <a:srgbClr val="FFC000"/>
                </a:solidFill>
              </a:rPr>
              <a:t>ln(4-1)</a:t>
            </a:r>
            <a:r>
              <a:rPr lang="de-DE" altLang="en-US"/>
              <a:t> +</a:t>
            </a:r>
            <a:r>
              <a:rPr lang="de-DE" altLang="en-US">
                <a:solidFill>
                  <a:srgbClr val="FF0000"/>
                </a:solidFill>
              </a:rPr>
              <a:t> ln(4+1 )</a:t>
            </a:r>
            <a:r>
              <a:rPr lang="de-DE" altLang="en-US"/>
              <a:t> </a:t>
            </a:r>
            <a:r>
              <a:rPr lang="de-DE" altLang="en-US">
                <a:solidFill>
                  <a:srgbClr val="00B050"/>
                </a:solidFill>
              </a:rPr>
              <a:t>- ln(4) </a:t>
            </a:r>
            <a:r>
              <a:rPr lang="de-DE" altLang="en-US"/>
              <a:t>-</a:t>
            </a:r>
            <a:r>
              <a:rPr lang="de-DE" altLang="en-US">
                <a:solidFill>
                  <a:srgbClr val="00B0F0"/>
                </a:solidFill>
              </a:rPr>
              <a:t> ln(4)</a:t>
            </a:r>
            <a:r>
              <a:rPr lang="de-DE" altLang="en-US"/>
              <a:t>+...= ln(1) - ln(2)=-ln(2)</a:t>
            </a:r>
            <a:endParaRPr lang="de-DE" altLang="en-US"/>
          </a:p>
        </p:txBody>
      </p:sp>
      <p:pic>
        <p:nvPicPr>
          <p:cNvPr id="4" name="Inhaltsplatzhalter 3"/>
          <p:cNvPicPr>
            <a:picLocks noChangeAspect="1"/>
          </p:cNvPicPr>
          <p:nvPr>
            <p:ph sz="half" idx="2"/>
          </p:nvPr>
        </p:nvPicPr>
        <p:blipFill>
          <a:blip r:embed="rId1"/>
          <a:srcRect l="36961" t="39041" r="16642" b="48344"/>
          <a:stretch>
            <a:fillRect/>
          </a:stretch>
        </p:blipFill>
        <p:spPr>
          <a:xfrm>
            <a:off x="142240" y="800100"/>
            <a:ext cx="9806940" cy="1499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4460" y="365125"/>
            <a:ext cx="11229340" cy="789940"/>
          </a:xfrm>
        </p:spPr>
        <p:txBody>
          <a:bodyPr>
            <a:normAutofit/>
          </a:bodyPr>
          <a:p>
            <a:r>
              <a:rPr lang="de-DE" altLang="en-US">
                <a:sym typeface="+mn-ea"/>
              </a:rPr>
              <a:t>Telescope of inverse quadratic:</a:t>
            </a:r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1053445" cy="4351655"/>
              </a:xfr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 = 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endParaRPr lang="de-DE" altLang="en-US"/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1053445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81280"/>
            <a:ext cx="11229975" cy="695960"/>
          </a:xfrm>
        </p:spPr>
        <p:txBody>
          <a:bodyPr>
            <a:normAutofit fontScale="90000"/>
          </a:bodyPr>
          <a:p>
            <a:r>
              <a:rPr lang="de-DE" altLang="en-US"/>
              <a:t>Telescope of double radical, version 2: </a:t>
            </a:r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29540" y="2372360"/>
                <a:ext cx="11950700" cy="4417695"/>
              </a:xfrm>
            </p:spPr>
            <p:txBody>
              <a:bodyPr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2022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2023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∙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2021</m:t>
                            </m:r>
                          </m:e>
                        </m:rad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2020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2021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∙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2019</m:t>
                            </m:r>
                          </m:e>
                        </m:rad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2023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2021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2021</m:t>
                            </m:r>
                          </m:e>
                        </m:rad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2019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2023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ru-RU" altLang="en-US">
                    <a:latin typeface="Calibri" panose="020F0502020204030204" charset="0"/>
                    <a:cs typeface="Cambria Math" panose="02040503050406030204" charset="0"/>
                  </a:rPr>
                  <a:t>второй способ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:</a:t>
                </a:r>
                <a:r>
                  <a:rPr lang="ru-RU" altLang="en-US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 - неправильно</a:t>
                </a: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>
                    <a:latin typeface="Calibri" panose="020F0502020204030204" charset="0"/>
                    <a:cs typeface="Cambria Math" panose="02040503050406030204" charset="0"/>
                  </a:rPr>
                  <a:t>и по формуле двойных радикалов </a:t>
                </a:r>
                <a:endParaRPr lang="ru-RU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Inhaltsplatzhalt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9540" y="2372360"/>
                <a:ext cx="11950700" cy="44176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nhaltsplatzhalt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1575" y="777240"/>
            <a:ext cx="5181600" cy="1351915"/>
          </a:xfrm>
          <a:prstGeom prst="rect">
            <a:avLst/>
          </a:prstGeom>
        </p:spPr>
      </p:pic>
      <p:pic>
        <p:nvPicPr>
          <p:cNvPr id="100" name="Bild 99"/>
          <p:cNvPicPr/>
          <p:nvPr/>
        </p:nvPicPr>
        <p:blipFill>
          <a:blip r:embed="rId3"/>
          <a:stretch>
            <a:fillRect/>
          </a:stretch>
        </p:blipFill>
        <p:spPr>
          <a:xfrm>
            <a:off x="7955915" y="4863465"/>
            <a:ext cx="3994150" cy="1836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94945" y="1825625"/>
                <a:ext cx="11867515" cy="4900295"/>
              </a:xfrm>
            </p:spPr>
            <p:txBody>
              <a:bodyPr>
                <a:normAutofit fontScale="50000"/>
              </a:bodyPr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𝑖𝑛𝑓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1000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</a:rPr>
                          <m:t>𝑖𝑛𝑓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1000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1000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</a:rPr>
                          <m:t>𝑖𝑛𝑓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1000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</a:rPr>
                          <m:t>𝑖𝑛𝑓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1000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𝑖𝑛𝑓</m:t>
                    </m:r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sum_(n=1)^∞ 1/(n^2 + 1) = 1/2 (π coth(π) - 1)≈1.0767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g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g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L</m:t>
                        </m:r>
                      </m:e>
                    </m:func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ln(L)=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диф. верх и низ по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</a:rPr>
                          <m:t>‘=</m:t>
                        </m:r>
                        <m:func>
                          <m:func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den>
                            </m:f>
                          </m:e>
                        </m:func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</m:func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L=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𝑙𝑛𝐿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main=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94945" y="1825625"/>
                <a:ext cx="11867515" cy="49002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" y="0"/>
            <a:ext cx="11091545" cy="720090"/>
          </a:xfrm>
        </p:spPr>
        <p:txBody>
          <a:bodyPr>
            <a:normAutofit fontScale="90000"/>
          </a:bodyPr>
          <a:p>
            <a:r>
              <a:rPr lang="ru-RU" altLang="de-DE"/>
              <a:t>Замена переменной на котнстанту</a:t>
            </a:r>
            <a:endParaRPr lang="ru-RU" alt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185" y="720090"/>
                <a:ext cx="12037695" cy="5993130"/>
              </a:xfr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de-DE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de-DE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;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𝑖𝑠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𝑐𝑜𝑛𝑠𝑡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 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185" y="720090"/>
                <a:ext cx="12037695" cy="599313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3954</Words>
  <Application>WPS Presentation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Cambria Math</vt:lpstr>
      <vt:lpstr>Calibri</vt:lpstr>
      <vt:lpstr>Calibri Light</vt:lpstr>
      <vt:lpstr>Microsoft YaHei</vt:lpstr>
      <vt:lpstr>Arial Unicode MS</vt:lpstr>
      <vt:lpstr>Office Theme</vt:lpstr>
      <vt:lpstr>Лимиты </vt:lpstr>
      <vt:lpstr>When L’opital is impossible </vt:lpstr>
      <vt:lpstr>00=1</vt:lpstr>
      <vt:lpstr>x-&gt; 0 : arcsin x -&gt; x, arctgx -&gt;x</vt:lpstr>
      <vt:lpstr>Telescope of logarithms:</vt:lpstr>
      <vt:lpstr>Telescope of inverse quadratic:</vt:lpstr>
      <vt:lpstr>Telescope of double radical, version 2: </vt:lpstr>
      <vt:lpstr>PowerPoint 演示文稿</vt:lpstr>
      <vt:lpstr>Замена переменной на котнстанту</vt:lpstr>
      <vt:lpstr>Опять , базовое определение интеграла</vt:lpstr>
      <vt:lpstr>Лимит биноминального распределения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Лимиты </dc:title>
  <dc:creator/>
  <cp:lastModifiedBy>peter</cp:lastModifiedBy>
  <cp:revision>80</cp:revision>
  <dcterms:created xsi:type="dcterms:W3CDTF">2021-02-20T04:17:00Z</dcterms:created>
  <dcterms:modified xsi:type="dcterms:W3CDTF">2023-01-04T15:55:05Z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1033-11.2.0.11214</vt:lpwstr>
  </property>
  <property fmtid="{D5CDD505-2E9C-101B-9397-08002B2CF9AE}" pid="3" name="ICV">
    <vt:lpwstr>9DE8B49BF52D4CA888CFDB661226CE51</vt:lpwstr>
  </property>
</Properties>
</file>