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95" r:id="rId4"/>
    <p:sldId id="263" r:id="rId5"/>
    <p:sldId id="282" r:id="rId6"/>
    <p:sldId id="257" r:id="rId7"/>
    <p:sldId id="258" r:id="rId8"/>
    <p:sldId id="262" r:id="rId9"/>
    <p:sldId id="267" r:id="rId10"/>
    <p:sldId id="264" r:id="rId12"/>
    <p:sldId id="266" r:id="rId13"/>
    <p:sldId id="275" r:id="rId14"/>
    <p:sldId id="265" r:id="rId15"/>
    <p:sldId id="268" r:id="rId16"/>
    <p:sldId id="279" r:id="rId17"/>
    <p:sldId id="25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8105" y="150495"/>
                <a:ext cx="11889105" cy="64452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)+...+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);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105" y="150495"/>
                <a:ext cx="11889105" cy="6445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0840" y="795020"/>
                <a:ext cx="11597005" cy="5937250"/>
              </a:xfrm>
            </p:spPr>
            <p:txBody>
              <a:bodyPr/>
              <a:p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𝑐𝑜𝑠𝑥𝑠𝑖𝑛𝑦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&lt;sum&gt;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2&lt;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sum&gt;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&lt;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sum&gt;=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840" y="795020"/>
                <a:ext cx="11597005" cy="59372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1138535" cy="751205"/>
              </a:xfrm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)+...+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𝑛𝑥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);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1138535" cy="7512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950" y="750570"/>
                <a:ext cx="11985625" cy="6001385"/>
              </a:xfrm>
            </p:spPr>
            <p:txBody>
              <a:bodyPr/>
              <a:p>
                <a:pPr algn="l"/>
                <a:r>
                  <a:rPr 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𝑐𝑜𝑠𝑥𝑠𝑖𝑛𝑦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sum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2sum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2sum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sum=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950" y="750570"/>
                <a:ext cx="11985625" cy="600138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17170" y="116840"/>
                <a:ext cx="11832590" cy="55626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180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180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𝑠𝑢𝑚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−?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7170" y="116840"/>
                <a:ext cx="11832590" cy="5562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73100"/>
                <a:ext cx="12049760" cy="6100445"/>
              </a:xfrm>
            </p:spPr>
            <p:txBody>
              <a:bodyPr>
                <a:normAutofit lnSpcReduction="20000"/>
              </a:bodyPr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...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179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179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>
                    <a:solidFill>
                      <a:srgbClr val="7030A0"/>
                    </a:solidFill>
                  </a:rPr>
                  <a:t>purple</a:t>
                </a:r>
                <a:r>
                  <a:rPr lang="en-US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𝑤ℎ𝑒𝑟𝑒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179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sum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180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𝑜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𝑜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𝑐𝑡𝑔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73100"/>
                <a:ext cx="12049760" cy="6100445"/>
              </a:xfrm>
              <a:blipFill rotWithShape="1">
                <a:blip r:embed="rId2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5" y="82550"/>
                <a:ext cx="12044045" cy="41084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180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180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𝑠𝑢𝑚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𝑑𝑖𝑓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5" y="82550"/>
                <a:ext cx="12044045" cy="410845"/>
              </a:xfrm>
              <a:blipFill rotWithShape="1">
                <a:blip r:embed="rId1"/>
                <a:stretch>
                  <a:fillRect t="-16692" b="-168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635" y="493395"/>
                <a:ext cx="11917045" cy="622935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where a=0;x=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)’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’(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)’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𝑥𝑐𝑜𝑠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𝑜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</m:oMath>
                </a14:m>
                <a:r>
                  <a:rPr lang="en-US">
                    <a:sym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𝑠𝑖𝑛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𝑜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90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181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635" y="493395"/>
                <a:ext cx="11917045" cy="6229350"/>
              </a:xfrm>
              <a:blipFill rotWithShape="1">
                <a:blip r:embed="rId2"/>
                <a:stretch>
                  <a:fillRect t="-489" b="-129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48895"/>
                <a:ext cx="12077065" cy="807085"/>
              </a:xfrm>
            </p:spPr>
            <p:txBody>
              <a:bodyPr>
                <a:normAutofit fontScale="90000"/>
              </a:bodyPr>
              <a:p>
                <a:pPr algn="ctr"/>
                <a:r>
                  <a:rPr lang="en-US" altLang="ru-RU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trig sub into system of equasions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220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20" i="1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; (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220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; (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𝑎𝑏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𝑎𝑐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𝑏𝑐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; (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sz="2220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ru-RU" sz="2220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48895"/>
                <a:ext cx="12077065" cy="807085"/>
              </a:xfrm>
              <a:blipFill rotWithShape="1">
                <a:blip r:embed="rId1"/>
                <a:stretch>
                  <a:fillRect t="-12352" b="-62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145" y="708660"/>
                <a:ext cx="11932285" cy="6072505"/>
              </a:xfrm>
            </p:spPr>
            <p:txBody>
              <a:bodyPr>
                <a:normAutofit fontScale="60000"/>
              </a:bodyPr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trig sub: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..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from (3):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),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in this intevral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180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𝑡𝑟𝑖𝑎𝑛𝑔𝑙𝑒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𝑚𝑜𝑣𝑒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𝑎𝑑𝑑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/>
              </a:p>
              <a:p>
                <a:r>
                  <a:rPr lang="en-US"/>
                  <a:t>using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𝑐𝑠𝑐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/>
                  <a:t>,  </a:t>
                </a:r>
                <a:endParaRPr lang="en-US"/>
              </a:p>
              <a:p>
                <a:r>
                  <a:rPr lang="en-US"/>
                  <a:t>from 1: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from 1+2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𝑐𝑜𝑡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;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according to the theorem of sines in the triangle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b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𝑤ℎ𝑒𝑟𝑒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𝑠𝑖𝑑𝑒𝑠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𝑡𝑟𝑖𝑎𝑛𝑔𝑒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𝑜𝑝𝑝𝑜𝑠𝑖𝑡𝑒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𝑐𝑜𝑟𝑛𝑒𝑟𝑠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𝑠𝑖𝑑𝑒𝑠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𝑡𝑟𝑖𝑎𝑛𝑔𝑙𝑒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/>
                  <a:t> </a:t>
                </a:r>
                <a:endParaRPr lang="en-US"/>
              </a:p>
              <a:p>
                <a:r>
                  <a:rPr lang="en-US"/>
                  <a:t>it is a right triangle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ℎ𝑦𝑝𝑜𝑡ℎ𝑒𝑛𝑢𝑠𝑒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𝑐𝑜𝑡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90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𝑟𝑒𝑠𝑡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𝑡𝑟𝑖𝑣𝑖𝑎𝑙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145" y="708660"/>
                <a:ext cx="11932285" cy="607250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− </m:t>
                          </m:r>
                          <m:r>
                            <a:rPr lang="en-US" altLang="de-DE" i="1">
                              <a:latin typeface="Calibri" panose="020F0502020204030204" charset="0"/>
                              <a:cs typeface="Cambria Math" panose="02040503050406030204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18156" b="-80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570" y="1691005"/>
                <a:ext cx="11988165" cy="501650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/>
                  <a:t>=t</a:t>
                </a:r>
                <a:endParaRPr lang="en-US"/>
              </a:p>
              <a:p>
                <a:r>
                  <a:rPr lang="en-US"/>
                  <a:t>x=arcsin(t)</a:t>
                </a:r>
                <a:endParaRPr lang="en-US"/>
              </a:p>
              <a:p>
                <a:r>
                  <a:rPr lang="en-US"/>
                  <a:t>dx=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𝑑𝑡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I=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𝑎𝑟𝑐𝑠𝑖𝑛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𝑑𝑡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70" y="1691005"/>
                <a:ext cx="11988165" cy="50165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72390"/>
                <a:ext cx="12025630" cy="108775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𝑎𝑟𝑐𝑡𝑎𝑛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1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−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𝑎𝑟𝑐𝑡𝑎𝑛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𝑎𝑟𝑐𝑡𝑎𝑛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2390"/>
                <a:ext cx="12025630" cy="1087755"/>
              </a:xfrm>
              <a:blipFill rotWithShape="1">
                <a:blip r:embed="rId1"/>
                <a:stretch>
                  <a:fillRect t="-30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265" y="1288415"/>
                <a:ext cx="12043410" cy="5492750"/>
              </a:xfrm>
            </p:spPr>
            <p:txBody>
              <a:bodyPr/>
              <a:p>
                <a:r>
                  <a:rPr lang="en-US"/>
                  <a:t>use: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en-US"/>
                  <a:t>x)-arctan(y)=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</a:rPr>
                      <m:t>arctan</m:t>
                    </m:r>
                    <m:r>
                      <a:rPr lang="en-US">
                        <a:latin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en-US">
                    <a:sym typeface="+mn-ea"/>
                  </a:rPr>
                  <a:t>n+1)-arctan(n)=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</a:rPr>
                      <m:t>arctan</m:t>
                    </m:r>
                    <m:r>
                      <a:rPr lang="en-US">
                        <a:latin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example:</a:t>
                </a:r>
                <a:endParaRPr lang="en-US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𝑎𝑐𝑜𝑡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𝑎𝑟𝑐𝑡𝑎𝑛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>
                            <a:latin typeface="Cambria Math" panose="02040503050406030204" charset="0"/>
                          </a:rPr>
                          <m:t> </m:t>
                        </m:r>
                        <m:r>
                          <a:rPr lang="en-US">
                            <a:latin typeface="Cambria Math" panose="02040503050406030204" charset="0"/>
                          </a:rPr>
                          <m:t>;</m:t>
                        </m:r>
                      </m:e>
                    </m:nary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𝑤𝑖𝑡ℎ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→∞=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𝑎𝑟𝑐𝑡𝑎𝑛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𝑎𝑟𝑐𝑡𝑎𝑛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+...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sym typeface="+mn-ea"/>
                      </a:rPr>
                      <m:t>arctan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sym typeface="+mn-ea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sym typeface="+mn-ea"/>
                      </a:rPr>
                      <m:t>arctan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sym typeface="+mn-ea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sym typeface="+mn-ea"/>
                      </a:rPr>
                      <m:t>arctan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sym typeface="+mn-ea"/>
                      </a:rPr>
                      <m:t>N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𝑎𝑟𝑐𝑡𝑎𝑛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  <a:sym typeface="+mn-ea"/>
                      </a:rPr>
                      <m:t>arctan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∞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265" y="1288415"/>
                <a:ext cx="12043410" cy="54927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0975" y="148590"/>
                <a:ext cx="11172825" cy="502920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𝑖𝑠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𝑡𝑟𝑖𝑎𝑛𝑔𝑙𝑒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𝛼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𝛽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𝑡𝑎𝑛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∈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𝑁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0975" y="148590"/>
                <a:ext cx="11172825" cy="502920"/>
              </a:xfrm>
              <a:blipFill rotWithShape="1">
                <a:blip r:embed="rId1"/>
                <a:stretch>
                  <a:fillRect t="-4419" b="-46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0340" y="744220"/>
                <a:ext cx="12012295" cy="5981065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use: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−𝑡𝑎𝑛𝑥∗𝑡𝑎𝑛𝑦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𝛽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ru-RU"/>
                  <a:t>a+b+c=abc; a,b,c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WLOG:a&lt;b&lt;c so 3c&gt;a+b+c = abc</a:t>
                </a:r>
                <a:endParaRPr lang="en-US"/>
              </a:p>
              <a:p>
                <a:r>
                  <a:rPr lang="en-US" altLang="ru-RU"/>
                  <a:t>3&gt;ab: </a:t>
                </a:r>
                <a:r>
                  <a:rPr lang="de-DE" altLang="en-US">
                    <a:latin typeface="Calibri" panose="020F0502020204030204" charset="0"/>
                  </a:rPr>
                  <a:t>a=1 (can not be 2, since a = b = 2 : ab = 4 )</a:t>
                </a:r>
                <a:endParaRPr lang="en-US" altLang="ru-RU"/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b = 1,2 or 3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b = 1: 2+c = c no solutions 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b = 2: 1+2+c = 2c =&gt; c = 3 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</a:rPr>
                  <a:t>b = 3: 1+3+c = 3c; c = 2 </a:t>
                </a:r>
                <a:endParaRPr lang="de-DE" altLang="en-US">
                  <a:latin typeface="Calibri" panose="020F0502020204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Answer: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340" y="744220"/>
                <a:ext cx="12012295" cy="5981065"/>
              </a:xfrm>
              <a:blipFill rotWithShape="1">
                <a:blip r:embed="rId2"/>
                <a:stretch>
                  <a:fillRect t="-5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108585"/>
            <a:ext cx="11869420" cy="511175"/>
          </a:xfrm>
        </p:spPr>
        <p:txBody>
          <a:bodyPr>
            <a:normAutofit fontScale="90000"/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Trig formulas: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6370" y="620395"/>
                <a:ext cx="6748780" cy="6105525"/>
              </a:xfrm>
            </p:spPr>
            <p:txBody>
              <a:bodyPr>
                <a:normAutofit lnSpcReduction="20000"/>
              </a:bodyPr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𝑠𝑖𝑛𝑥𝑐𝑜𝑠𝑦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𝑐𝑜𝑠𝑥𝑠𝑖𝑛𝑦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𝑠𝑖𝑛𝑥𝑠𝑖𝑛𝑦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</a:rPr>
                      <m:t>in</m:t>
                    </m:r>
                    <m:r>
                      <a:rPr lang="en-US" altLang="en-US">
                        <a:latin typeface="Cambria Math" panose="02040503050406030204" charset="0"/>
                      </a:rPr>
                      <m:t>(</m:t>
                    </m:r>
                    <m:r>
                      <a:rPr lang="en-US" altLang="en-US">
                        <a:latin typeface="Cambria Math" panose="0204050305040603020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</a:rPr>
                      <m:t>x</m:t>
                    </m:r>
                    <m:r>
                      <a:rPr lang="en-US" altLang="en-US">
                        <a:latin typeface="Cambria Math" panose="02040503050406030204" charset="0"/>
                      </a:rPr>
                      <m:t>)= </m:t>
                    </m:r>
                    <m:r>
                      <a:rPr lang="en-US" altLang="en-US">
                        <a:latin typeface="Cambria Math" panose="02040503050406030204" charset="0"/>
                      </a:rPr>
                      <m:t>2</m:t>
                    </m:r>
                    <m:r>
                      <a:rPr lang="en-US" altLang="en-US">
                        <a:latin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</a:rPr>
                      <m:t>sin</m:t>
                    </m:r>
                    <m:r>
                      <a:rPr lang="en-US" altLang="en-US">
                        <a:latin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</a:rPr>
                      <m:t>x</m:t>
                    </m:r>
                    <m:r>
                      <a:rPr lang="en-US" altLang="en-US">
                        <a:latin typeface="Cambria Math" panose="0204050305040603020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</a:rPr>
                      <m:t>cos</m:t>
                    </m:r>
                    <m:r>
                      <a:rPr lang="en-US" altLang="en-US">
                        <a:latin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charset="0"/>
                      </a:rPr>
                      <m:t>x</m:t>
                    </m:r>
                    <m:r>
                      <a:rPr lang="en-US" altLang="en-US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lang="en-US" altLang="en-US">
                  <a:latin typeface="Cambria Math" panose="02040503050406030204" charset="0"/>
                </a:endParaRPr>
              </a:p>
              <a:p>
                <a:endParaRPr lang="en-US" altLang="en-US">
                  <a:latin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sz="3265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 sz="3265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sz="3265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de-DE" sz="3265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 sz="3265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de-DE" sz="3265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de-DE" sz="3265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de-DE" sz="3265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sz="3265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de-DE" sz="3265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 sz="3265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 sz="3265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sz="3265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sz="3265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de-DE" sz="3265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de-DE" sz="3265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sz="3265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de-DE" sz="3265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de-DE" sz="3265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de-DE" sz="3265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sz="3265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de-DE" sz="3265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sz="28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6370" y="620395"/>
                <a:ext cx="6748780" cy="6105525"/>
              </a:xfrm>
              <a:blipFill rotWithShape="1">
                <a:blip r:embed="rId1"/>
                <a:stretch>
                  <a:fillRect t="-5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Content Placeholder 99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1205" y="620395"/>
            <a:ext cx="4934585" cy="308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" y="181610"/>
            <a:ext cx="11000105" cy="859155"/>
          </a:xfrm>
        </p:spPr>
        <p:txBody>
          <a:bodyPr/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Arc-trig formulas: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4935" y="1040765"/>
                <a:ext cx="11936730" cy="563943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en-US">
                    <a:sym typeface="+mn-ea"/>
                  </a:rPr>
                  <a:t>x)-arctan(y)=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charset="0"/>
                      </a:rPr>
                      <m:t>arctan</m:t>
                    </m:r>
                    <m:r>
                      <a:rPr lang="en-US">
                        <a:latin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)−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𝑎𝑟𝑐𝑡𝑎𝑛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𝑎𝑟𝑐𝑡𝑎𝑛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sin(arctan(x))=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4935" y="1040765"/>
                <a:ext cx="11936730" cy="56394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163195" y="0"/>
                <a:ext cx="11924665" cy="156781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de-DE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  <m: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2021</m:t>
                          </m:r>
                        </m:sup>
                      </m:sSup>
                      <m:r>
                        <a:rPr lang="en-US" altLang="de-DE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de-DE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de-DE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de-DE" i="1">
                                          <a:ln w="22225">
                                            <a:solidFill>
                                              <a:schemeClr val="accent2"/>
                                            </a:solidFill>
                                            <a:prstDash val="solid"/>
                                          </a:ln>
                                          <a:solidFill>
                                            <a:schemeClr val="accent2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de-DE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2022</m:t>
                          </m:r>
                        </m:sup>
                      </m:sSup>
                      <m:r>
                        <a:rPr lang="en-US" altLang="de-DE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de-DE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de-DE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el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3195" y="0"/>
                <a:ext cx="11924665" cy="156781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63195" y="1567180"/>
                <a:ext cx="11924665" cy="5041265"/>
              </a:xfrm>
            </p:spPr>
            <p:txBody>
              <a:bodyPr/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recall:</a:t>
                </a:r>
                <a:endParaRPr lang="en-US" altLang="de-DE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de-DE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de-DE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de-DE" i="1">
                  <a:solidFill>
                    <a:srgbClr val="00B0F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  <m:r>
                      <a:rPr lang="en-US" altLang="de-DE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solidFill>
                              <a:srgbClr val="00B0F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de-DE" i="1">
                                    <a:solidFill>
                                      <a:srgbClr val="00B0F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de-DE" i="1">
                                <a:solidFill>
                                  <a:srgbClr val="00B0F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de-DE" i="1">
                  <a:solidFill>
                    <a:srgbClr val="00B0F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/>
                  <a:t>trig sub: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tan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>
                  <a:buNone/>
                </a:pP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usigg trig bounds :</a:t>
                </a:r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2021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de-DE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2022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=1,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=0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sin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=0,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de-DE">
                            <a:latin typeface="Cambria Math" panose="02040503050406030204" charset="0"/>
                            <a:cs typeface="Cambria Math" panose="02040503050406030204" charset="0"/>
                          </a:rPr>
                          <m:t>cos</m:t>
                        </m:r>
                      </m:fName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  <a:sym typeface="+mn-ea"/>
                  </a:rPr>
                  <a:t>=1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-?</a:t>
                </a:r>
                <a:endParaRPr lang="de-DE" altLang="en-US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95" y="1567180"/>
                <a:ext cx="11924665" cy="5041265"/>
              </a:xfrm>
              <a:blipFill rotWithShape="1">
                <a:blip r:embed="rId2"/>
                <a:stretch>
                  <a:fillRect b="-99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7215" y="365125"/>
            <a:ext cx="10776585" cy="804545"/>
          </a:xfrm>
        </p:spPr>
        <p:txBody>
          <a:bodyPr/>
          <a:p>
            <a:endParaRPr lang="de-D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325" y="1325245"/>
            <a:ext cx="62293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4780" y="116205"/>
                <a:ext cx="11780520" cy="67754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𝑠𝑖𝑛𝑥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𝑛𝑥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 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𝑠𝑢𝑚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?;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ℎ𝑎𝑙𝑓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𝑠𝑡𝑒𝑝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780" y="116205"/>
                <a:ext cx="11780520" cy="6775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" y="1042670"/>
                <a:ext cx="11847195" cy="5627370"/>
              </a:xfrm>
            </p:spPr>
            <p:txBody>
              <a:bodyPr>
                <a:normAutofit lnSpcReduction="10000"/>
              </a:bodyPr>
              <a:p>
                <a:r>
                  <a:rPr lang="en-US"/>
                  <a:t>Solution - multiply everythin on sin of the half step ( on sin, if it is cos row)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𝑠𝑖𝑛𝑥𝑠𝑖𝑛𝑦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using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compare very left and right:</a:t>
                </a:r>
                <a:endParaRPr lang="en-US"/>
              </a:p>
              <a:p>
                <a:r>
                  <a:rPr 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/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" y="1042670"/>
                <a:ext cx="11847195" cy="5627370"/>
              </a:xfrm>
              <a:blipFill rotWithShape="1">
                <a:blip r:embed="rId2"/>
                <a:stretch>
                  <a:fillRect t="-508" b="-190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l="19783" t="35204" r="31642" b="45032"/>
          <a:stretch>
            <a:fillRect/>
          </a:stretch>
        </p:blipFill>
        <p:spPr>
          <a:xfrm>
            <a:off x="263525" y="0"/>
            <a:ext cx="8307070" cy="2791460"/>
          </a:xfrm>
          <a:prstGeom prst="rect">
            <a:avLst/>
          </a:prstGeom>
        </p:spPr>
      </p:pic>
      <p:pic>
        <p:nvPicPr>
          <p:cNvPr id="100" name="Content Placeholder 99"/>
          <p:cNvPicPr/>
          <p:nvPr>
            <p:ph sz="half" idx="2"/>
          </p:nvPr>
        </p:nvPicPr>
        <p:blipFill>
          <a:blip r:embed="rId2"/>
          <a:srcRect l="3775" t="64249" r="1875" b="5530"/>
          <a:stretch>
            <a:fillRect/>
          </a:stretch>
        </p:blipFill>
        <p:spPr>
          <a:xfrm>
            <a:off x="263525" y="3103245"/>
            <a:ext cx="6456680" cy="1800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4780" y="46355"/>
                <a:ext cx="11979275" cy="67754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𝑠𝑖𝑛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𝑛𝑥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 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𝑠𝑢𝑚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𝑓𝑢𝑙𝑙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𝑠𝑡𝑒𝑝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780" y="46355"/>
                <a:ext cx="11979275" cy="6775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780" y="537210"/>
                <a:ext cx="11847195" cy="6132830"/>
              </a:xfrm>
            </p:spPr>
            <p:txBody>
              <a:bodyPr>
                <a:normAutofit fontScale="90000" lnSpcReduction="10000"/>
              </a:bodyPr>
              <a:p>
                <a:r>
                  <a:rPr lang="en-US"/>
                  <a:t>Solution - multiply everythin on sin of the step ( on sin, if it is cos row)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)+...+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𝑠𝑖𝑛𝑥𝑠𝑖𝑛𝑦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</m:oMath>
                </a14:m>
                <a:endParaRPr lang="en-US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using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compare very left and right:</a:t>
                </a:r>
                <a:endParaRPr lang="en-US"/>
              </a:p>
              <a:p>
                <a:r>
                  <a:rPr 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𝑠𝑢𝑚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sum=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80" y="537210"/>
                <a:ext cx="11847195" cy="6132830"/>
              </a:xfrm>
              <a:blipFill rotWithShape="1">
                <a:blip r:embed="rId2"/>
                <a:stretch>
                  <a:fillRect t="-3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7423</Words>
  <Application>WPS Presentation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Cambria Math</vt:lpstr>
      <vt:lpstr>Calibri</vt:lpstr>
      <vt:lpstr>MS Mincho</vt:lpstr>
      <vt:lpstr>Segoe Print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Trig formulas:</vt:lpstr>
      <vt:lpstr>Arc-trig formulas: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trig sub into system of equasions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150</cp:revision>
  <dcterms:created xsi:type="dcterms:W3CDTF">2022-01-12T13:34:00Z</dcterms:created>
  <dcterms:modified xsi:type="dcterms:W3CDTF">2022-10-28T10:07:06Z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7FB2D6FCDF72405A85F8187BC01A10F1</vt:lpwstr>
  </property>
  <property fmtid="{D5CDD505-2E9C-101B-9397-08002B2CF9AE}" pid="3" name="KSOProductBuildVer">
    <vt:lpwstr>1033-11.2.0.11210</vt:lpwstr>
  </property>
</Properties>
</file>