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77" r:id="rId4"/>
    <p:sldId id="261" r:id="rId5"/>
    <p:sldId id="258" r:id="rId6"/>
    <p:sldId id="257" r:id="rId7"/>
    <p:sldId id="260" r:id="rId8"/>
    <p:sldId id="262" r:id="rId9"/>
    <p:sldId id="263" r:id="rId10"/>
    <p:sldId id="264" r:id="rId11"/>
    <p:sldId id="268" r:id="rId12"/>
    <p:sldId id="269" r:id="rId13"/>
    <p:sldId id="270" r:id="rId14"/>
    <p:sldId id="271" r:id="rId16"/>
    <p:sldId id="272" r:id="rId17"/>
    <p:sldId id="273" r:id="rId18"/>
    <p:sldId id="274" r:id="rId19"/>
    <p:sldId id="275" r:id="rId20"/>
    <p:sldId id="276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6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13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6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21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1) you can interchange a &amp; b and/or negate both a &amp; b in the original equation</a:t>
            </a:r>
            <a:endParaRPr lang="en-US"/>
          </a:p>
          <a:p>
            <a:r>
              <a:rPr lang="en-US"/>
              <a:t>2) the coefficients in each factor must be co-prime</a:t>
            </a:r>
            <a:endParaRPr lang="en-US"/>
          </a:p>
          <a:p>
            <a:r>
              <a:rPr lang="en-US"/>
              <a:t>3) the cross terms must sum to -13</a:t>
            </a:r>
            <a:endParaRPr lang="en-US"/>
          </a:p>
          <a:p>
            <a:r>
              <a:rPr lang="en-US"/>
              <a:t>Thus 6 must be split the same way in both factors and the positions of the coefficients are interchanged.</a:t>
            </a:r>
            <a:endParaRPr lang="en-US"/>
          </a:p>
          <a:p>
            <a:r>
              <a:rPr lang="en-US"/>
              <a:t>split to:</a:t>
            </a:r>
            <a:endParaRPr lang="en-US"/>
          </a:p>
          <a:p>
            <a:r>
              <a:rPr lang="en-US"/>
              <a:t>(2a-3b)(3a-2b)=21 = 3*7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97815" y="365125"/>
                <a:ext cx="11055985" cy="96012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7815" y="365125"/>
                <a:ext cx="11055985" cy="960120"/>
              </a:xfrm>
              <a:blipFill rotWithShape="1">
                <a:blip r:embed="rId1"/>
                <a:stretch>
                  <a:fillRect t="-13492" b="-634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7815" y="1468120"/>
                <a:ext cx="11769090" cy="524002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𝑡ℎ𝑒𝑛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</m:oMath>
                </a14:m>
                <a:endParaRPr lang="en-US"/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reduce the range by: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/>
                  <a:t> is integer </a:t>
                </a:r>
                <a:endParaRPr lang="en-US"/>
              </a:p>
              <a:p>
                <a:r>
                  <a:rPr lang="en-US"/>
                  <a:t>y = 6 or y = 10 </a:t>
                </a: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815" y="1468120"/>
                <a:ext cx="11769090" cy="524002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" y="365125"/>
            <a:ext cx="11073130" cy="685800"/>
          </a:xfrm>
        </p:spPr>
        <p:txBody>
          <a:bodyPr>
            <a:normAutofit fontScale="90000"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pqr=7(p+q+r) - ? 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70" y="1050290"/>
            <a:ext cx="11714480" cy="5657215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1130" y="81280"/>
                <a:ext cx="10927715" cy="106045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𝑥𝑦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1130" y="81280"/>
                <a:ext cx="10927715" cy="1060450"/>
              </a:xfrm>
              <a:blipFill rotWithShape="1">
                <a:blip r:embed="rId1"/>
                <a:stretch>
                  <a:fillRect t="-7485" b="-101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495" y="1212850"/>
                <a:ext cx="11916410" cy="5457825"/>
              </a:xfrm>
            </p:spPr>
            <p:txBody>
              <a:bodyPr>
                <a:normAutofit lnSpcReduction="10000"/>
              </a:bodyPr>
              <a:p>
                <a:r>
                  <a:rPr lang="en-US">
                    <a:latin typeface="Cambria Math" panose="02040503050406030204" charset="0"/>
                    <a:cs typeface="Cambria Math" panose="02040503050406030204" charset="0"/>
                  </a:rPr>
                  <a:t>symmetrical for x and 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: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𝑡ℎ𝑒𝑛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𝑡ℎ𝑒𝑛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extract x=f(y):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let 3|x  but x&gt; 3 =&gt; x = 6 or 9 (missed - also </a:t>
                </a:r>
                <a:r>
                  <a:rPr lang="de-DE" altLang="en-US">
                    <a:latin typeface="Calibri" panose="020F0502020204030204" charset="0"/>
                  </a:rPr>
                  <a:t>bigger unit y</a:t>
                </a:r>
                <a:r>
                  <a:rPr lang="en-US"/>
                  <a:t> may be</a:t>
                </a:r>
                <a:r>
                  <a:rPr lang="de-DE" altLang="en-US">
                    <a:latin typeface="Calibri" panose="020F0502020204030204" charset="0"/>
                  </a:rPr>
                  <a:t> disisible on 3)</a:t>
                </a:r>
                <a:r>
                  <a:rPr lang="en-US"/>
                  <a:t> 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=&gt;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∅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495" y="1212850"/>
                <a:ext cx="11916410" cy="5457825"/>
              </a:xfrm>
              <a:blipFill rotWithShape="1">
                <a:blip r:embed="rId2"/>
                <a:stretch>
                  <a:fillRect t="-10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" y="0"/>
            <a:ext cx="12035155" cy="895985"/>
          </a:xfrm>
        </p:spPr>
        <p:txBody>
          <a:bodyPr>
            <a:normAutofit fontScale="90000"/>
          </a:bodyPr>
          <a:p>
            <a:r>
              <a:rPr lang="en-US"/>
              <a:t>Нелинейный диофант | Осторожно, спойлер! | Борис Трушин 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35" y="896620"/>
            <a:ext cx="11975465" cy="5819140"/>
          </a:xfrm>
        </p:spPr>
        <p:txBody>
          <a:bodyPr/>
          <a:p>
            <a:r>
              <a:rPr lang="en-US"/>
              <a:t>https://www.youtube.com/watch?v=CyjEc8LZ6_0&amp;ab_channel=%D0%91%D0%BE%D1%80%D0%B8%D1%81%D0%A2%D1%80%D1%83%D1%88%D0%B8%D0%BD</a:t>
            </a:r>
            <a:endParaRPr lang="en-US"/>
          </a:p>
          <a:p>
            <a:r>
              <a:rPr lang="en-US" altLang="ru-RU"/>
              <a:t>m+n=mn</a:t>
            </a:r>
            <a:endParaRPr lang="en-US" altLang="ru-RU"/>
          </a:p>
          <a:p>
            <a:r>
              <a:rPr lang="en-US" altLang="ru-RU"/>
              <a:t>method 1 extract fraction</a:t>
            </a:r>
            <a:endParaRPr lang="en-US" altLang="ru-RU"/>
          </a:p>
          <a:p>
            <a:pPr lvl="1"/>
            <a:r>
              <a:rPr lang="en-US" altLang="ru-RU"/>
              <a:t>m(1-n)=-n</a:t>
            </a:r>
            <a:endParaRPr lang="en-US" altLang="ru-RU"/>
          </a:p>
          <a:p>
            <a:pPr lvl="1"/>
            <a:r>
              <a:rPr lang="en-US" altLang="ru-RU"/>
              <a:t>m=n/(n-1)=1+1/(n-1); </a:t>
            </a:r>
            <a:endParaRPr lang="en-US" altLang="ru-RU"/>
          </a:p>
          <a:p>
            <a:pPr lvl="1"/>
            <a:r>
              <a:rPr lang="en-US" altLang="ru-RU">
                <a:sym typeface="+mn-ea"/>
              </a:rPr>
              <a:t>1/(n-1) is integer=&gt; n = 2</a:t>
            </a:r>
            <a:endParaRPr lang="en-US" altLang="ru-RU">
              <a:sym typeface="+mn-ea"/>
            </a:endParaRPr>
          </a:p>
          <a:p>
            <a:pPr lvl="0"/>
            <a:r>
              <a:rPr lang="en-US" altLang="ru-RU">
                <a:sym typeface="+mn-ea"/>
              </a:rPr>
              <a:t>method 2 split on factors</a:t>
            </a:r>
            <a:endParaRPr lang="en-US" altLang="ru-RU">
              <a:sym typeface="+mn-ea"/>
            </a:endParaRPr>
          </a:p>
          <a:p>
            <a:pPr lvl="1"/>
            <a:r>
              <a:rPr lang="en-US" altLang="ru-RU">
                <a:sym typeface="+mn-ea"/>
              </a:rPr>
              <a:t>mn-m-n+1 = 1</a:t>
            </a:r>
            <a:endParaRPr lang="en-US" altLang="ru-RU">
              <a:sym typeface="+mn-ea"/>
            </a:endParaRPr>
          </a:p>
          <a:p>
            <a:pPr lvl="1"/>
            <a:r>
              <a:rPr lang="en-US" altLang="ru-RU">
                <a:sym typeface="+mn-ea"/>
              </a:rPr>
              <a:t>(m-1)(n-1)=1; but m,n integers so m,n = 2 </a:t>
            </a:r>
            <a:r>
              <a:rPr lang="en-US" altLang="ru-RU">
                <a:latin typeface="Calibri" panose="020F0502020204030204" charset="0"/>
                <a:sym typeface="+mn-ea"/>
              </a:rPr>
              <a:t>or </a:t>
            </a:r>
            <a:r>
              <a:rPr lang="de-DE" altLang="ru-RU">
                <a:latin typeface="Calibri" panose="020F0502020204030204" charset="0"/>
                <a:sym typeface="+mn-ea"/>
              </a:rPr>
              <a:t>m,n = 0</a:t>
            </a:r>
            <a:endParaRPr lang="en-US" altLang="ru-RU">
              <a:sym typeface="+mn-ea"/>
            </a:endParaRPr>
          </a:p>
          <a:p>
            <a:pPr lvl="0"/>
            <a:endParaRPr lang="en-US" altLang="ru-RU">
              <a:sym typeface="+mn-ea"/>
            </a:endParaRPr>
          </a:p>
          <a:p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" y="118110"/>
            <a:ext cx="12016105" cy="447040"/>
          </a:xfrm>
        </p:spPr>
        <p:txBody>
          <a:bodyPr>
            <a:normAutofit fontScale="90000"/>
          </a:bodyPr>
          <a:p>
            <a:pPr algn="ctr"/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a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 + </a:t>
            </a:r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b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 = </a:t>
            </a:r>
            <a:r>
              <a:rPr lang="de-DE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</a:rPr>
              <a:t>c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mn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265" y="565785"/>
                <a:ext cx="12016105" cy="6188075"/>
              </a:xfrm>
            </p:spPr>
            <p:txBody>
              <a:bodyPr>
                <a:scene3d>
                  <a:camera prst="orthographicFront"/>
                  <a:lightRig rig="threePt" dir="t"/>
                </a:scene3d>
              </a:bodyPr>
              <a:p>
                <a:r>
                  <a:rPr lang="en-US" altLang="ru-RU">
                    <a:sym typeface="+mn-ea"/>
                  </a:rPr>
                  <a:t>split on factors</a:t>
                </a:r>
                <a:r>
                  <a:rPr lang="de-DE" altLang="en-US">
                    <a:latin typeface="Calibri" panose="020F0502020204030204" charset="0"/>
                    <a:sym typeface="+mn-ea"/>
                  </a:rPr>
                  <a:t>:</a:t>
                </a:r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sym typeface="+mn-ea"/>
                </a:endParaRPr>
              </a:p>
              <a:p>
                <a:pPr lvl="1"/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sym typeface="+mn-ea"/>
                  </a:rPr>
                  <a:t>c</a:t>
                </a:r>
                <a:r>
                  <a:rPr 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mn</a:t>
                </a:r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sym typeface="+mn-ea"/>
                  </a:rPr>
                  <a:t>-am-bn=0</a:t>
                </a:r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lvl="1"/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</a:rPr>
                  <a:t>m(cn-a)-b/c(cn-a) = ba/c</a:t>
                </a:r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</a:endParaRPr>
              </a:p>
              <a:p>
                <a:pPr lvl="1"/>
                <a:r>
                  <a:rPr lang="de-DE" altLang="en-US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sym typeface="+mn-ea"/>
                  </a:rPr>
                  <a:t>cm(cn-a)-b(cn-a) = ba</a:t>
                </a:r>
                <a:endParaRPr lang="de-DE" altLang="en-US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sym typeface="+mn-ea"/>
                </a:endParaRPr>
              </a:p>
              <a:p>
                <a:pPr lvl="1"/>
                <a:r>
                  <a:rPr lang="de-DE" altLang="en-US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sym typeface="+mn-ea"/>
                  </a:rPr>
                  <a:t>(cn-a) (cm-b) =ba</a:t>
                </a:r>
                <a:endParaRPr lang="de-DE" altLang="en-US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sym typeface="+mn-ea"/>
                </a:endParaRPr>
              </a:p>
              <a:p>
                <a:r>
                  <a:rPr lang="de-DE" alt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Calibri" panose="020F0502020204030204" charset="0"/>
                    <a:sym typeface="+mn-ea"/>
                  </a:rPr>
                  <a:t>example 3</a:t>
                </a:r>
                <a:r>
                  <a:rPr 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sym typeface="+mn-ea"/>
                  </a:rPr>
                  <a:t>m + </a:t>
                </a:r>
                <a:r>
                  <a:rPr lang="de-DE" alt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Calibri" panose="020F0502020204030204" charset="0"/>
                    <a:sym typeface="+mn-ea"/>
                  </a:rPr>
                  <a:t>7</a:t>
                </a:r>
                <a:r>
                  <a:rPr 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sym typeface="+mn-ea"/>
                  </a:rPr>
                  <a:t>n = </a:t>
                </a:r>
                <a:r>
                  <a:rPr lang="de-DE" alt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Calibri" panose="020F0502020204030204" charset="0"/>
                    <a:sym typeface="+mn-ea"/>
                  </a:rPr>
                  <a:t>5</a:t>
                </a:r>
                <a:r>
                  <a:rPr 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sym typeface="+mn-ea"/>
                  </a:rPr>
                  <a:t>mn</a:t>
                </a:r>
                <a:endParaRPr lang="en-US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  <a:p>
                <a:pPr lvl="1"/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</a:rPr>
                  <a:t>(5m-3)(5n-7)=21 </a:t>
                </a:r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</a:endParaRPr>
              </a:p>
              <a:p>
                <a:r>
                  <a:rPr lang="en-US" altLang="ru-RU">
                    <a:sym typeface="+mn-ea"/>
                  </a:rPr>
                  <a:t> extract fraction</a:t>
                </a:r>
                <a:r>
                  <a:rPr lang="de-DE" altLang="en-US">
                    <a:latin typeface="Calibri" panose="020F0502020204030204" charset="0"/>
                    <a:sym typeface="+mn-ea"/>
                  </a:rPr>
                  <a:t>:</a:t>
                </a:r>
                <a:endParaRPr lang="de-DE" altLang="en-US">
                  <a:latin typeface="Calibri" panose="020F0502020204030204" charset="0"/>
                  <a:sym typeface="+mn-ea"/>
                </a:endParaRPr>
              </a:p>
              <a:p>
                <a:pPr lvl="1"/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sym typeface="+mn-ea"/>
                  </a:rPr>
                  <a:t>m(a-cn)=-bn</a:t>
                </a:r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sym typeface="+mn-ea"/>
                </a:endParaRPr>
              </a:p>
              <a:p>
                <a:pPr lvl="1"/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sym typeface="+mn-ea"/>
                  </a:rPr>
                  <a:t>m = bn/(cn-a)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num>
                      <m:den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den>
                    </m:f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den>
                        </m:f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den>
                        </m:f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num>
                      <m:den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num>
                      <m:den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den>
                    </m:f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num>
                      <m:den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den>
                    </m:f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num>
                      <m:den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den>
                    </m:f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𝑐</m:t>
                            </m:r>
                          </m:den>
                        </m:f>
                      </m:den>
                    </m:f>
                  </m:oMath>
                </a14:m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sym typeface="+mn-ea"/>
                  </a:rPr>
                  <a:t> - how to make it integer? </a:t>
                </a:r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sym typeface="+mn-ea"/>
                </a:endParaRPr>
              </a:p>
              <a:p>
                <a:pPr lvl="0"/>
                <a:endParaRPr lang="de-DE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265" y="565785"/>
                <a:ext cx="12016105" cy="618807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7150" y="82550"/>
                <a:ext cx="11196955" cy="69532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</m:rad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</m:rad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2023</m:t>
                          </m:r>
                        </m:e>
                      </m:rad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150" y="82550"/>
                <a:ext cx="11196955" cy="6953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7650" y="968375"/>
                <a:ext cx="11797030" cy="5699125"/>
              </a:xfrm>
            </p:spPr>
            <p:txBody>
              <a:bodyPr>
                <a:normAutofit lnSpcReduction="10000"/>
              </a:bodyPr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𝑠𝑜𝑙𝑣𝑒𝑑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</m:rad>
                  </m:oMath>
                </a14:m>
                <a:endParaRPr lang="en-US"/>
              </a:p>
              <a:p>
                <a:pPr lvl="1"/>
                <a:r>
                  <a:rPr lang="en-US"/>
                  <a:t>a=n+b-2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𝑛𝑏</m:t>
                        </m:r>
                      </m:e>
                    </m:rad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/>
                  <a:t>so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𝑛𝑏</m:t>
                        </m:r>
                      </m:e>
                    </m:rad>
                  </m:oMath>
                </a14:m>
                <a:r>
                  <a:rPr lang="en-US"/>
                  <a:t> is integer as well as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𝑛𝑎</m:t>
                        </m:r>
                      </m:e>
                    </m:rad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2023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17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/>
                  <a:t>b=7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 as well as a=</a:t>
                </a:r>
                <a:r>
                  <a:rPr lang="en-US">
                    <a:sym typeface="+mn-ea"/>
                  </a:rPr>
                  <a:t>7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</a:rPr>
                          <m:t>7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17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</a:rPr>
                          <m:t>7</m:t>
                        </m:r>
                      </m:e>
                    </m:rad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/>
                  <a:t>m+k = 17 so there are 18 pairs (0,2023),( 7,1792), etc...</a:t>
                </a:r>
                <a:endParaRPr lang="en-US"/>
              </a:p>
              <a:p>
                <a:pPr lvl="0"/>
                <a:r>
                  <a:rPr lang="en-US" sz="2800"/>
                  <a:t>say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</m:rad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</m:rad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</m:rad>
                  </m:oMath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</m:rad>
                  </m:oMath>
                </a14:m>
                <a:r>
                  <a:rPr lang="en-US" i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i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are integers means</a:t>
                </a:r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457200" lvl="2" algn="l"/>
                <a:r>
                  <a:rPr lang="en-US" sz="2330">
                    <a:sym typeface="+mn-ea"/>
                  </a:rPr>
                  <a:t>b=10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3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233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p>
                        <m:r>
                          <a:rPr lang="en-US" sz="233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330">
                    <a:sym typeface="+mn-ea"/>
                  </a:rPr>
                  <a:t> as well as a=</a:t>
                </a:r>
                <a14:m>
                  <m:oMath xmlns:m="http://schemas.openxmlformats.org/officeDocument/2006/math">
                    <m:r>
                      <a:rPr lang="en-US" sz="2330">
                        <a:latin typeface="Cambria Math" panose="02040503050406030204" charset="0"/>
                        <a:sym typeface="+mn-ea"/>
                      </a:rPr>
                      <m:t>10</m:t>
                    </m:r>
                    <m:sSup>
                      <m:sSupPr>
                        <m:ctrlPr>
                          <a:rPr lang="en-US" sz="233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233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e>
                      <m:sup>
                        <m:r>
                          <a:rPr lang="en-US" sz="233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330" i="1">
                    <a:latin typeface="Cambria Math" panose="02040503050406030204" charset="0"/>
                    <a:cs typeface="Cambria Math" panose="02040503050406030204" charset="0"/>
                  </a:rPr>
                  <a:t>so </a:t>
                </a:r>
                <a:endParaRPr lang="en-US" sz="233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 algn="l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330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sz="2330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</m:rad>
                    <m:r>
                      <a:rPr lang="en-US" sz="2330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sz="2330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330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sz="2330" i="1">
                            <a:latin typeface="Cambria Math" panose="02040503050406030204" charset="0"/>
                          </a:rPr>
                          <m:t>10</m:t>
                        </m:r>
                      </m:e>
                    </m:rad>
                    <m:r>
                      <a:rPr lang="en-US" sz="2330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sz="2330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330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sz="2330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</m:rad>
                  </m:oMath>
                </a14:m>
                <a:endParaRPr lang="en-US" sz="2330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 algn="l"/>
                <a:r>
                  <a:rPr lang="en-US" sz="2330" i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m+k = 1</a:t>
                </a:r>
                <a:endParaRPr lang="en-US" sz="233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650" y="968375"/>
                <a:ext cx="11797030" cy="5699125"/>
              </a:xfrm>
              <a:blipFill rotWithShape="1">
                <a:blip r:embed="rId2"/>
                <a:stretch>
                  <a:fillRect b="-1021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1765" y="130810"/>
                <a:ext cx="11353800" cy="581025"/>
              </a:xfrm>
            </p:spPr>
            <p:txBody>
              <a:bodyPr>
                <a:normAutofit fontScale="90000"/>
              </a:bodyPr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𝑦𝑧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𝑥𝑧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13</m:t>
                    </m:r>
                  </m:oMath>
                </a14:m>
                <a:r>
                  <a:rPr lang="en-US"/>
                  <a:t>; integers x,y,z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1765" y="130810"/>
                <a:ext cx="11353800" cy="581025"/>
              </a:xfrm>
              <a:blipFill rotWithShape="1">
                <a:blip r:embed="rId1"/>
                <a:stretch>
                  <a:fillRect t="-1169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11835"/>
                <a:ext cx="12039600" cy="604329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𝑦𝑧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11835"/>
                <a:ext cx="12039600" cy="604329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7630" y="121920"/>
                <a:ext cx="11266170" cy="55562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</m:e>
                          </m:rad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</m:e>
                          </m:rad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60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20</m:t>
                      </m:r>
                      <m:rad>
                        <m:radPr>
                          <m:degHide m:val="on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</m:rad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;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7630" y="121920"/>
                <a:ext cx="11266170" cy="555625"/>
              </a:xfrm>
              <a:blipFill rotWithShape="1">
                <a:blip r:embed="rId1"/>
                <a:stretch>
                  <a:fillRect t="-229" b="-22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265" y="815340"/>
                <a:ext cx="11952605" cy="5965825"/>
              </a:xfrm>
            </p:spPr>
            <p:txBody>
              <a:bodyPr/>
              <a:p>
                <a:r>
                  <a:rPr lang="en-US"/>
                  <a:t>if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rad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∉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rad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𝑏𝑎𝑠𝑖𝑠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𝑓𝑜𝑟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rad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20</m:t>
                    </m:r>
                  </m:oMath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try to figure out restriction:</a:t>
                </a:r>
                <a:endParaRPr lang="en-US"/>
              </a:p>
              <a:p>
                <a:pPr lvl="1"/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/>
                  <a:t>but taking from symmetry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𝑚𝑒𝑎𝑛𝑠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𝑗𝑢𝑠𝑡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𝑐ℎ𝑒𝑐𝑘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𝑡ℎ𝑎𝑡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my solution : substitute b = 10 -a 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100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80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ℎ𝑎𝑣𝑖𝑛𝑔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𝑟𝑒𝑠𝑡𝑟𝑖𝑐𝑡𝑖𝑜𝑛𝑠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&lt;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;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𝑒𝑣𝑒𝑛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𝑝𝑒𝑟𝑓𝑒𝑐𝑡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𝑠𝑞𝑢𝑎𝑟𝑒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</m:oMath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i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c = 2,8,10; a =5+-2;5+-1;5=3,4,5,6,7-&gt; just check that. </a:t>
                </a:r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265" y="815340"/>
                <a:ext cx="11952605" cy="5965825"/>
              </a:xfrm>
              <a:blipFill rotWithShape="1">
                <a:blip r:embed="rId2"/>
                <a:stretch>
                  <a:fillRect b="-1266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92075"/>
            <a:ext cx="11101705" cy="725805"/>
          </a:xfrm>
        </p:spPr>
        <p:txBody>
          <a:bodyPr>
            <a:normAutofit fontScale="90000"/>
          </a:bodyPr>
          <a:p>
            <a:pPr algn="ctr"/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x²-y²=12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817245"/>
            <a:ext cx="11811000" cy="5864860"/>
          </a:xfrm>
        </p:spPr>
        <p:txBody>
          <a:bodyPr/>
          <a:p>
            <a:r>
              <a:rPr lang="en-US"/>
              <a:t>(x-y)(x+y) = 12, </a:t>
            </a:r>
            <a:endParaRPr lang="en-US"/>
          </a:p>
          <a:p>
            <a:r>
              <a:rPr lang="en-US"/>
              <a:t>but both x-y and x+y must be even, or else if one of them is odd, the other must also be odd, what is not possible for factors of 12, </a:t>
            </a:r>
            <a:endParaRPr lang="en-US"/>
          </a:p>
          <a:p>
            <a:r>
              <a:rPr lang="en-US"/>
              <a:t>so the suitable pairs are only x+y=6 and x-y=2 and we have</a:t>
            </a:r>
            <a:endParaRPr lang="en-US"/>
          </a:p>
          <a:p>
            <a:r>
              <a:rPr lang="en-US"/>
              <a:t>x = 4 y = 2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76835"/>
                <a:ext cx="12085320" cy="1233805"/>
              </a:xfrm>
            </p:spPr>
            <p:txBody>
              <a:bodyPr>
                <a:normAutofit fontScale="90000"/>
              </a:bodyPr>
              <a:p>
                <a:r>
                  <a:rPr lang="en-US"/>
                  <a:t>Egyptian Fractions: number of solutions of </a:t>
                </a:r>
                <a:br>
                  <a:rPr lang="en-US"/>
                </a:br>
                <a:r>
                  <a:rPr lang="en-US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76835"/>
                <a:ext cx="12085320" cy="1233805"/>
              </a:xfrm>
              <a:blipFill rotWithShape="1">
                <a:blip r:embed="rId1"/>
                <a:stretch>
                  <a:fillRect t="-10757" b="-16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0195" y="1630045"/>
                <a:ext cx="11795125" cy="511492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𝑛𝑏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number of solutions = number of divisors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 including 1 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for exmaple if n = 10; 1*100; 2*50, 4*25; 5*20 , 10*10...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195" y="1630045"/>
                <a:ext cx="11795125" cy="511492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24460"/>
            <a:ext cx="11043920" cy="508000"/>
          </a:xfrm>
        </p:spPr>
        <p:txBody>
          <a:bodyPr>
            <a:normAutofit fontScale="90000"/>
          </a:bodyPr>
          <a:p>
            <a:r>
              <a:rPr lang="en-US"/>
              <a:t>Content: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6845" y="695325"/>
                <a:ext cx="11854180" cy="6090920"/>
              </a:xfr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</m:t>
                            </m:r>
                          </m:e>
                        </m:rad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𝑤𝑎𝑦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845" y="695325"/>
                <a:ext cx="11854180" cy="609092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89890" y="109855"/>
                <a:ext cx="10515600" cy="106108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𝑎𝑟𝑒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𝐼𝑛𝑡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9890" y="109855"/>
                <a:ext cx="10515600" cy="1061085"/>
              </a:xfrm>
              <a:blipFill rotWithShape="1">
                <a:blip r:embed="rId1"/>
                <a:stretch>
                  <a:fillRect t="-215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775" y="1367155"/>
                <a:ext cx="11911965" cy="5329555"/>
              </a:xfrm>
            </p:spPr>
            <p:txBody>
              <a:bodyPr/>
              <a:p>
                <a:pPr lvl="0"/>
                <a:r>
                  <a:rPr lang="en-US" altLang="en-US" sz="2800">
                    <a:sym typeface="+mn-ea"/>
                  </a:rPr>
                  <a:t>rewrite equasion for one variable:</a:t>
                </a:r>
                <a:endParaRPr lang="en-US" altLang="en-US" sz="280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num>
                      <m:den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num>
                      <m:den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en-US" sz="2800">
                    <a:sym typeface="+mn-ea"/>
                  </a:rPr>
                  <a:t>conclusion</a:t>
                </a:r>
                <a:r>
                  <a:rPr lang="ru-RU" altLang="en-US" sz="2800">
                    <a:sym typeface="+mn-ea"/>
                  </a:rPr>
                  <a:t> </a:t>
                </a:r>
                <a:r>
                  <a:rPr lang="en-US" altLang="en-US" sz="2800">
                    <a:sym typeface="+mn-ea"/>
                  </a:rPr>
                  <a:t>about integers:</a:t>
                </a:r>
                <a:endParaRPr lang="en-US" altLang="en-US" sz="2800"/>
              </a:p>
              <a:p>
                <a:pPr lvl="1"/>
                <a:r>
                  <a:rPr lang="en-US" altLang="en-US" sz="2800">
                    <a:sym typeface="+mn-ea"/>
                  </a:rPr>
                  <a:t>k-2|4 =&gt; k-2 = 1,2 or 4; </a:t>
                </a:r>
                <a:endParaRPr lang="en-US" altLang="en-US" sz="2800"/>
              </a:p>
              <a:p>
                <a:pPr lvl="1"/>
                <a:r>
                  <a:rPr lang="en-US" altLang="en-US" sz="2800">
                    <a:sym typeface="+mn-ea"/>
                  </a:rPr>
                  <a:t>k = 3,4,6; </a:t>
                </a:r>
                <a:endParaRPr lang="en-US" altLang="en-US" sz="2800"/>
              </a:p>
              <a:p>
                <a:pPr lvl="1"/>
                <a:r>
                  <a:rPr lang="en-US" altLang="en-US" sz="2800">
                    <a:sym typeface="+mn-ea"/>
                  </a:rPr>
                  <a:t>m = 6,4,3</a:t>
                </a:r>
                <a:endParaRPr lang="en-US" altLang="en-US" sz="280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75" y="1367155"/>
                <a:ext cx="11911965" cy="532955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376805" y="79375"/>
                <a:ext cx="9578340" cy="125412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20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𝑎𝑟𝑒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𝐼𝑛𝑡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76805" y="79375"/>
                <a:ext cx="9578340" cy="12541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935" y="976630"/>
                <a:ext cx="11840210" cy="5659120"/>
              </a:xfrm>
            </p:spPr>
            <p:txBody>
              <a:bodyPr>
                <a:normAutofit lnSpcReduction="10000"/>
              </a:bodyPr>
              <a:p>
                <a:r>
                  <a:rPr lang="en-US"/>
                  <a:t>Symmetrical radical -&lt; move one item to other side and square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conclusion</a:t>
                </a:r>
                <a:r>
                  <a:rPr lang="ru-RU" altLang="en-US"/>
                  <a:t> </a:t>
                </a:r>
                <a:r>
                  <a:rPr lang="en-US" altLang="en-US"/>
                  <a:t>about integers:</a:t>
                </a:r>
                <a:endParaRPr lang="en-US" altLang="en-US"/>
              </a:p>
              <a:p>
                <a:pPr lvl="1"/>
                <a:r>
                  <a:rPr lang="en-US">
                    <a:latin typeface="Cambria Math" panose="02040503050406030204" charset="0"/>
                    <a:cs typeface="Cambria Math" panose="02040503050406030204" charset="0"/>
                  </a:rPr>
                  <a:t>must be rational: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𝑎𝑟𝑒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𝐼𝑛𝑡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en-US"/>
                  <a:t>substitute details of x,y in original eq:</a:t>
                </a:r>
                <a:endParaRPr lang="en-US" altLang="en-US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20</m:t>
                            </m:r>
                          </m:e>
                        </m:rad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en-US"/>
                  <a:t>simplify - divide both sides on constant:</a:t>
                </a:r>
                <a:endParaRPr lang="en-US" altLang="en-US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get x,y values from k,m: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en-US" sz="2800">
                    <a:sym typeface="+mn-ea"/>
                  </a:rPr>
                  <a:t>x = 3*3*5,4,6; </a:t>
                </a:r>
                <a:endParaRPr lang="en-US" altLang="en-US" sz="2800"/>
              </a:p>
              <a:p>
                <a:pPr lvl="1"/>
                <a:r>
                  <a:rPr lang="en-US" altLang="en-US" sz="2800">
                    <a:sym typeface="+mn-ea"/>
                  </a:rPr>
                  <a:t>y = 5*6*6,4,3</a:t>
                </a:r>
                <a:endParaRPr lang="en-US" altLang="en-US" sz="2800"/>
              </a:p>
              <a:p>
                <a:pPr lvl="0"/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endParaRPr lang="en-US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935" y="976630"/>
                <a:ext cx="11840210" cy="5659120"/>
              </a:xfrm>
              <a:blipFill rotWithShape="1">
                <a:blip r:embed="rId2"/>
                <a:stretch>
                  <a:fillRect t="-505" b="-977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0335" y="116205"/>
                <a:ext cx="11213465" cy="99758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0335" y="116205"/>
                <a:ext cx="11213465" cy="997585"/>
              </a:xfrm>
              <a:blipFill rotWithShape="1">
                <a:blip r:embed="rId1"/>
                <a:stretch>
                  <a:fillRect t="-560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9700" y="1113790"/>
                <a:ext cx="11951970" cy="5592445"/>
              </a:xfr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en-US"/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/>
                  <a:t> </a:t>
                </a:r>
                <a:r>
                  <a:rPr lang="en-US"/>
                  <a:t>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WLOC: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𝑟𝑒𝑠𝑡𝑟𝑖𝑐𝑡𝑖𝑜𝑛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𝑡𝑟𝑖𝑐𝑘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𝑏𝑎𝑠𝑖𝑠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𝑤𝑙𝑜𝑐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: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=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𝑜𝑟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</a:rPr>
                  <a:t>if a = 2;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if a =3;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with all permutations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700" y="1113790"/>
                <a:ext cx="11951970" cy="5592445"/>
              </a:xfrm>
              <a:blipFill rotWithShape="1">
                <a:blip r:embed="rId2"/>
                <a:stretch>
                  <a:fillRect b="-500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2705" y="0"/>
                <a:ext cx="10515600" cy="115062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705" y="0"/>
                <a:ext cx="10515600" cy="115062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070" y="1149985"/>
                <a:ext cx="12055475" cy="5596890"/>
              </a:xfrm>
            </p:spPr>
            <p:txBody>
              <a:bodyPr>
                <a:normAutofit fontScale="90000" lnSpcReduction="10000"/>
              </a:bodyPr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𝑚𝑛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ru-RU" i="1">
                    <a:latin typeface="Cambria Math" panose="02040503050406030204" charset="0"/>
                    <a:cs typeface="Cambria Math" panose="02040503050406030204" charset="0"/>
                  </a:rPr>
                  <a:t>(x2) - need to figure out why is it that way 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(+25) 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25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𝑚𝑛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𝑎𝑚𝑛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𝑏𝑛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(* a)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(+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b(b-a)=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𝑎𝑏𝑛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get all factors of b(b-a)=x*y and then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70" y="1149985"/>
                <a:ext cx="12055475" cy="5596890"/>
              </a:xfrm>
              <a:blipFill rotWithShape="1">
                <a:blip r:embed="rId2"/>
                <a:stretch>
                  <a:fillRect b="-230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7630" y="99695"/>
                <a:ext cx="11967210" cy="96202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𝑚𝑛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7630" y="99695"/>
                <a:ext cx="11967210" cy="962025"/>
              </a:xfrm>
              <a:blipFill rotWithShape="1">
                <a:blip r:embed="rId1"/>
                <a:stretch>
                  <a:fillRect t="-7525" b="-171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3040" y="1061720"/>
                <a:ext cx="11862435" cy="566483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𝑎𝑚𝑛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457200" lvl="1" indent="-457200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𝑎𝑚𝑛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𝑏𝑚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𝑏𝑛</m:t>
                    </m:r>
                  </m:oMath>
                </a14:m>
                <a:r>
                  <a:rPr lang="en-US" sz="2800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(* a)</a:t>
                </a:r>
                <a:endParaRPr lang="en-US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457200" lvl="1" indent="-457200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𝑎𝑏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𝑚𝑛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𝑏𝑚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𝑏𝑛</m:t>
                    </m:r>
                  </m:oMath>
                </a14:m>
                <a:r>
                  <a:rPr lang="en-US" sz="2800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 (+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-457200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𝑚𝑛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𝑎𝑏𝑚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𝑎𝑏𝑛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-457200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𝑎𝑚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𝑎𝑛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1" indent="-457200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)=(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𝑎𝑚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𝑎𝑛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1" indent="-457200"/>
                <a:r>
                  <a:rPr lang="en-US" sz="2800" i="1">
                    <a:latin typeface="Cambria Math" panose="02040503050406030204" charset="0"/>
                    <a:cs typeface="Cambria Math" panose="02040503050406030204" charset="0"/>
                  </a:rPr>
                  <a:t>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1" indent="-457200"/>
                <a:r>
                  <a:rPr lang="en-US" sz="2800"/>
                  <a:t>4*5=20=1*20, 2*10,4*5, 5*4, 10*2, 20*1</a:t>
                </a:r>
                <a:endParaRPr lang="en-US" sz="2800"/>
              </a:p>
              <a:p>
                <a:pPr marL="0" lvl="1" indent="-457200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20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24</m:t>
                    </m:r>
                  </m:oMath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1" indent="-457200"/>
                <a:r>
                  <a:rPr lang="en-US" sz="2800" i="1">
                    <a:latin typeface="Cambria Math" panose="02040503050406030204" charset="0"/>
                    <a:cs typeface="Cambria Math" panose="02040503050406030204" charset="0"/>
                  </a:rPr>
                  <a:t>m=6, n = 10+4=14</a:t>
                </a:r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-457200"/>
                <a:r>
                  <a:rPr lang="en-US" sz="2800" i="1">
                    <a:latin typeface="Cambria Math" panose="02040503050406030204" charset="0"/>
                    <a:cs typeface="Cambria Math" panose="02040503050406030204" charset="0"/>
                  </a:rPr>
                  <a:t>m=4+4=8; n = 5+4 = 9</a:t>
                </a:r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-457200">
                  <a:buNone/>
                </a:pPr>
                <a:endParaRPr lang="en-US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040" y="1061720"/>
                <a:ext cx="11862435" cy="5664835"/>
              </a:xfrm>
              <a:blipFill rotWithShape="1">
                <a:blip r:embed="rId2"/>
                <a:stretch>
                  <a:fillRect b="-912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57785"/>
                <a:ext cx="12192000" cy="1349375"/>
              </a:xfrm>
            </p:spPr>
            <p:txBody>
              <a:bodyPr>
                <a:norm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𝑚𝑛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𝑤𝑎𝑦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7785"/>
                <a:ext cx="12192000" cy="134937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125" y="1406525"/>
                <a:ext cx="11960860" cy="5360035"/>
              </a:xfrm>
            </p:spPr>
            <p:txBody>
              <a:bodyPr/>
              <a:p>
                <a:r>
                  <a:rPr lang="en-US"/>
                  <a:t>let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/>
                  <a:t> then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𝑚𝑛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12</m:t>
                    </m:r>
                  </m:oMath>
                </a14:m>
                <a:r>
                  <a:rPr lang="en-US"/>
                  <a:t> 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24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14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28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𝑛𝑜𝑡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𝑖𝑛𝑡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then is symmetrical 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125" y="1406525"/>
                <a:ext cx="11960860" cy="5360035"/>
              </a:xfrm>
              <a:blipFill rotWithShape="1">
                <a:blip r:embed="rId2"/>
                <a:stretch>
                  <a:fillRect b="-233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5559</Words>
  <Application>WPS Presentation</Application>
  <PresentationFormat>Widescreen</PresentationFormat>
  <Paragraphs>221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Cambria Math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Egyptian Fractions: number of solutions of   </vt:lpstr>
      <vt:lpstr>Content: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pqr=7(p+q+r) - ? </vt:lpstr>
      <vt:lpstr>PowerPoint 演示文稿</vt:lpstr>
      <vt:lpstr>Нелинейный диофант | Осторожно, спойлер! | Борис Трушин !</vt:lpstr>
      <vt:lpstr>am + bn = cmn</vt:lpstr>
      <vt:lpstr>PowerPoint 演示文稿</vt:lpstr>
      <vt:lpstr>; integers x,y,z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94</cp:revision>
  <dcterms:created xsi:type="dcterms:W3CDTF">2022-06-02T14:29:00Z</dcterms:created>
  <dcterms:modified xsi:type="dcterms:W3CDTF">2023-08-29T01:16:39Z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3CD868235E094A70BF15D1CBA74DDE07</vt:lpwstr>
  </property>
  <property fmtid="{D5CDD505-2E9C-101B-9397-08002B2CF9AE}" pid="3" name="KSOProductBuildVer">
    <vt:lpwstr>1033-11.2.0.11219</vt:lpwstr>
  </property>
</Properties>
</file>