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96" r:id="rId4"/>
    <p:sldId id="275" r:id="rId5"/>
    <p:sldId id="257" r:id="rId6"/>
    <p:sldId id="258" r:id="rId7"/>
    <p:sldId id="259" r:id="rId8"/>
    <p:sldId id="260" r:id="rId9"/>
    <p:sldId id="261" r:id="rId10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1" r:id="rId25"/>
    <p:sldId id="294" r:id="rId26"/>
    <p:sldId id="295" r:id="rId27"/>
    <p:sldId id="318" r:id="rId28"/>
    <p:sldId id="319" r:id="rId29"/>
    <p:sldId id="3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050" y="85725"/>
            <a:ext cx="10515600" cy="54038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Floor functions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6050" y="626110"/>
                <a:ext cx="11939905" cy="6231890"/>
              </a:xfr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500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x € R</a:t>
                </a:r>
                <a:endParaRPr lang="de-DE" altLang="en-US"/>
              </a:p>
              <a:p>
                <a:endParaRPr lang="de-DE" altLang="en-US"/>
              </a:p>
              <a:p>
                <a:r>
                  <a:rPr lang="de-DE" altLang="en-US"/>
                  <a:t>recall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999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strategie : split on summands what have the same floor.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choose m € N, m &lt; 27, such that: 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is an integer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then let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 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all equal to n, m times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all equal to n+1, 27 times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29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54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all equal to n+2, 27 times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55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56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all equal to n+3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25-m times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050" y="626110"/>
                <a:ext cx="11939905" cy="6231890"/>
              </a:xfrm>
              <a:blipFill rotWithShape="1">
                <a:blip r:embed="rId1"/>
                <a:stretch>
                  <a:fillRect b="-388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685" y="85725"/>
            <a:ext cx="11886565" cy="807720"/>
          </a:xfrm>
        </p:spPr>
        <p:txBody>
          <a:bodyPr/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6685" y="892810"/>
                <a:ext cx="11885930" cy="5857240"/>
              </a:xfrm>
            </p:spPr>
            <p:txBody>
              <a:bodyPr>
                <a:normAutofit fontScale="90000" lnSpcReduction="20000"/>
              </a:bodyPr>
              <a:p>
                <a:r>
                  <a:rPr lang="de-DE" altLang="en-US"/>
                  <a:t>therefore you have an equasion:</a:t>
                </a:r>
                <a:endParaRPr lang="de-DE" altLang="en-US"/>
              </a:p>
              <a:p>
                <a:r>
                  <a:rPr lang="de-DE" altLang="en-US"/>
                  <a:t>nm+ 27n+27 + 27n + 54+ (n+3)(25-m) = 500</a:t>
                </a:r>
                <a:endParaRPr lang="de-DE" altLang="en-US"/>
              </a:p>
              <a:p>
                <a:pPr lvl="1"/>
                <a:r>
                  <a:rPr lang="de-DE" altLang="en-US">
                    <a:solidFill>
                      <a:srgbClr val="FF0000"/>
                    </a:solidFill>
                    <a:sym typeface="+mn-ea"/>
                  </a:rPr>
                  <a:t>nm</a:t>
                </a:r>
                <a:r>
                  <a:rPr lang="de-DE" altLang="en-US">
                    <a:sym typeface="+mn-ea"/>
                  </a:rPr>
                  <a:t>+</a:t>
                </a:r>
                <a:r>
                  <a:rPr lang="de-DE" altLang="en-US">
                    <a:solidFill>
                      <a:srgbClr val="00B050"/>
                    </a:solidFill>
                    <a:sym typeface="+mn-ea"/>
                  </a:rPr>
                  <a:t> 27n</a:t>
                </a:r>
                <a:r>
                  <a:rPr lang="de-DE" altLang="en-US">
                    <a:sym typeface="+mn-ea"/>
                  </a:rPr>
                  <a:t>+</a:t>
                </a:r>
                <a:r>
                  <a:rPr lang="de-DE" altLang="en-US">
                    <a:solidFill>
                      <a:srgbClr val="0070C0"/>
                    </a:solidFill>
                    <a:sym typeface="+mn-ea"/>
                  </a:rPr>
                  <a:t>27</a:t>
                </a:r>
                <a:r>
                  <a:rPr lang="de-DE" altLang="en-US">
                    <a:sym typeface="+mn-ea"/>
                  </a:rPr>
                  <a:t> + </a:t>
                </a:r>
                <a:r>
                  <a:rPr lang="de-DE" altLang="en-US">
                    <a:solidFill>
                      <a:srgbClr val="00B050"/>
                    </a:solidFill>
                    <a:sym typeface="+mn-ea"/>
                  </a:rPr>
                  <a:t>27n </a:t>
                </a:r>
                <a:r>
                  <a:rPr lang="de-DE" altLang="en-US">
                    <a:sym typeface="+mn-ea"/>
                  </a:rPr>
                  <a:t>+ </a:t>
                </a:r>
                <a:r>
                  <a:rPr lang="de-DE" altLang="en-US">
                    <a:solidFill>
                      <a:srgbClr val="0070C0"/>
                    </a:solidFill>
                    <a:sym typeface="+mn-ea"/>
                  </a:rPr>
                  <a:t>54</a:t>
                </a:r>
                <a:r>
                  <a:rPr lang="de-DE" altLang="en-US">
                    <a:sym typeface="+mn-ea"/>
                  </a:rPr>
                  <a:t>+ </a:t>
                </a:r>
                <a:r>
                  <a:rPr lang="de-DE" altLang="en-US">
                    <a:solidFill>
                      <a:srgbClr val="00B050"/>
                    </a:solidFill>
                    <a:sym typeface="+mn-ea"/>
                  </a:rPr>
                  <a:t>25n</a:t>
                </a:r>
                <a:r>
                  <a:rPr lang="de-DE" altLang="en-US">
                    <a:sym typeface="+mn-ea"/>
                  </a:rPr>
                  <a:t>+ </a:t>
                </a:r>
                <a:r>
                  <a:rPr lang="de-DE" altLang="en-US">
                    <a:solidFill>
                      <a:srgbClr val="0070C0"/>
                    </a:solidFill>
                    <a:sym typeface="+mn-ea"/>
                  </a:rPr>
                  <a:t>75</a:t>
                </a:r>
                <a:r>
                  <a:rPr lang="de-DE" altLang="en-US">
                    <a:sym typeface="+mn-ea"/>
                  </a:rPr>
                  <a:t>-</a:t>
                </a:r>
                <a:r>
                  <a:rPr lang="de-DE" altLang="en-US">
                    <a:solidFill>
                      <a:srgbClr val="FF0000"/>
                    </a:solidFill>
                    <a:sym typeface="+mn-ea"/>
                  </a:rPr>
                  <a:t>mn</a:t>
                </a:r>
                <a:r>
                  <a:rPr lang="de-DE" altLang="en-US">
                    <a:sym typeface="+mn-ea"/>
                  </a:rPr>
                  <a:t>-3m= </a:t>
                </a:r>
                <a:r>
                  <a:rPr lang="de-DE" altLang="en-US">
                    <a:solidFill>
                      <a:srgbClr val="0070C0"/>
                    </a:solidFill>
                    <a:sym typeface="+mn-ea"/>
                  </a:rPr>
                  <a:t>500</a:t>
                </a:r>
                <a:endParaRPr lang="de-DE" altLang="en-US">
                  <a:sym typeface="+mn-ea"/>
                </a:endParaRPr>
              </a:p>
              <a:p>
                <a:r>
                  <a:rPr lang="de-DE" altLang="en-US">
                    <a:sym typeface="+mn-ea"/>
                  </a:rPr>
                  <a:t>79n-3m=344 / check : </a:t>
                </a:r>
                <a:endParaRPr lang="de-DE" altLang="en-US"/>
              </a:p>
              <a:p>
                <a:r>
                  <a:rPr lang="de-DE" altLang="en-US"/>
                  <a:t>mod 3 : </a:t>
                </a:r>
                <a:endParaRPr lang="de-DE" altLang="en-US"/>
              </a:p>
              <a:p>
                <a:pPr lvl="1"/>
                <a:r>
                  <a:rPr lang="de-DE" altLang="en-US"/>
                  <a:t>1*n == 2 (mod 3), so n = 2+3k = 2,5,8...</a:t>
                </a:r>
                <a:endParaRPr lang="de-DE" altLang="en-US"/>
              </a:p>
              <a:p>
                <a:pPr lvl="1"/>
                <a:r>
                  <a:rPr lang="de-DE" altLang="en-US"/>
                  <a:t>since </a:t>
                </a:r>
                <a:r>
                  <a:rPr lang="de-DE" altLang="en-US">
                    <a:sym typeface="+mn-ea"/>
                  </a:rPr>
                  <a:t>79n &gt; 344 , n =5, 8 and further suits</a:t>
                </a:r>
                <a:endParaRPr lang="de-DE" altLang="en-US"/>
              </a:p>
              <a:p>
                <a:r>
                  <a:rPr lang="de-DE" altLang="en-US"/>
                  <a:t>mod 79 : </a:t>
                </a:r>
                <a:endParaRPr lang="de-DE" altLang="en-US"/>
              </a:p>
              <a:p>
                <a:pPr lvl="1"/>
                <a:r>
                  <a:rPr lang="de-DE" altLang="en-US"/>
                  <a:t>-3m == 28(mod 79), </a:t>
                </a:r>
                <a:endParaRPr lang="de-DE" altLang="en-US"/>
              </a:p>
              <a:p>
                <a:pPr lvl="1"/>
                <a:r>
                  <a:rPr lang="de-DE" altLang="en-US"/>
                  <a:t>3m ==-28 ==  51 (mod 79)</a:t>
                </a:r>
                <a:endParaRPr lang="de-DE" altLang="en-US"/>
              </a:p>
              <a:p>
                <a:pPr lvl="1"/>
                <a:r>
                  <a:rPr lang="de-DE" altLang="en-US"/>
                  <a:t>m == 17(mod 79) = 17, 96... but m &lt; 27, so only m = 17 suits </a:t>
                </a:r>
                <a:endParaRPr lang="de-DE" altLang="en-US"/>
              </a:p>
              <a:p>
                <a:pPr lvl="0"/>
                <a:r>
                  <a:rPr lang="de-DE" altLang="en-US"/>
                  <a:t>so we have a pair n = 5, m = 17 </a:t>
                </a:r>
                <a:endParaRPr lang="de-DE" altLang="en-US"/>
              </a:p>
              <a:p>
                <a:pPr lvl="0"/>
                <a:r>
                  <a:rPr lang="de-DE" altLang="en-US"/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17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de-DE" altLang="en-US"/>
                  <a:t> is an integer, or x = 5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wrong!!!</a:t>
                </a:r>
                <a:endParaRPr lang="de-DE" altLang="en-US"/>
              </a:p>
              <a:p>
                <a:pPr lvl="0"/>
                <a:r>
                  <a:rPr lang="de-DE" altLang="en-US"/>
                  <a:t>todo: https://www.youtube.com/watch?v=JsUfMwHyxB4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" y="892810"/>
                <a:ext cx="11885930" cy="5857240"/>
              </a:xfrm>
              <a:blipFill rotWithShape="1">
                <a:blip r:embed="rId1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935" y="107315"/>
            <a:ext cx="12077065" cy="50482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would make this equation true??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4935" y="612140"/>
                <a:ext cx="11482070" cy="6024880"/>
              </a:xfrm>
            </p:spPr>
            <p:txBody>
              <a:bodyPr/>
              <a:p>
                <a:r>
                  <a:rPr lang="de-DE" altLang="en-US"/>
                  <a:t>https://www.youtube.com/watch?v=wqFQ7lw-JbU</a:t>
                </a:r>
                <a:endParaRPr lang="de-DE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≤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𝑜𝑑𝑑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remove the fractions: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48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put all summands to one side: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- 12y-48x = 0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split on factors: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48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48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4*3*3*8 = 9 * 64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but y is odd, so y - 48 is also odd, also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y - 48 = {1,3,9}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but with y=1,3 x will be &gt; 100.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so the only answer is y-48=9, y = 57,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therefore x = 76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35" y="612140"/>
                <a:ext cx="11482070" cy="6024880"/>
              </a:xfrm>
              <a:blipFill rotWithShape="1">
                <a:blip r:embed="rId1"/>
                <a:stretch>
                  <a:fillRect b="-38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5565"/>
            <a:ext cx="10515600" cy="53848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 this one fun?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14045"/>
            <a:ext cx="12192635" cy="6118860"/>
          </a:xfrm>
        </p:spPr>
        <p:txBody>
          <a:bodyPr>
            <a:normAutofit lnSpcReduction="20000"/>
          </a:bodyPr>
          <a:p>
            <a:r>
              <a:rPr lang="de-DE" altLang="en-US"/>
              <a:t>https://www.youtube.com/watch?v=R0WC3USThlE</a:t>
            </a:r>
            <a:endParaRPr lang="de-DE" altLang="en-US"/>
          </a:p>
          <a:p>
            <a:r>
              <a:rPr lang="de-DE" altLang="en-US"/>
              <a:t>find all a,b € N, such that </a:t>
            </a:r>
            <a:endParaRPr lang="de-DE" altLang="en-US"/>
          </a:p>
          <a:p>
            <a:r>
              <a:rPr lang="de-DE" altLang="en-US"/>
              <a:t>a</a:t>
            </a:r>
            <a:r>
              <a:rPr lang="de-DE" altLang="en-US" baseline="30000"/>
              <a:t>n+1</a:t>
            </a:r>
            <a:r>
              <a:rPr lang="de-DE" altLang="en-US"/>
              <a:t>+2</a:t>
            </a:r>
            <a:r>
              <a:rPr lang="de-DE" altLang="en-US" baseline="30000"/>
              <a:t>n+1</a:t>
            </a:r>
            <a:r>
              <a:rPr lang="de-DE" altLang="en-US"/>
              <a:t>+1 is a multiple of a</a:t>
            </a:r>
            <a:r>
              <a:rPr lang="de-DE" altLang="en-US" baseline="30000"/>
              <a:t>n</a:t>
            </a:r>
            <a:r>
              <a:rPr lang="de-DE" altLang="en-US"/>
              <a:t>+2</a:t>
            </a:r>
            <a:r>
              <a:rPr lang="de-DE" altLang="en-US" baseline="30000"/>
              <a:t>n</a:t>
            </a:r>
            <a:r>
              <a:rPr lang="de-DE" altLang="en-US"/>
              <a:t>+1</a:t>
            </a:r>
            <a:endParaRPr lang="de-DE" altLang="en-US"/>
          </a:p>
          <a:p>
            <a:r>
              <a:rPr lang="de-DE" altLang="en-US"/>
              <a:t>lets see, what happens if n = 1 :</a:t>
            </a:r>
            <a:endParaRPr lang="de-DE" altLang="en-US"/>
          </a:p>
          <a:p>
            <a:r>
              <a:rPr lang="de-DE" altLang="en-US"/>
              <a:t>a</a:t>
            </a:r>
            <a:r>
              <a:rPr lang="de-DE" altLang="en-US" baseline="30000"/>
              <a:t>2</a:t>
            </a:r>
            <a:r>
              <a:rPr lang="de-DE" altLang="en-US"/>
              <a:t>+4+1 </a:t>
            </a:r>
            <a:r>
              <a:rPr lang="de-DE" altLang="en-US">
                <a:sym typeface="+mn-ea"/>
              </a:rPr>
              <a:t> (1) </a:t>
            </a:r>
            <a:r>
              <a:rPr lang="de-DE" altLang="en-US"/>
              <a:t>is a multiple of a+3</a:t>
            </a:r>
            <a:endParaRPr lang="de-DE" altLang="en-US"/>
          </a:p>
          <a:p>
            <a:r>
              <a:rPr lang="de-DE" altLang="en-US"/>
              <a:t>take an obvious multiple: a</a:t>
            </a:r>
            <a:r>
              <a:rPr lang="de-DE" altLang="en-US" baseline="30000"/>
              <a:t>2</a:t>
            </a:r>
            <a:r>
              <a:rPr lang="de-DE" altLang="en-US"/>
              <a:t>-9 </a:t>
            </a:r>
            <a:r>
              <a:rPr lang="de-DE" altLang="en-US">
                <a:sym typeface="+mn-ea"/>
              </a:rPr>
              <a:t>(2) </a:t>
            </a:r>
            <a:r>
              <a:rPr lang="de-DE" altLang="en-US"/>
              <a:t>is also multiple of a+3 , because = (a+3)(a-3)</a:t>
            </a:r>
            <a:endParaRPr lang="de-DE" altLang="en-US"/>
          </a:p>
          <a:p>
            <a:r>
              <a:rPr lang="de-DE" altLang="en-US"/>
              <a:t>lets take the difference between (1) and (2)</a:t>
            </a:r>
            <a:endParaRPr lang="de-DE" altLang="en-US"/>
          </a:p>
          <a:p>
            <a:r>
              <a:rPr lang="de-DE" altLang="en-US"/>
              <a:t>14 is a multiple of a+3 </a:t>
            </a:r>
            <a:endParaRPr lang="de-DE" altLang="en-US"/>
          </a:p>
          <a:p>
            <a:r>
              <a:rPr lang="de-DE" altLang="en-US"/>
              <a:t>a+3 is a factor of 14 </a:t>
            </a:r>
            <a:endParaRPr lang="de-DE" altLang="en-US"/>
          </a:p>
          <a:p>
            <a:r>
              <a:rPr lang="de-DE" altLang="en-US"/>
              <a:t>a+3 € {1,2,7,14}</a:t>
            </a:r>
            <a:endParaRPr lang="de-DE" altLang="en-US"/>
          </a:p>
          <a:p>
            <a:r>
              <a:rPr lang="de-DE" altLang="en-US"/>
              <a:t>a = 4 or 11 </a:t>
            </a:r>
            <a:endParaRPr lang="de-DE" altLang="en-US"/>
          </a:p>
          <a:p>
            <a:r>
              <a:rPr lang="de-DE" altLang="en-US"/>
              <a:t>check: a = 4 : 21 is a multiple of 7 a = 11: 126 is a multiple of 14 </a:t>
            </a:r>
            <a:endParaRPr lang="de-DE" altLang="en-US"/>
          </a:p>
          <a:p>
            <a:r>
              <a:rPr lang="de-DE" altLang="en-US"/>
              <a:t>solutions so far : (a=4, n = 1)( a = 11, n = 1) 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295" y="0"/>
            <a:ext cx="10515600" cy="54038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295" y="539750"/>
            <a:ext cx="11818620" cy="6155055"/>
          </a:xfrm>
        </p:spPr>
        <p:txBody>
          <a:bodyPr/>
          <a:p>
            <a:r>
              <a:rPr lang="de-DE" altLang="de-DE">
                <a:latin typeface="Calibri" panose="020F0502020204030204" charset="0"/>
              </a:rPr>
              <a:t>n = 2: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a</a:t>
            </a:r>
            <a:r>
              <a:rPr lang="de-DE" altLang="de-DE" baseline="30000">
                <a:latin typeface="Calibri" panose="020F0502020204030204" charset="0"/>
              </a:rPr>
              <a:t>3</a:t>
            </a:r>
            <a:r>
              <a:rPr lang="de-DE" altLang="de-DE">
                <a:latin typeface="Calibri" panose="020F0502020204030204" charset="0"/>
              </a:rPr>
              <a:t>+9 is a multiple of a</a:t>
            </a:r>
            <a:r>
              <a:rPr lang="de-DE" altLang="de-DE" baseline="30000">
                <a:latin typeface="Calibri" panose="020F0502020204030204" charset="0"/>
              </a:rPr>
              <a:t>2</a:t>
            </a:r>
            <a:r>
              <a:rPr lang="de-DE" altLang="de-DE">
                <a:latin typeface="Calibri" panose="020F0502020204030204" charset="0"/>
              </a:rPr>
              <a:t>+5 (m2)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take an obvious multiple: a3+5a is also a multiple of a</a:t>
            </a:r>
            <a:r>
              <a:rPr lang="de-DE" altLang="de-DE" baseline="30000">
                <a:latin typeface="Calibri" panose="020F0502020204030204" charset="0"/>
              </a:rPr>
              <a:t>2</a:t>
            </a:r>
            <a:r>
              <a:rPr lang="de-DE" altLang="de-DE">
                <a:latin typeface="Calibri" panose="020F0502020204030204" charset="0"/>
              </a:rPr>
              <a:t>+5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take the difference: 5a-9 is a multiple of a</a:t>
            </a:r>
            <a:r>
              <a:rPr lang="de-DE" altLang="de-DE" baseline="30000">
                <a:latin typeface="Calibri" panose="020F0502020204030204" charset="0"/>
              </a:rPr>
              <a:t>2</a:t>
            </a:r>
            <a:r>
              <a:rPr lang="de-DE" altLang="de-DE">
                <a:latin typeface="Calibri" panose="020F0502020204030204" charset="0"/>
              </a:rPr>
              <a:t>+5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  <a:sym typeface="+mn-ea"/>
              </a:rPr>
              <a:t>5a-9 &gt;= a</a:t>
            </a:r>
            <a:r>
              <a:rPr lang="de-DE" altLang="de-DE" baseline="30000">
                <a:latin typeface="Calibri" panose="020F0502020204030204" charset="0"/>
                <a:sym typeface="+mn-ea"/>
              </a:rPr>
              <a:t>2</a:t>
            </a:r>
            <a:r>
              <a:rPr lang="de-DE" altLang="de-DE">
                <a:latin typeface="Calibri" panose="020F0502020204030204" charset="0"/>
                <a:sym typeface="+mn-ea"/>
              </a:rPr>
              <a:t>+5</a:t>
            </a:r>
            <a:endParaRPr lang="de-DE" altLang="de-DE">
              <a:latin typeface="Calibri" panose="020F0502020204030204" charset="0"/>
              <a:sym typeface="+mn-ea"/>
            </a:endParaRPr>
          </a:p>
          <a:p>
            <a:r>
              <a:rPr lang="de-DE" altLang="de-DE">
                <a:latin typeface="Calibri" panose="020F0502020204030204" charset="0"/>
              </a:rPr>
              <a:t>a</a:t>
            </a:r>
            <a:r>
              <a:rPr lang="de-DE" altLang="de-DE" baseline="30000">
                <a:latin typeface="Calibri" panose="020F0502020204030204" charset="0"/>
              </a:rPr>
              <a:t>2</a:t>
            </a:r>
            <a:r>
              <a:rPr lang="de-DE" altLang="de-DE">
                <a:latin typeface="Calibri" panose="020F0502020204030204" charset="0"/>
              </a:rPr>
              <a:t>-5a+14 &lt;=0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Discriminant: 25-4*14 &lt; 0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so it must be always positie or negative 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if we plug a =0, it is positive, so this expression must be always positive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so there is no  </a:t>
            </a:r>
            <a:r>
              <a:rPr lang="de-DE" altLang="de-DE">
                <a:latin typeface="Calibri" panose="020F0502020204030204" charset="0"/>
                <a:sym typeface="+mn-ea"/>
              </a:rPr>
              <a:t> 5a-9 is a multiple of a</a:t>
            </a:r>
            <a:r>
              <a:rPr lang="de-DE" altLang="de-DE" baseline="30000">
                <a:latin typeface="Calibri" panose="020F0502020204030204" charset="0"/>
                <a:sym typeface="+mn-ea"/>
              </a:rPr>
              <a:t>2</a:t>
            </a:r>
            <a:r>
              <a:rPr lang="de-DE" altLang="de-DE">
                <a:latin typeface="Calibri" panose="020F0502020204030204" charset="0"/>
                <a:sym typeface="+mn-ea"/>
              </a:rPr>
              <a:t>+5 and therefore no (m2)</a:t>
            </a:r>
            <a:endParaRPr lang="de-DE" altLang="de-DE">
              <a:latin typeface="Calibri" panose="020F0502020204030204" charset="0"/>
            </a:endParaRPr>
          </a:p>
          <a:p>
            <a:endParaRPr lang="de-DE" altLang="de-DE">
              <a:latin typeface="Calibri" panose="020F0502020204030204" charset="0"/>
            </a:endParaRPr>
          </a:p>
          <a:p>
            <a:endParaRPr lang="de-DE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00" y="0"/>
            <a:ext cx="10515600" cy="46736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635" y="467995"/>
            <a:ext cx="11892280" cy="6137910"/>
          </a:xfrm>
        </p:spPr>
        <p:txBody>
          <a:bodyPr/>
          <a:p>
            <a:r>
              <a:rPr lang="de-DE" altLang="en-US"/>
              <a:t>now take n &gt;=3 </a:t>
            </a:r>
            <a:endParaRPr lang="de-DE" altLang="en-US"/>
          </a:p>
          <a:p>
            <a:r>
              <a:rPr lang="de-DE" altLang="en-US"/>
              <a:t>check a = 1, a = 2 =&gt; this gives no solutions </a:t>
            </a:r>
            <a:endParaRPr lang="de-DE" altLang="en-US"/>
          </a:p>
          <a:p>
            <a:r>
              <a:rPr lang="de-DE" altLang="en-US"/>
              <a:t>so consider the case a &gt;= 3 </a:t>
            </a:r>
            <a:endParaRPr lang="de-DE" altLang="en-US"/>
          </a:p>
          <a:p>
            <a:r>
              <a:rPr lang="de-DE" altLang="en-US"/>
              <a:t>an obvious multiple : a</a:t>
            </a:r>
            <a:r>
              <a:rPr lang="de-DE" altLang="en-US" baseline="30000"/>
              <a:t>n+1</a:t>
            </a:r>
            <a:r>
              <a:rPr lang="de-DE" altLang="en-US"/>
              <a:t>+a2</a:t>
            </a:r>
            <a:r>
              <a:rPr lang="de-DE" altLang="en-US" baseline="30000"/>
              <a:t>n</a:t>
            </a:r>
            <a:r>
              <a:rPr lang="de-DE" altLang="en-US"/>
              <a:t>+a </a:t>
            </a:r>
            <a:endParaRPr lang="de-DE" altLang="en-US"/>
          </a:p>
          <a:p>
            <a:r>
              <a:rPr lang="de-DE" altLang="en-US"/>
              <a:t>take teh difference: </a:t>
            </a:r>
            <a:endParaRPr lang="de-DE" altLang="en-US"/>
          </a:p>
          <a:p>
            <a:r>
              <a:rPr lang="de-DE" altLang="en-US"/>
              <a:t>TODO - to finish 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370" y="0"/>
            <a:ext cx="11859895" cy="68834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from the IMO shortlist...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66370" y="687705"/>
                <a:ext cx="12026265" cy="6170295"/>
              </a:xfrm>
            </p:spPr>
            <p:txBody>
              <a:bodyPr>
                <a:normAutofit lnSpcReduction="20000"/>
              </a:bodyPr>
              <a:p>
                <a:r>
                  <a:rPr lang="de-DE" altLang="en-US"/>
                  <a:t>https://www.youtube.com/watch?v=qXEntyC0_20</a:t>
                </a:r>
                <a:endParaRPr lang="de-DE" altLang="en-US"/>
              </a:p>
              <a:p>
                <a:r>
                  <a:rPr lang="de-DE" altLang="en-US"/>
                  <a:t>find all a,b € N, such that:</a:t>
                </a:r>
                <a:endParaRPr lang="de-DE" altLang="en-US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𝑎𝑏</m:t>
                    </m:r>
                  </m:oMath>
                </a14:m>
                <a:endParaRPr lang="de-DE" altLang="en-US"/>
              </a:p>
              <a:p>
                <a:r>
                  <a:rPr lang="de-DE" altLang="en-US"/>
                  <a:t>Assume a&gt;=b &gt;=1, because of the symmetry </a:t>
                </a:r>
                <a:endParaRPr lang="de-DE" altLang="en-US"/>
              </a:p>
              <a:p>
                <a:r>
                  <a:rPr lang="de-DE" altLang="en-US"/>
                  <a:t>case : a=b:</a:t>
                </a:r>
                <a:endParaRPr lang="de-DE" altLang="en-US"/>
              </a:p>
              <a:p>
                <a:r>
                  <a:rPr lang="de-DE" altLang="en-US"/>
                  <a:t>a+a=2+a</a:t>
                </a:r>
                <a:r>
                  <a:rPr lang="de-DE" altLang="en-US" baseline="30000"/>
                  <a:t>2</a:t>
                </a:r>
                <a:r>
                  <a:rPr lang="de-DE" altLang="en-US"/>
                  <a:t> ,-&gt; no solution in a € N</a:t>
                </a:r>
                <a:endParaRPr lang="de-DE" altLang="en-US"/>
              </a:p>
              <a:p>
                <a:r>
                  <a:rPr lang="de-DE" altLang="en-US"/>
                  <a:t>so </a:t>
                </a:r>
                <a:r>
                  <a:rPr lang="de-DE" altLang="en-US">
                    <a:sym typeface="+mn-ea"/>
                  </a:rPr>
                  <a:t>a&gt;b &gt;=1,</a:t>
                </a:r>
                <a:endParaRPr lang="de-DE" altLang="en-US">
                  <a:sym typeface="+mn-ea"/>
                </a:endParaRPr>
              </a:p>
              <a:p>
                <a:r>
                  <a:rPr lang="de-DE" altLang="en-US">
                    <a:sym typeface="+mn-ea"/>
                  </a:rPr>
                  <a:t>look for some inequalities:</a:t>
                </a:r>
                <a:endParaRPr lang="de-DE" altLang="en-US">
                  <a:sym typeface="+mn-ea"/>
                </a:endParaRPr>
              </a:p>
              <a:p>
                <a:r>
                  <a:rPr lang="de-DE" altLang="en-US"/>
                  <a:t>ab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i="1">
                  <a:latin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70" y="687705"/>
                <a:ext cx="12026265" cy="6170295"/>
              </a:xfrm>
              <a:blipFill rotWithShape="1">
                <a:blip r:embed="rId1"/>
                <a:stretch>
                  <a:fillRect t="-10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9240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86410"/>
                <a:ext cx="12191365" cy="6371590"/>
              </a:xfr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𝑎𝑏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</a:rPr>
                  <a:t> = (main)</a:t>
                </a:r>
                <a:endParaRPr lang="en-US" i="1">
                  <a:latin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apply inequalities: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sym typeface="+mn-ea"/>
                  </a:rPr>
                  <a:t> (main)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≥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i="1">
                  <a:latin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ru-RU" altLang="en-US">
                    <a:latin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if a &gt; b&gt;=1, then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-1 &gt; 0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but the fact that the whole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shows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</a:rPr>
                  <a:t>&lt; 0 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&lt; 1, means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0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&lt; 1, or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&lt; a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that tells that a = b</a:t>
                </a:r>
                <a:r>
                  <a:rPr lang="de-DE" altLang="en-US" baseline="30000">
                    <a:latin typeface="Calibri" panose="020F0502020204030204" charset="0"/>
                    <a:cs typeface="Cambria Math" panose="02040503050406030204" charset="0"/>
                  </a:rPr>
                  <a:t>2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+m m € N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86410"/>
                <a:ext cx="12191365" cy="63715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635" y="100330"/>
            <a:ext cx="11964035" cy="64389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744220"/>
                <a:ext cx="11964035" cy="5948045"/>
              </a:xfrm>
            </p:spPr>
            <p:txBody>
              <a:bodyPr/>
              <a:p>
                <a:r>
                  <a:rPr lang="de-DE" altLang="en-US"/>
                  <a:t>subsisute this a back to the equasion:</a:t>
                </a:r>
                <a:endParaRPr lang="de-DE" altLang="en-US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sym typeface="+mn-ea"/>
                  </a:rPr>
                  <a:t> = (2)</a:t>
                </a:r>
                <a:endParaRPr lang="de-DE" altLang="en-US" i="1">
                  <a:latin typeface="Calibri" panose="020F0502020204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 0, so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split on </a:t>
                </a:r>
                <a:r>
                  <a:rPr lang="de-DE" altLang="en-US">
                    <a:solidFill>
                      <a:srgbClr val="00B0F0"/>
                    </a:solidFill>
                    <a:latin typeface="Calibri" panose="020F0502020204030204" charset="0"/>
                    <a:cs typeface="Cambria Math" panose="02040503050406030204" charset="0"/>
                  </a:rPr>
                  <a:t>natural number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and a </a:t>
                </a:r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  <a:cs typeface="Cambria Math" panose="02040503050406030204" charset="0"/>
                  </a:rPr>
                  <a:t>fracture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b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de-DE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</a:rPr>
                  <a:t>todo - finish it </a:t>
                </a:r>
                <a:endParaRPr lang="de-DE" altLang="ru-RU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744220"/>
                <a:ext cx="11964035" cy="59480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620" y="0"/>
            <a:ext cx="10515600" cy="36385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615" y="363220"/>
            <a:ext cx="11806555" cy="6301740"/>
          </a:xfrm>
        </p:spPr>
        <p:txBody>
          <a:bodyPr/>
          <a:p>
            <a:r>
              <a:rPr lang="de-DE" altLang="en-US"/>
              <a:t>which is NOT prime?</a:t>
            </a:r>
            <a:endParaRPr lang="de-DE" altLang="en-US"/>
          </a:p>
          <a:p>
            <a:pPr lvl="1"/>
            <a:r>
              <a:rPr lang="de-DE" altLang="en-US"/>
              <a:t>42</a:t>
            </a:r>
            <a:r>
              <a:rPr lang="de-DE" altLang="en-US" baseline="30000"/>
              <a:t>2</a:t>
            </a:r>
            <a:r>
              <a:rPr lang="de-DE" altLang="en-US"/>
              <a:t>+42+41</a:t>
            </a:r>
            <a:endParaRPr lang="de-DE" altLang="en-US"/>
          </a:p>
          <a:p>
            <a:pPr lvl="1"/>
            <a:r>
              <a:rPr lang="de-DE" altLang="en-US"/>
              <a:t>43</a:t>
            </a:r>
            <a:r>
              <a:rPr lang="de-DE" altLang="en-US" baseline="30000"/>
              <a:t>2</a:t>
            </a:r>
            <a:r>
              <a:rPr lang="de-DE" altLang="en-US"/>
              <a:t>+43+41</a:t>
            </a:r>
            <a:endParaRPr lang="de-DE" altLang="en-US"/>
          </a:p>
          <a:p>
            <a:pPr lvl="1"/>
            <a:r>
              <a:rPr lang="de-DE" altLang="en-US"/>
              <a:t>45</a:t>
            </a:r>
            <a:r>
              <a:rPr lang="de-DE" altLang="en-US" baseline="30000"/>
              <a:t>2</a:t>
            </a:r>
            <a:r>
              <a:rPr lang="de-DE" altLang="en-US"/>
              <a:t>+45+41</a:t>
            </a:r>
            <a:endParaRPr lang="de-DE" altLang="en-US"/>
          </a:p>
          <a:p>
            <a:pPr lvl="1"/>
            <a:r>
              <a:rPr lang="de-DE" altLang="en-US" u="sng"/>
              <a:t>44</a:t>
            </a:r>
            <a:r>
              <a:rPr lang="de-DE" altLang="en-US" u="sng" baseline="30000"/>
              <a:t>2</a:t>
            </a:r>
            <a:r>
              <a:rPr lang="de-DE" altLang="en-US" u="sng"/>
              <a:t>+44+41 </a:t>
            </a:r>
            <a:r>
              <a:rPr lang="de-DE" altLang="en-US"/>
              <a:t>&lt;- not a prime = 2021</a:t>
            </a:r>
            <a:endParaRPr lang="de-DE" altLang="en-US"/>
          </a:p>
          <a:p>
            <a:r>
              <a:rPr lang="de-DE" altLang="en-US"/>
              <a:t>44*44+44+41 = (43+1)*44+44+41 =43*44+</a:t>
            </a:r>
            <a:r>
              <a:rPr lang="de-DE" altLang="en-US">
                <a:solidFill>
                  <a:srgbClr val="0070C0"/>
                </a:solidFill>
              </a:rPr>
              <a:t>44+44+41</a:t>
            </a:r>
            <a:r>
              <a:rPr lang="de-DE" altLang="en-US"/>
              <a:t> =43*44+</a:t>
            </a:r>
            <a:r>
              <a:rPr lang="de-DE" altLang="en-US">
                <a:solidFill>
                  <a:srgbClr val="0070C0"/>
                </a:solidFill>
              </a:rPr>
              <a:t>43+43+43</a:t>
            </a:r>
            <a:endParaRPr lang="de-DE" altLang="en-US"/>
          </a:p>
          <a:p>
            <a:r>
              <a:rPr lang="de-DE" altLang="en-US"/>
              <a:t>=43(44+1+1+1) =43*47 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3205" y="182245"/>
                <a:ext cx="11037570" cy="657860"/>
              </a:xfrm>
            </p:spPr>
            <p:txBody>
              <a:bodyPr>
                <a:normAutofit fontScale="90000"/>
              </a:bodyPr>
              <a:p>
                <a:pPr algn="ctr"/>
                <a:r>
                  <a:rPr lang="en-US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is irrational</a:t>
                </a:r>
                <a:endParaRPr lang="en-US" alt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3205" y="182245"/>
                <a:ext cx="11037570" cy="657860"/>
              </a:xfrm>
              <a:blipFill rotWithShape="1">
                <a:blip r:embed="rId1"/>
                <a:stretch>
                  <a:fillRect t="-41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570" y="839470"/>
                <a:ext cx="11949430" cy="5822950"/>
              </a:xfrm>
            </p:spPr>
            <p:txBody>
              <a:bodyPr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/>
                  <a:t> be rational p,q, in N - positive integers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means p is even so 4|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means q is even so </a:t>
                </a:r>
                <a:r>
                  <a:rPr lang="en-US">
                    <a:sym typeface="+mn-ea"/>
                  </a:rPr>
                  <a:t>4|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>
                    <a:sym typeface="+mn-ea"/>
                  </a:rPr>
                  <a:t>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sym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so we have infinite loop of  smaller and smaller even numbers but it is impossible in positive integers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570" y="839470"/>
                <a:ext cx="11949430" cy="58229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241935" y="116840"/>
                <a:ext cx="10515600" cy="710565"/>
              </a:xfrm>
            </p:spPr>
            <p:txBody>
              <a:bodyPr>
                <a:normAutofit fontScale="90000"/>
              </a:bodyPr>
              <a:p>
                <a:r>
                  <a:rPr lang="de-DE" altLang="en-US"/>
                  <a:t>Freshman‘s dream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≡(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935" y="116840"/>
                <a:ext cx="10515600" cy="710565"/>
              </a:xfrm>
              <a:blipFill rotWithShape="1">
                <a:blip r:embed="rId1"/>
                <a:stretch>
                  <a:fillRect t="-5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41935" y="827405"/>
                <a:ext cx="11668125" cy="583692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de-DE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altLang="en-US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𝑏𝑖𝑛𝑜𝑚𝑖𝑛𝑎𝑙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𝑐𝑜𝑒𝑓𝑓𝑖𝑐𝑖𝑒𝑛𝑡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𝑚𝑢𝑠𝑡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𝑛𝑎𝑡𝑢𝑟𝑎𝑙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𝑑𝑖𝑔𝑖𝑡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howewer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∤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𝑏𝑒𝑐𝑎𝑢𝑠𝑒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𝑝𝑟𝑖𝑚𝑒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&lt;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𝑡ℎ𝑎𝑡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𝑚𝑒𝑎𝑛𝑠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𝑡ℎ𝑎𝑡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𝑚𝑢𝑠𝑡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𝑛𝑎𝑡𝑢𝑟𝑎𝑙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𝑑𝑖𝑔𝑖𝑡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𝐵𝑢𝑡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𝑚𝑒𝑎𝑛𝑠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≡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so the whole summ is 0 mod p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/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935" y="827405"/>
                <a:ext cx="11668125" cy="58369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" y="77470"/>
                <a:ext cx="11994515" cy="550545"/>
              </a:xfrm>
            </p:spPr>
            <p:txBody>
              <a:bodyPr>
                <a:normAutofit fontScale="90000"/>
              </a:bodyPr>
              <a:p>
                <a:r>
                  <a:rPr lang="de-DE" altLang="en-US"/>
                  <a:t>Somore‘s Dream 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" y="77470"/>
                <a:ext cx="11994515" cy="550545"/>
              </a:xfrm>
              <a:blipFill rotWithShape="1">
                <a:blip r:embed="rId1"/>
                <a:stretch>
                  <a:fillRect t="-20877" b="-174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" y="628650"/>
                <a:ext cx="11994515" cy="6144260"/>
              </a:xfrm>
            </p:spPr>
            <p:txBody>
              <a:bodyPr>
                <a:normAutofit fontScale="60000"/>
              </a:bodyPr>
              <a:p>
                <a:r>
                  <a:rPr lang="de-DE" altLang="en-US"/>
                  <a:t>prove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!(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</m:sSubSup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for n = k +1: 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(1)=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−−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(k+1)k!=(k+1)!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(main)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𝑥𝑙𝑛𝑥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𝑥𝑙𝑛𝑥</m:t>
                                    </m:r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change order: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𝑥𝑙𝑛𝑥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substitute  </a:t>
                </a:r>
                <a:r>
                  <a:rPr lang="de-DE" altLang="en-US">
                    <a:solidFill>
                      <a:schemeClr val="accent6"/>
                    </a:solidFill>
                    <a:latin typeface="Calibri" panose="020F0502020204030204" charset="0"/>
                    <a:cs typeface="Cambria Math" panose="02040503050406030204" charset="0"/>
                  </a:rPr>
                  <a:t>u = -ln x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, </a:t>
                </a:r>
                <a:r>
                  <a:rPr lang="de-DE" altLang="en-US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p>
                      <m:sSup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𝑛𝑢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p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𝑛𝑢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de-DE" i="1">
                            <a:solidFill>
                              <a:schemeClr val="accent6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accent6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accent6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altLang="en-US">
                    <a:solidFill>
                      <a:srgbClr val="7030A0"/>
                    </a:solidFill>
                    <a:latin typeface="Calibri" panose="020F0502020204030204" charset="0"/>
                    <a:cs typeface="Cambria Math" panose="02040503050406030204" charset="0"/>
                  </a:rPr>
                  <a:t>(-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p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solidFill>
                      <a:srgbClr val="7030A0"/>
                    </a:solidFill>
                    <a:latin typeface="Calibri" panose="020F0502020204030204" charset="0"/>
                    <a:cs typeface="Cambria Math" panose="02040503050406030204" charset="0"/>
                  </a:rPr>
                  <a:t>du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−(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du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substitute t = (n+1)u , n is const , 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 dt = (n+1)du  , du =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limLoc m:val="subSup"/>
                            <m:ctrlP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chemeClr val="accent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r>
                      <a:rPr lang="en-US" altLang="de-DE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" y="628650"/>
                <a:ext cx="11994515" cy="61442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790"/>
          </a:xfrm>
        </p:spPr>
        <p:txBody>
          <a:bodyPr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x²+y² = 2022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224915"/>
            <a:ext cx="11842115" cy="5489575"/>
          </a:xfrm>
        </p:spPr>
        <p:txBody>
          <a:bodyPr/>
          <a:p>
            <a:r>
              <a:rPr lang="en-US"/>
              <a:t>both x and y are odd, because 2022 is not divisible by 4</a:t>
            </a:r>
            <a:endParaRPr lang="en-US"/>
          </a:p>
          <a:p>
            <a:endParaRPr lang="en-US"/>
          </a:p>
          <a:p>
            <a:r>
              <a:rPr lang="en-US"/>
              <a:t>2022 =(2m+1)²+(2n+1)² = 4m(m+1)+4n(n+1)+2 =  </a:t>
            </a:r>
            <a:endParaRPr lang="en-US"/>
          </a:p>
          <a:p>
            <a:endParaRPr lang="en-US"/>
          </a:p>
          <a:p>
            <a:r>
              <a:rPr lang="en-US"/>
              <a:t>505 = m(m+1)+n(n+1)</a:t>
            </a:r>
            <a:endParaRPr lang="en-US"/>
          </a:p>
          <a:p>
            <a:r>
              <a:rPr lang="en-US"/>
              <a:t>but it is not ossible, because both are even.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2022 =1011*2 = 337*6 = </a:t>
            </a:r>
            <a:r>
              <a:rPr lang="ru-RU">
                <a:sym typeface="+mn-ea"/>
              </a:rPr>
              <a:t>?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7975" y="365125"/>
                <a:ext cx="11045825" cy="70739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19451945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7975" y="365125"/>
                <a:ext cx="11045825" cy="7073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710" y="1073150"/>
                <a:ext cx="11134090" cy="510413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19451945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1945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10001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𝑎𝑏𝑐𝑑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𝑎𝑏𝑐𝑑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𝑎𝑐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𝑎𝑑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𝑎𝑐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𝑎𝑑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4403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256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10" y="1073150"/>
                <a:ext cx="11134090" cy="510413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90195" y="365125"/>
                <a:ext cx="11063605" cy="58483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95" y="365125"/>
                <a:ext cx="11063605" cy="584835"/>
              </a:xfrm>
              <a:blipFill rotWithShape="1">
                <a:blip r:embed="rId1"/>
                <a:stretch>
                  <a:fillRect t="-105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9560" y="950595"/>
                <a:ext cx="11064240" cy="5711190"/>
              </a:xfrm>
            </p:spPr>
            <p:txBody>
              <a:bodyPr/>
              <a:p>
                <a:r>
                  <a:rPr lang="en-US"/>
                  <a:t>Last digit of sum of factorials trick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𝑒𝑛𝑑𝑠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120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720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𝑓𝑎𝑐𝑡𝑜𝑟𝑖𝑎𝑙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𝑒𝑛𝑑𝑠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𝑒𝑛𝑑𝑠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however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always ends only with : 0,1,4,5,6,9</a:t>
                </a:r>
                <a:endParaRPr lang="en-US"/>
              </a:p>
              <a:p>
                <a:r>
                  <a:rPr lang="en-US"/>
                  <a:t>so x &lt; 4: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is the solution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𝑠𝑞𝑢𝑎𝑟𝑒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1!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is a solution, so</a:t>
                </a:r>
                <a:endParaRPr lang="en-US"/>
              </a:p>
              <a:p>
                <a:r>
                  <a:rPr lang="en-US"/>
                  <a:t>answer: (1,1) and (3,3)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560" y="950595"/>
                <a:ext cx="11064240" cy="57111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07010" y="181610"/>
                <a:ext cx="11834495" cy="657860"/>
              </a:xfrm>
            </p:spPr>
            <p:txBody>
              <a:bodyPr>
                <a:normAutofit fontScale="90000"/>
              </a:bodyPr>
              <a:p>
                <a:r>
                  <a:rPr lang="en-US"/>
                  <a:t>Sum of digits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9999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𝑙𝑒𝑛𝑔𝑡ℎ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7010" y="181610"/>
                <a:ext cx="11834495" cy="657860"/>
              </a:xfrm>
              <a:blipFill rotWithShape="1">
                <a:blip r:embed="rId1"/>
                <a:stretch>
                  <a:fillRect t="-36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010" y="839470"/>
                <a:ext cx="11833860" cy="596011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             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..(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).. 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𝑙𝑎𝑠𝑡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𝑏𝑖𝑔𝑔𝑒𝑟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ℎ𝑎𝑙𝑓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..(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       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..(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)...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..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so the sum would be 9(n-1)+8+1 = 9*n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010" y="839470"/>
                <a:ext cx="11833860" cy="59601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72415" y="157480"/>
                <a:ext cx="11353800" cy="59626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𝑝𝑒𝑟𝑓𝑒𝑐𝑡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𝑝𝑜𝑤𝑒𝑠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2415" y="157480"/>
                <a:ext cx="11353800" cy="5962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15" y="753745"/>
                <a:ext cx="12002770" cy="6040120"/>
              </a:xfrm>
            </p:spPr>
            <p:txBody>
              <a:bodyPr/>
              <a:p>
                <a:r>
                  <a:rPr lang="en-US"/>
                  <a:t>Lets view factors of a,b,c:</a:t>
                </a:r>
                <a:endParaRPr lang="en-US"/>
              </a:p>
              <a:p>
                <a:r>
                  <a:rPr lang="en-US"/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>
                    <a:sym typeface="+mn-ea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∗...∗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>
                    <a:sym typeface="+mn-ea"/>
                  </a:rPr>
                  <a:t>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∗...∗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taking 0 exponent if nessesary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∗...∗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∗...∗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/>
                  <a:t> are unique primes, so :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...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we want to show: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15" y="753745"/>
                <a:ext cx="12002770" cy="60401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86995"/>
                <a:ext cx="11201400" cy="57340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𝑝𝑒𝑟𝑓𝑒𝑐𝑡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𝑝𝑜𝑤𝑒𝑠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𝑠𝑜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86995"/>
                <a:ext cx="11201400" cy="5734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035" y="660400"/>
                <a:ext cx="11936730" cy="6123940"/>
              </a:xfrm>
            </p:spPr>
            <p:txBody>
              <a:bodyPr/>
              <a:p>
                <a:r>
                  <a:rPr lang="en-US"/>
                  <a:t>solution: multiply on sime number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also the same is true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𝑒𝑡𝑐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short solution: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is only possible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a 7-th power ( how about 5-th power-?)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5" y="660400"/>
                <a:ext cx="11936730" cy="61239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170" y="217170"/>
            <a:ext cx="11136630" cy="586105"/>
          </a:xfrm>
        </p:spPr>
        <p:txBody>
          <a:bodyPr>
            <a:normAutofit fontScale="90000"/>
          </a:bodyPr>
          <a:p>
            <a:r>
              <a:rPr lang="de-DE" altLang="de-DE">
                <a:latin typeface="Calibri" panose="020F0502020204030204" charset="0"/>
              </a:rPr>
              <a:t>Factorial equasion:</a:t>
            </a:r>
            <a:endParaRPr lang="de-DE" altLang="de-DE">
              <a:latin typeface="Calibri" panose="020F050202020403020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03275"/>
            <a:ext cx="12093575" cy="5862320"/>
          </a:xfrm>
        </p:spPr>
        <p:txBody>
          <a:bodyPr/>
          <a:p>
            <a:r>
              <a:rPr lang="de-DE" altLang="en-US"/>
              <a:t>n</a:t>
            </a:r>
            <a:r>
              <a:rPr lang="de-DE" altLang="en-US" baseline="30000"/>
              <a:t>2</a:t>
            </a:r>
            <a:r>
              <a:rPr lang="de-DE" altLang="en-US"/>
              <a:t>+19n-n!=0</a:t>
            </a:r>
            <a:endParaRPr lang="de-DE" altLang="en-US"/>
          </a:p>
          <a:p>
            <a:pPr lvl="1"/>
            <a:r>
              <a:rPr lang="de-DE" altLang="en-US"/>
              <a:t>n(n+19)= n!</a:t>
            </a:r>
            <a:endParaRPr lang="de-DE" altLang="en-US"/>
          </a:p>
          <a:p>
            <a:pPr lvl="1"/>
            <a:r>
              <a:rPr lang="de-DE" altLang="en-US"/>
              <a:t>n-1+20 = (n-1)!</a:t>
            </a:r>
            <a:endParaRPr lang="de-DE" altLang="en-US"/>
          </a:p>
          <a:p>
            <a:pPr lvl="1"/>
            <a:r>
              <a:rPr lang="de-DE" altLang="en-US"/>
              <a:t>t!-t=20 has only 1 solution</a:t>
            </a:r>
            <a:endParaRPr lang="de-DE" altLang="en-US"/>
          </a:p>
          <a:p>
            <a:pPr lvl="1"/>
            <a:r>
              <a:rPr lang="de-DE" altLang="en-US"/>
              <a:t>t  2  3  4     5 </a:t>
            </a:r>
            <a:endParaRPr lang="de-DE" altLang="en-US"/>
          </a:p>
          <a:p>
            <a:pPr lvl="1"/>
            <a:r>
              <a:rPr lang="de-DE" altLang="en-US"/>
              <a:t>t! 2  6  24  120</a:t>
            </a:r>
            <a:endParaRPr lang="de-DE" altLang="en-US"/>
          </a:p>
          <a:p>
            <a:r>
              <a:rPr lang="de-DE" altLang="en-US"/>
              <a:t>answer = t = 4, n = 5</a:t>
            </a:r>
            <a:endParaRPr lang="de-DE" altLang="en-US"/>
          </a:p>
          <a:p>
            <a:r>
              <a:rPr lang="de-DE" altLang="en-US"/>
              <a:t>check : 5</a:t>
            </a:r>
            <a:r>
              <a:rPr lang="de-DE" altLang="en-US" baseline="30000"/>
              <a:t>2</a:t>
            </a:r>
            <a:r>
              <a:rPr lang="de-DE" altLang="en-US"/>
              <a:t>+19*5-5!=25+95-120 = 0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675" y="60325"/>
            <a:ext cx="12058015" cy="50673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567055"/>
                <a:ext cx="12125325" cy="6291580"/>
              </a:xfrm>
            </p:spPr>
            <p:txBody>
              <a:bodyPr/>
              <a:p>
                <a:r>
                  <a:rPr lang="de-DE" altLang="en-US"/>
                  <a:t>Find all natural x,a,b so that: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𝑑𝑖𝑣𝑖𝑑𝑒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if m,n are natural digits and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altLang="en-US"/>
                  <a:t> so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altLang="en-US"/>
                  <a:t> - it can not be </a:t>
                </a:r>
                <a:endParaRPr lang="de-DE" altLang="en-US"/>
              </a:p>
              <a:p>
                <a:pPr lvl="1"/>
                <a:r>
                  <a:rPr lang="de-DE" altLang="en-US"/>
                  <a:t>so if m = 2 , n = 2, </a:t>
                </a:r>
                <a:endParaRPr lang="de-DE" altLang="en-US"/>
              </a:p>
              <a:p>
                <a:pPr lvl="1"/>
                <a:r>
                  <a:rPr lang="de-DE" altLang="en-US"/>
                  <a:t>if m = 1,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de-DE" altLang="en-US"/>
                  <a:t> , can not be so </a:t>
                </a:r>
                <a:endParaRPr lang="de-DE" altLang="en-US"/>
              </a:p>
              <a:p>
                <a:pPr lvl="1"/>
                <a:r>
                  <a:rPr lang="de-DE" altLang="en-US"/>
                  <a:t>answer is m = 2, n = 2 , means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a=b=1, x = 2 </a:t>
                </a:r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567055"/>
                <a:ext cx="12125325" cy="62915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235" y="365125"/>
            <a:ext cx="11743690" cy="55499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29235" y="919480"/>
                <a:ext cx="11743690" cy="5765165"/>
              </a:xfrm>
            </p:spPr>
            <p:txBody>
              <a:bodyPr/>
              <a:p>
                <a:r>
                  <a:rPr lang="de-DE" altLang="en-US"/>
                  <a:t>find all m,n, so that :</a:t>
                </a:r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exponent is &gt; linear</a:t>
                </a:r>
                <a:r>
                  <a:rPr lang="ru-RU" altLang="de-DE"/>
                  <a:t> </a:t>
                </a:r>
                <a:r>
                  <a:rPr lang="de-DE" altLang="de-DE">
                    <a:latin typeface="Calibri" panose="020F0502020204030204" charset="0"/>
                  </a:rPr>
                  <a:t>with big digits, so: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if m = 1, n = 1 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 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if m = 1, n=2: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if m = 2 , n =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de-DE">
                    <a:latin typeface="Calibri" panose="020F0502020204030204" charset="0"/>
                  </a:rPr>
                  <a:t> 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if m=2, n=2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if m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≥</m:t>
                    </m:r>
                  </m:oMath>
                </a14:m>
                <a:r>
                  <a:rPr lang="de-DE" altLang="de-DE">
                    <a:latin typeface="Calibri" panose="020F0502020204030204" charset="0"/>
                    <a:sym typeface="+mn-ea"/>
                  </a:rPr>
                  <a:t> 3 , n =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de-DE">
                    <a:latin typeface="Calibri" panose="020F0502020204030204" charset="0"/>
                    <a:sym typeface="+mn-ea"/>
                  </a:rPr>
                  <a:t> 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if m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≥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</m:oMath>
                </a14:m>
                <a:r>
                  <a:rPr lang="de-DE" altLang="de-DE">
                    <a:latin typeface="Calibri" panose="020F0502020204030204" charset="0"/>
                    <a:sym typeface="+mn-ea"/>
                  </a:rPr>
                  <a:t>, n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≥</m:t>
                    </m:r>
                  </m:oMath>
                </a14:m>
                <a:r>
                  <a:rPr lang="de-DE" altLang="de-DE">
                    <a:latin typeface="Calibri" panose="020F0502020204030204" charset="0"/>
                    <a:sym typeface="+mn-ea"/>
                  </a:rPr>
                  <a:t> 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2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235" y="919480"/>
                <a:ext cx="11743690" cy="57651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50" y="635"/>
            <a:ext cx="12096115" cy="511810"/>
          </a:xfrm>
        </p:spPr>
        <p:txBody>
          <a:bodyPr>
            <a:normAutofit fontScale="90000"/>
          </a:bodyPr>
          <a:p>
            <a:r>
              <a:rPr lang="de-DE" altLang="en-US"/>
              <a:t>7 is the only Prime followed by a Cube.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" y="512445"/>
            <a:ext cx="12002135" cy="6254750"/>
          </a:xfrm>
        </p:spPr>
        <p:txBody>
          <a:bodyPr>
            <a:normAutofit fontScale="90000" lnSpcReduction="20000"/>
          </a:bodyPr>
          <a:p>
            <a:r>
              <a:rPr lang="de-DE" altLang="en-US"/>
              <a:t>https://www.youtube.com/watch?v=A00ibdM5icg</a:t>
            </a:r>
            <a:endParaRPr lang="de-DE" altLang="en-US"/>
          </a:p>
          <a:p>
            <a:r>
              <a:rPr lang="de-DE" altLang="en-US"/>
              <a:t>p+1 = n</a:t>
            </a:r>
            <a:r>
              <a:rPr lang="de-DE" altLang="en-US" baseline="30000"/>
              <a:t>3</a:t>
            </a:r>
            <a:endParaRPr lang="de-DE" altLang="en-US"/>
          </a:p>
          <a:p>
            <a:pPr lvl="1"/>
            <a:r>
              <a:rPr lang="de-DE" altLang="en-US"/>
              <a:t>if something with prime -&gt; try to factor it:</a:t>
            </a:r>
            <a:endParaRPr lang="de-DE" altLang="en-US"/>
          </a:p>
          <a:p>
            <a:pPr lvl="1"/>
            <a:r>
              <a:rPr lang="de-DE" altLang="en-US"/>
              <a:t>p = n</a:t>
            </a:r>
            <a:r>
              <a:rPr lang="de-DE" altLang="en-US" baseline="30000"/>
              <a:t>3</a:t>
            </a:r>
            <a:r>
              <a:rPr lang="de-DE" altLang="en-US"/>
              <a:t>-1 = (n-1)(n2+n+1)</a:t>
            </a:r>
            <a:endParaRPr lang="de-DE" altLang="en-US"/>
          </a:p>
          <a:p>
            <a:pPr lvl="1"/>
            <a:r>
              <a:rPr lang="de-DE" altLang="en-US"/>
              <a:t>if p is prime either n-1 = 1 or n2+n+1=1</a:t>
            </a:r>
            <a:endParaRPr lang="de-DE" altLang="en-US"/>
          </a:p>
          <a:p>
            <a:pPr lvl="1"/>
            <a:r>
              <a:rPr lang="de-DE" altLang="en-US"/>
              <a:t>n=2 (or n=0 or n = -1 , does not match)</a:t>
            </a:r>
            <a:endParaRPr lang="de-DE" altLang="en-US"/>
          </a:p>
          <a:p>
            <a:pPr lvl="1"/>
            <a:r>
              <a:rPr lang="de-DE" altLang="en-US"/>
              <a:t>answer: n = 2</a:t>
            </a:r>
            <a:endParaRPr lang="de-DE" altLang="en-US"/>
          </a:p>
          <a:p>
            <a:r>
              <a:rPr lang="de-DE" altLang="en-US">
                <a:latin typeface="Calibri" panose="020F0502020204030204" charset="0"/>
              </a:rPr>
              <a:t>followed by any grade: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sym typeface="+mn-ea"/>
              </a:rPr>
              <a:t>p + 1 = n</a:t>
            </a:r>
            <a:r>
              <a:rPr lang="de-DE" altLang="en-US" baseline="30000">
                <a:sym typeface="+mn-ea"/>
              </a:rPr>
              <a:t>k</a:t>
            </a:r>
            <a:endParaRPr lang="de-DE" altLang="en-US">
              <a:sym typeface="+mn-ea"/>
            </a:endParaRPr>
          </a:p>
          <a:p>
            <a:pPr marL="457200" lvl="2"/>
            <a:r>
              <a:rPr lang="de-DE" altLang="en-US" sz="2330">
                <a:sym typeface="+mn-ea"/>
              </a:rPr>
              <a:t>p = n</a:t>
            </a:r>
            <a:r>
              <a:rPr lang="de-DE" altLang="en-US" sz="2330" baseline="30000">
                <a:sym typeface="+mn-ea"/>
              </a:rPr>
              <a:t>k </a:t>
            </a:r>
            <a:r>
              <a:rPr lang="de-DE" altLang="en-US" sz="2330">
                <a:sym typeface="+mn-ea"/>
              </a:rPr>
              <a:t>- 1 = (n-1)(n</a:t>
            </a:r>
            <a:r>
              <a:rPr lang="de-DE" altLang="en-US" sz="2330" baseline="30000">
                <a:sym typeface="+mn-ea"/>
              </a:rPr>
              <a:t>k-1 </a:t>
            </a:r>
            <a:r>
              <a:rPr lang="de-DE" altLang="en-US" sz="2330">
                <a:sym typeface="+mn-ea"/>
              </a:rPr>
              <a:t>+ n</a:t>
            </a:r>
            <a:r>
              <a:rPr lang="de-DE" altLang="en-US" sz="2330" baseline="30000">
                <a:sym typeface="+mn-ea"/>
              </a:rPr>
              <a:t>k-2 </a:t>
            </a:r>
            <a:r>
              <a:rPr lang="de-DE" altLang="en-US" sz="2330">
                <a:sym typeface="+mn-ea"/>
              </a:rPr>
              <a:t>+ ... + n + 1)</a:t>
            </a:r>
            <a:endParaRPr lang="de-DE" altLang="en-US" sz="2330">
              <a:sym typeface="+mn-ea"/>
            </a:endParaRPr>
          </a:p>
          <a:p>
            <a:pPr marL="457200" lvl="2"/>
            <a:r>
              <a:rPr lang="de-DE" altLang="en-US" sz="2330"/>
              <a:t>n-1 = 1 or </a:t>
            </a:r>
            <a:r>
              <a:rPr lang="de-DE" altLang="en-US" sz="2330">
                <a:sym typeface="+mn-ea"/>
              </a:rPr>
              <a:t>n</a:t>
            </a:r>
            <a:r>
              <a:rPr lang="de-DE" altLang="en-US" sz="2330" baseline="30000">
                <a:sym typeface="+mn-ea"/>
              </a:rPr>
              <a:t>k-1 </a:t>
            </a:r>
            <a:r>
              <a:rPr lang="de-DE" altLang="en-US" sz="2330">
                <a:sym typeface="+mn-ea"/>
              </a:rPr>
              <a:t>+ n</a:t>
            </a:r>
            <a:r>
              <a:rPr lang="de-DE" altLang="en-US" sz="2330" baseline="30000">
                <a:sym typeface="+mn-ea"/>
              </a:rPr>
              <a:t>k-2 </a:t>
            </a:r>
            <a:r>
              <a:rPr lang="de-DE" altLang="en-US" sz="2330">
                <a:sym typeface="+mn-ea"/>
              </a:rPr>
              <a:t>+ ... + n + 1 = 1 , the second is not possible for n € N, so </a:t>
            </a:r>
            <a:endParaRPr lang="de-DE" altLang="en-US" sz="2330">
              <a:sym typeface="+mn-ea"/>
            </a:endParaRPr>
          </a:p>
          <a:p>
            <a:pPr marL="457200" lvl="2"/>
            <a:r>
              <a:rPr lang="de-DE" altLang="en-US" sz="2330">
                <a:sym typeface="+mn-ea"/>
              </a:rPr>
              <a:t>p+1 = 2</a:t>
            </a:r>
            <a:r>
              <a:rPr lang="de-DE" altLang="en-US" sz="2330" baseline="30000">
                <a:sym typeface="+mn-ea"/>
              </a:rPr>
              <a:t>k</a:t>
            </a:r>
            <a:endParaRPr lang="de-DE" altLang="en-US" sz="2330">
              <a:sym typeface="+mn-ea"/>
            </a:endParaRPr>
          </a:p>
          <a:p>
            <a:pPr marL="0" lvl="1"/>
            <a:r>
              <a:rPr lang="de-DE" altLang="en-US" sz="2800"/>
              <a:t>if k is composite, k = ab, and </a:t>
            </a:r>
            <a:endParaRPr lang="de-DE" altLang="en-US" sz="2800"/>
          </a:p>
          <a:p>
            <a:pPr marL="0" lvl="1"/>
            <a:r>
              <a:rPr lang="de-DE" altLang="en-US" sz="2800"/>
              <a:t>n</a:t>
            </a:r>
            <a:r>
              <a:rPr lang="de-DE" altLang="en-US" sz="2800" baseline="30000"/>
              <a:t>ab</a:t>
            </a:r>
            <a:r>
              <a:rPr lang="de-DE" altLang="en-US" sz="2800"/>
              <a:t>-1 = (n</a:t>
            </a:r>
            <a:r>
              <a:rPr lang="de-DE" altLang="en-US" sz="2800" baseline="30000"/>
              <a:t>a</a:t>
            </a:r>
            <a:r>
              <a:rPr lang="de-DE" altLang="en-US" sz="2800"/>
              <a:t>-1)(...), where both factors are greater than 1, so k must be prime.</a:t>
            </a:r>
            <a:endParaRPr lang="de-DE" altLang="en-US" sz="2800"/>
          </a:p>
          <a:p>
            <a:pPr marL="0" lvl="1"/>
            <a:r>
              <a:rPr lang="de-DE" altLang="en-US" sz="2800"/>
              <a:t>check: </a:t>
            </a:r>
            <a:endParaRPr lang="de-DE" altLang="en-US" sz="2800"/>
          </a:p>
          <a:p>
            <a:pPr marL="0" lvl="1"/>
            <a:r>
              <a:rPr lang="de-DE" altLang="en-US" sz="2800"/>
              <a:t>2</a:t>
            </a:r>
            <a:r>
              <a:rPr lang="de-DE" altLang="en-US" sz="2800" baseline="30000"/>
              <a:t>11</a:t>
            </a:r>
            <a:r>
              <a:rPr lang="de-DE" altLang="en-US" sz="2800"/>
              <a:t> -1 = 2048-1 = = 23 × 89</a:t>
            </a:r>
            <a:endParaRPr lang="de-DE" altLang="en-US" sz="2800"/>
          </a:p>
          <a:p>
            <a:pPr marL="0" lvl="1"/>
            <a:r>
              <a:rPr lang="de-DE" altLang="en-US" sz="2800"/>
              <a:t>so, for some k € P we have p= 2</a:t>
            </a:r>
            <a:r>
              <a:rPr lang="de-DE" altLang="en-US" sz="2800" baseline="30000"/>
              <a:t>k</a:t>
            </a:r>
            <a:r>
              <a:rPr lang="de-DE" altLang="en-US" sz="2800"/>
              <a:t>-1 is prime</a:t>
            </a:r>
            <a:endParaRPr lang="de-DE" altLang="en-US" sz="2800"/>
          </a:p>
          <a:p>
            <a:pPr marL="0" lvl="1"/>
            <a:r>
              <a:rPr lang="de-DE" altLang="en-US" sz="2800"/>
              <a:t>this is definition for meisen primes </a:t>
            </a:r>
            <a:endParaRPr lang="de-DE" altLang="en-US" sz="2800"/>
          </a:p>
          <a:p>
            <a:endParaRPr lang="de-DE" altLang="en-US"/>
          </a:p>
          <a:p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15" y="0"/>
            <a:ext cx="10515600" cy="39941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1915" y="398780"/>
                <a:ext cx="12110085" cy="633222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&lt;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sSup>
                        <m:sSup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25</m:t>
                      </m:r>
                      <m:sSup>
                        <m:sSup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25</m:t>
                      </m:r>
                      <m:sSup>
                        <m:sSupPr>
                          <m:ctrlP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de-DE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/>
                  <a:t> =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>
                    <a:sym typeface="+mn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         	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>
                    <a:sym typeface="+mn-ea"/>
                  </a:rPr>
                  <a:t> 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 = 10b			a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en-US" altLang="de-DE" i="1">
                    <a:latin typeface="Calibri" panose="020F0502020204030204" charset="0"/>
                    <a:cs typeface="Cambria Math" panose="02040503050406030204" charset="0"/>
                  </a:rPr>
                  <a:t> does not mach, a 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€</a:t>
                </a:r>
                <a:r>
                  <a:rPr lang="en-US" altLang="de-DE" i="1">
                    <a:latin typeface="Calibri" panose="020F0502020204030204" charset="0"/>
                    <a:cs typeface="Cambria Math" panose="02040503050406030204" charset="0"/>
                  </a:rPr>
                  <a:t> N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	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9 solutions - b = {1..9}, a = 10b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" y="398780"/>
                <a:ext cx="12110085" cy="6332220"/>
              </a:xfrm>
              <a:blipFill rotWithShape="1">
                <a:blip r:embed="rId1"/>
                <a:stretch>
                  <a:fillRect t="-6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685" y="107950"/>
            <a:ext cx="11925300" cy="774700"/>
          </a:xfrm>
        </p:spPr>
        <p:txBody>
          <a:bodyPr/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7320" y="882650"/>
                <a:ext cx="11924665" cy="5801360"/>
              </a:xfrm>
            </p:spPr>
            <p:txBody>
              <a:bodyPr/>
              <a:p>
                <a:r>
                  <a:rPr lang="de-DE" altLang="de-DE">
                    <a:latin typeface="Calibri" panose="020F0502020204030204" charset="0"/>
                  </a:rPr>
                  <a:t>find all primes p,q,r:</a:t>
                </a:r>
                <a:endParaRPr lang="de-DE" altLang="de-DE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get rid of fractions: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de-DE">
                    <a:latin typeface="Calibri" panose="020F0502020204030204" charset="0"/>
                  </a:rPr>
                  <a:t>then try reduce on something: 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first, try to reduce on mod p 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fermats little theorem : a</a:t>
                </a:r>
                <a:r>
                  <a:rPr lang="de-DE" altLang="de-DE" baseline="30000">
                    <a:latin typeface="Calibri" panose="020F0502020204030204" charset="0"/>
                  </a:rPr>
                  <a:t>p</a:t>
                </a:r>
                <a:r>
                  <a:rPr lang="de-DE" altLang="de-DE">
                    <a:latin typeface="Calibri" panose="020F0502020204030204" charset="0"/>
                  </a:rPr>
                  <a:t> (mod p) == a(mod p)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-q = (r-1)q (mod p) / multiple in -1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q = (1</a:t>
                </a:r>
                <a:r>
                  <a:rPr lang="ru-RU" altLang="de-DE">
                    <a:latin typeface="Calibri" panose="020F0502020204030204" charset="0"/>
                    <a:sym typeface="+mn-ea"/>
                  </a:rPr>
                  <a:t>-</a:t>
                </a:r>
                <a:r>
                  <a:rPr lang="de-DE" altLang="ru-RU">
                    <a:latin typeface="Calibri" panose="020F0502020204030204" charset="0"/>
                    <a:sym typeface="+mn-ea"/>
                  </a:rPr>
                  <a:t>r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)q (mod p) / divide both sides on q because q != p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</a:rPr>
                  <a:t>1=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(1</a:t>
                </a:r>
                <a:r>
                  <a:rPr lang="ru-RU" altLang="de-DE">
                    <a:latin typeface="Calibri" panose="020F0502020204030204" charset="0"/>
                    <a:sym typeface="+mn-ea"/>
                  </a:rPr>
                  <a:t>-</a:t>
                </a:r>
                <a:r>
                  <a:rPr lang="de-DE" altLang="ru-RU">
                    <a:latin typeface="Calibri" panose="020F0502020204030204" charset="0"/>
                    <a:sym typeface="+mn-ea"/>
                  </a:rPr>
                  <a:t>r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) (mod p)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r = 0 mod p 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p | r , but because p and r re both primes , p = r 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now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pPr lvl="1"/>
                <a:endParaRPr lang="de-DE" altLang="de-DE">
                  <a:latin typeface="Calibri" panose="020F0502020204030204" charset="0"/>
                </a:endParaRPr>
              </a:p>
              <a:p>
                <a:pPr lvl="1"/>
                <a:endParaRPr lang="de-DE" altLang="de-DE">
                  <a:latin typeface="Calibri" panose="020F0502020204030204" charset="0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20" y="882650"/>
                <a:ext cx="11924665" cy="5801360"/>
              </a:xfrm>
              <a:blipFill rotWithShape="1">
                <a:blip r:embed="rId1"/>
                <a:stretch>
                  <a:fillRect b="-406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" y="102235"/>
            <a:ext cx="11684000" cy="770890"/>
          </a:xfrm>
        </p:spPr>
        <p:txBody>
          <a:bodyPr/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1920" y="873760"/>
                <a:ext cx="11684000" cy="5800725"/>
              </a:xfrm>
            </p:spPr>
            <p:txBody>
              <a:bodyPr>
                <a:normAutofit lnSpcReduction="20000"/>
              </a:bodyPr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now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/>
                  <a:t>then try to reduce mod q because we have already tries </a:t>
                </a:r>
                <a:endParaRPr lang="de-DE" altLang="en-US"/>
              </a:p>
              <a:p>
                <a:pPr lvl="0"/>
                <a:r>
                  <a:rPr lang="de-DE" altLang="en-US"/>
                  <a:t>mod p </a:t>
                </a:r>
                <a:endParaRPr lang="de-DE" altLang="en-US"/>
              </a:p>
              <a:p>
                <a:pPr lvl="1"/>
                <a:r>
                  <a:rPr lang="de-DE" altLang="en-US">
                    <a:sym typeface="+mn-ea"/>
                  </a:rPr>
                  <a:t>p == (p-1) p (mod q)</a:t>
                </a:r>
                <a:endParaRPr lang="de-DE" altLang="en-US">
                  <a:sym typeface="+mn-ea"/>
                </a:endParaRPr>
              </a:p>
              <a:p>
                <a:pPr lvl="1"/>
                <a:r>
                  <a:rPr lang="de-DE" altLang="en-US"/>
                  <a:t>1 == (p-1) (mod q)</a:t>
                </a:r>
                <a:endParaRPr lang="de-DE" altLang="en-US"/>
              </a:p>
              <a:p>
                <a:pPr lvl="1"/>
                <a:r>
                  <a:rPr lang="de-DE" altLang="en-US"/>
                  <a:t>p == 2 mod q </a:t>
                </a:r>
                <a:endParaRPr lang="de-DE" altLang="en-US"/>
              </a:p>
              <a:p>
                <a:pPr lvl="0"/>
                <a:r>
                  <a:rPr lang="de-DE" altLang="en-US"/>
                  <a:t>mod p - 1   because of the right hand side </a:t>
                </a:r>
                <a:endParaRPr lang="de-DE" altLang="en-US"/>
              </a:p>
              <a:p>
                <a:pPr lvl="1"/>
                <a:r>
                  <a:rPr lang="de-DE" altLang="en-US"/>
                  <a:t>1-q</a:t>
                </a:r>
                <a:r>
                  <a:rPr lang="de-DE" altLang="en-US" baseline="30000"/>
                  <a:t>p</a:t>
                </a:r>
                <a:r>
                  <a:rPr lang="de-DE" altLang="en-US"/>
                  <a:t> == 0 (mod p-1)</a:t>
                </a:r>
                <a:endParaRPr lang="de-DE" altLang="en-US"/>
              </a:p>
              <a:p>
                <a:pPr marL="457200" lvl="1"/>
                <a:r>
                  <a:rPr lang="de-DE" altLang="en-US">
                    <a:sym typeface="+mn-ea"/>
                  </a:rPr>
                  <a:t>q</a:t>
                </a:r>
                <a:r>
                  <a:rPr lang="de-DE" altLang="en-US" baseline="30000">
                    <a:sym typeface="+mn-ea"/>
                  </a:rPr>
                  <a:t>p</a:t>
                </a:r>
                <a:r>
                  <a:rPr lang="de-DE" altLang="en-US">
                    <a:sym typeface="+mn-ea"/>
                  </a:rPr>
                  <a:t> == 1 (mod p-1)</a:t>
                </a:r>
                <a:endParaRPr lang="de-DE" altLang="en-US">
                  <a:sym typeface="+mn-ea"/>
                </a:endParaRPr>
              </a:p>
              <a:p>
                <a:pPr marL="0" lvl="0"/>
                <a:r>
                  <a:rPr lang="de-DE" altLang="en-US"/>
                  <a:t>ord</a:t>
                </a:r>
                <a:r>
                  <a:rPr lang="de-DE" altLang="en-US" baseline="-25000"/>
                  <a:t>n</a:t>
                </a:r>
                <a:r>
                  <a:rPr lang="de-DE" altLang="en-US"/>
                  <a:t>m = k,  (order) := smallest from N, such that m</a:t>
                </a:r>
                <a:r>
                  <a:rPr lang="de-DE" altLang="en-US" baseline="30000"/>
                  <a:t>k</a:t>
                </a:r>
                <a:r>
                  <a:rPr lang="de-DE" altLang="en-US"/>
                  <a:t> == 1 (mod n) </a:t>
                </a:r>
                <a:br>
                  <a:rPr lang="de-DE" altLang="en-US"/>
                </a:br>
                <a:r>
                  <a:rPr lang="de-DE" altLang="en-US"/>
                  <a:t>if m</a:t>
                </a:r>
                <a:r>
                  <a:rPr lang="de-DE" altLang="en-US" baseline="30000"/>
                  <a:t>l</a:t>
                </a:r>
                <a:r>
                  <a:rPr lang="de-DE" altLang="en-US"/>
                  <a:t> ==1 (mod n ) then k | l</a:t>
                </a:r>
                <a:endParaRPr lang="de-DE" altLang="en-US"/>
              </a:p>
              <a:p>
                <a:pPr lvl="1"/>
                <a:r>
                  <a:rPr lang="de-DE" altLang="en-US"/>
                  <a:t>then ord</a:t>
                </a:r>
                <a:r>
                  <a:rPr lang="de-DE" altLang="en-US" baseline="-25000"/>
                  <a:t>p-1</a:t>
                </a:r>
                <a:r>
                  <a:rPr lang="de-DE" altLang="en-US"/>
                  <a:t>q |p, </a:t>
                </a:r>
                <a:endParaRPr lang="de-DE" altLang="en-US"/>
              </a:p>
              <a:p>
                <a:pPr lvl="1"/>
                <a:r>
                  <a:rPr lang="de-DE" altLang="en-US"/>
                  <a:t>but if p is prime, there are only 2 numbers what divide p : 1| p and p | p ,so </a:t>
                </a:r>
                <a:endParaRPr lang="de-DE" altLang="en-US"/>
              </a:p>
              <a:p>
                <a:pPr lvl="1"/>
                <a:r>
                  <a:rPr lang="de-DE" altLang="en-US">
                    <a:sym typeface="+mn-ea"/>
                  </a:rPr>
                  <a:t>ord</a:t>
                </a:r>
                <a:r>
                  <a:rPr lang="de-DE" altLang="en-US" baseline="-25000">
                    <a:sym typeface="+mn-ea"/>
                  </a:rPr>
                  <a:t>p-1</a:t>
                </a:r>
                <a:r>
                  <a:rPr lang="de-DE" altLang="en-US">
                    <a:sym typeface="+mn-ea"/>
                  </a:rPr>
                  <a:t>q  = 1 or p, but </a:t>
                </a:r>
                <a:r>
                  <a:rPr lang="de-DE" altLang="en-US">
                    <a:sym typeface="+mn-ea"/>
                  </a:rPr>
                  <a:t>ord</a:t>
                </a:r>
                <a:r>
                  <a:rPr lang="de-DE" altLang="en-US" baseline="-25000">
                    <a:sym typeface="+mn-ea"/>
                  </a:rPr>
                  <a:t>p-1</a:t>
                </a:r>
                <a:r>
                  <a:rPr lang="de-DE" altLang="en-US">
                    <a:sym typeface="+mn-ea"/>
                  </a:rPr>
                  <a:t>q is at most p-1, so</a:t>
                </a:r>
                <a:endParaRPr lang="de-DE" altLang="en-US">
                  <a:sym typeface="+mn-ea"/>
                </a:endParaRPr>
              </a:p>
              <a:p>
                <a:pPr lvl="1"/>
                <a:r>
                  <a:rPr lang="de-DE" altLang="en-US">
                    <a:sym typeface="+mn-ea"/>
                  </a:rPr>
                  <a:t>ord</a:t>
                </a:r>
                <a:r>
                  <a:rPr lang="de-DE" altLang="en-US" baseline="-25000">
                    <a:sym typeface="+mn-ea"/>
                  </a:rPr>
                  <a:t>p-1</a:t>
                </a:r>
                <a:r>
                  <a:rPr lang="de-DE" altLang="en-US">
                    <a:sym typeface="+mn-ea"/>
                  </a:rPr>
                  <a:t>q = 1 or q</a:t>
                </a:r>
                <a:r>
                  <a:rPr lang="de-DE" altLang="en-US" baseline="30000">
                    <a:sym typeface="+mn-ea"/>
                  </a:rPr>
                  <a:t>1</a:t>
                </a:r>
                <a:r>
                  <a:rPr lang="de-DE" altLang="en-US">
                    <a:sym typeface="+mn-ea"/>
                  </a:rPr>
                  <a:t> == 1 (mod p-1)</a:t>
                </a:r>
                <a:endParaRPr lang="de-DE" altLang="en-US">
                  <a:sym typeface="+mn-ea"/>
                </a:endParaRPr>
              </a:p>
              <a:p>
                <a:pPr lvl="1"/>
                <a:r>
                  <a:rPr lang="de-DE" altLang="en-US"/>
                  <a:t>TODO - finish it </a:t>
                </a:r>
                <a:endParaRPr lang="de-DE" altLang="en-US"/>
              </a:p>
              <a:p>
                <a:pPr lvl="0"/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873760"/>
                <a:ext cx="11684000" cy="5800725"/>
              </a:xfrm>
              <a:blipFill rotWithShape="1">
                <a:blip r:embed="rId1"/>
                <a:stretch>
                  <a:fillRect t="-1117" b="-174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10718</Words>
  <Application>WPS Presentation</Application>
  <PresentationFormat>Widescreen</PresentationFormat>
  <Paragraphs>349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Prove that  is irrational</vt:lpstr>
      <vt:lpstr>Factorial equasion:</vt:lpstr>
      <vt:lpstr>PowerPoint 演示文稿</vt:lpstr>
      <vt:lpstr>PowerPoint 演示文稿</vt:lpstr>
      <vt:lpstr>7 is the only Prime followed by a Cube.</vt:lpstr>
      <vt:lpstr>PowerPoint 演示文稿</vt:lpstr>
      <vt:lpstr>PowerPoint 演示文稿</vt:lpstr>
      <vt:lpstr>PowerPoint 演示文稿</vt:lpstr>
      <vt:lpstr>Floor functions</vt:lpstr>
      <vt:lpstr>PowerPoint 演示文稿</vt:lpstr>
      <vt:lpstr>What would make this equation true??</vt:lpstr>
      <vt:lpstr>is this one fun?</vt:lpstr>
      <vt:lpstr>PowerPoint 演示文稿</vt:lpstr>
      <vt:lpstr>PowerPoint 演示文稿</vt:lpstr>
      <vt:lpstr>from the IMO shortlist...</vt:lpstr>
      <vt:lpstr>PowerPoint 演示文稿</vt:lpstr>
      <vt:lpstr>PowerPoint 演示文稿</vt:lpstr>
      <vt:lpstr>PowerPoint 演示文稿</vt:lpstr>
      <vt:lpstr>Freshman‘s dream : </vt:lpstr>
      <vt:lpstr>Somore‘s Dream : (main)</vt:lpstr>
      <vt:lpstr>PowerPoint 演示文稿</vt:lpstr>
      <vt:lpstr>PowerPoint 演示文稿</vt:lpstr>
      <vt:lpstr> for </vt:lpstr>
      <vt:lpstr>Sum of digits of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257</cp:revision>
  <dcterms:created xsi:type="dcterms:W3CDTF">2021-05-22T21:29:00Z</dcterms:created>
  <dcterms:modified xsi:type="dcterms:W3CDTF">2023-12-10T03:56:54Z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2C3B7965BA804E339980CE0EF16EC67E</vt:lpwstr>
  </property>
</Properties>
</file>