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1790"/>
            <a:ext cx="9728200" cy="315849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Интегрирование дифференциальных уравнений с помощью рядов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" y="0"/>
            <a:ext cx="11169650" cy="926465"/>
          </a:xfrm>
        </p:spPr>
        <p:txBody>
          <a:bodyPr>
            <a:normAutofit/>
          </a:bodyPr>
          <a:p>
            <a:r>
              <a:rPr lang="ru-RU" altLang="en-US"/>
              <a:t>Способ решения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6365" y="1005840"/>
                <a:ext cx="12065635" cy="5755005"/>
              </a:xfrm>
            </p:spPr>
            <p:txBody>
              <a:bodyPr/>
              <a:p>
                <a:r>
                  <a:rPr lang="ru-RU" altLang="en-US">
                    <a:sym typeface="+mn-ea"/>
                  </a:rPr>
                  <a:t> Мы хотим решить дифур, представив </a:t>
                </a:r>
                <a:r>
                  <a:rPr lang="en-US" altLang="en-US">
                    <a:sym typeface="+mn-ea"/>
                  </a:rPr>
                  <a:t>y </a:t>
                </a:r>
                <a:r>
                  <a:rPr lang="ru-RU" altLang="en-US">
                    <a:sym typeface="+mn-ea"/>
                  </a:rPr>
                  <a:t>в виде ряда</a:t>
                </a:r>
                <a:r>
                  <a:rPr lang="en-US" altLang="en-US">
                    <a:sym typeface="+mn-ea"/>
                  </a:rPr>
                  <a:t>: </a:t>
                </a:r>
                <a:endParaRPr lang="en-US" altLang="en-US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en-US">
                          <a:latin typeface="Cambria Math" panose="020405030504060302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ru-RU" altLang="en-US">
                    <a:sym typeface="+mn-ea"/>
                  </a:rPr>
                  <a:t>В дифуре есть </a:t>
                </a:r>
                <a:r>
                  <a:rPr lang="en-US" altLang="en-US">
                    <a:sym typeface="+mn-ea"/>
                  </a:rPr>
                  <a:t>y’,y”</a:t>
                </a:r>
                <a:r>
                  <a:rPr lang="ru-RU" altLang="en-US">
                    <a:sym typeface="+mn-ea"/>
                  </a:rPr>
                  <a:t>, для них мы </a:t>
                </a:r>
                <a:r>
                  <a:rPr lang="ru-RU" altLang="en-US">
                    <a:latin typeface="Calibri" panose="020F0502020204030204" charset="0"/>
                    <a:sym typeface="+mn-ea"/>
                  </a:rPr>
                  <a:t>считаем производную от ряда</a:t>
                </a:r>
                <a:r>
                  <a:rPr lang="en-US" altLang="en-US">
                    <a:latin typeface="Calibri" panose="020F0502020204030204" charset="0"/>
                    <a:sym typeface="+mn-ea"/>
                  </a:rPr>
                  <a:t>:</a:t>
                </a:r>
                <a:endParaRPr lang="de-DE" altLang="en-US">
                  <a:latin typeface="Calibri" panose="020F0502020204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‘</m:t>
                        </m:r>
                      </m:sup>
                    </m:sSup>
                    <m:r>
                      <a:rPr lang="en-US" altLang="en-US">
                        <a:latin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”</m:t>
                        </m:r>
                      </m:sup>
                    </m:sSup>
                    <m:r>
                      <a:rPr lang="en-US" altLang="en-US">
                        <a:latin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3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Подставив эти ряды в исходное уравнение, мы сравниваем коэфициенты при </a:t>
                </a:r>
                <a:r>
                  <a:rPr lang="de-DE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x</a:t>
                </a:r>
                <a:r>
                  <a:rPr lang="ru-RU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- ах с одинаковой степенью и так находит все </a:t>
                </a:r>
                <a:r>
                  <a:rPr lang="en-US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“</a:t>
                </a:r>
                <a:r>
                  <a:rPr lang="ru-RU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с</a:t>
                </a:r>
                <a:r>
                  <a:rPr lang="en-US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” </a:t>
                </a:r>
                <a:r>
                  <a:rPr lang="ru-RU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для ряда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ru-RU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может быть надо начальное условие типа чему равно </a:t>
                </a:r>
                <a:r>
                  <a:rPr lang="en-US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y(0)</a:t>
                </a:r>
                <a:b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</a:br>
                <a:r>
                  <a:rPr lang="ru-RU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тогда из формул рядок</a:t>
                </a:r>
                <a:r>
                  <a:rPr lang="en-US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:</a:t>
                </a:r>
                <a:endParaRPr lang="de-DE" altLang="de-DE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y(0)=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(остальное умноженое на </a:t>
                </a:r>
                <a:r>
                  <a:rPr lang="en-US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x, </a:t>
                </a:r>
                <a:r>
                  <a:rPr lang="ru-RU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то есть 0</a:t>
                </a:r>
                <a:endParaRPr lang="de-DE" altLang="de-DE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en-US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y’(0)=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   </a:t>
                </a:r>
                <a:r>
                  <a:rPr lang="ru-RU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(остальное умноженое на </a:t>
                </a:r>
                <a:r>
                  <a:rPr lang="en-US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x, </a:t>
                </a:r>
                <a:r>
                  <a:rPr lang="ru-RU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то есть 0), и так далее</a:t>
                </a:r>
                <a:endParaRPr lang="ru-RU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en-US" altLang="en-US">
                  <a:sym typeface="+mn-ea"/>
                </a:endParaRPr>
              </a:p>
              <a:p>
                <a:endParaRPr lang="ru-RU" altLang="en-US">
                  <a:sym typeface="+mn-ea"/>
                </a:endParaRPr>
              </a:p>
              <a:p>
                <a:endParaRPr lang="ru-RU" altLang="en-US"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6365" y="1005840"/>
                <a:ext cx="12065635" cy="5755005"/>
              </a:xfrm>
              <a:blipFill rotWithShape="1">
                <a:blip r:embed="rId1"/>
                <a:stretch>
                  <a:fillRect b="-2344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426085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Пример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1</a:t>
            </a:r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ru-R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4135" y="509270"/>
                <a:ext cx="12018010" cy="6257925"/>
              </a:xfrm>
            </p:spPr>
            <p:txBody>
              <a:bodyPr>
                <a:normAutofit fontScale="90000" lnSpcReduction="20000"/>
              </a:bodyPr>
              <a:p>
                <a:r>
                  <a:rPr lang="en-US" altLang="en-US"/>
                  <a:t>y’=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</m:oMath>
                </a14:m>
                <a:r>
                  <a:rPr lang="en-US" altLang="en-US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при </a:t>
                </a:r>
                <a:r>
                  <a:rPr lang="en-US" altLang="en-US" i="1">
                    <a:latin typeface="Calibri" panose="020F0502020204030204" charset="0"/>
                    <a:cs typeface="Cambria Math" panose="02040503050406030204" charset="0"/>
                  </a:rPr>
                  <a:t> y(0) = 1</a:t>
                </a:r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 то есть сразу знаем что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подставим ряды в формулу</a:t>
                </a:r>
                <a:r>
                  <a:rPr lang="en-US" altLang="en-US" i="1">
                    <a:latin typeface="Calibri" panose="020F0502020204030204" charset="0"/>
                    <a:cs typeface="Cambria Math" panose="02040503050406030204" charset="0"/>
                  </a:rPr>
                  <a:t>: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r>
                  <a:rPr lang="en-US" altLang="en-US">
                    <a:solidFill>
                      <a:srgbClr val="FF0000"/>
                    </a:solidFill>
                    <a:sym typeface="+mn-ea"/>
                  </a:rPr>
                  <a:t>y’</a:t>
                </a:r>
                <a14:m>
                  <m:oMath xmlns:m="http://schemas.openxmlformats.org/officeDocument/2006/math">
                    <m:r>
                      <a:rPr lang="en-US" altLang="en-US"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+...)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раскроем скобки и сгруппируем элементы с каждым </a:t>
                </a:r>
                <a:r>
                  <a:rPr lang="en-US" altLang="en-US" i="1">
                    <a:latin typeface="Calibri" panose="020F0502020204030204" charset="0"/>
                    <a:cs typeface="Cambria Math" panose="02040503050406030204" charset="0"/>
                  </a:rPr>
                  <a:t>x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: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...−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e>
                      <m:sub/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 =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+...=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теперь, чтобы при любых х выполнялось равенство надо чтобы каждый коэфициент при каждом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был равент </a:t>
                </a:r>
                <a:r>
                  <a:rPr lang="en-US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0</a:t>
                </a:r>
                <a:r>
                  <a:rPr lang="de-DE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ru-RU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то есть </a:t>
                </a:r>
                <a:endParaRPr lang="ru-RU" altLang="de-DE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e>
                      <m:sup/>
                    </m:sSup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     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e>
                      <m:sup/>
                    </m:sSup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den>
                    </m:f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 </m:t>
                    </m:r>
                  </m:oMath>
                </a14:m>
                <a:endParaRPr lang="en-US" altLang="en-US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e>
                      <m:sup/>
                    </m:sSup>
                    <m:r>
                      <a:rPr lang="en-US" alt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,</m:t>
                    </m:r>
                  </m:oMath>
                </a14:m>
                <a:r>
                  <a:rPr lang="en-US" alt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</a:t>
                </a:r>
                <a:r>
                  <a:rPr lang="en-US" altLang="en-US" i="1">
                    <a:solidFill>
                      <a:srgbClr val="FFC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i="1">
                    <a:solidFill>
                      <a:srgbClr val="FFC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=0</a:t>
                </a:r>
                <a:r>
                  <a:rPr lang="de-DE" altLang="en-US" i="1">
                    <a:solidFill>
                      <a:srgbClr val="FFC000"/>
                    </a:solidFill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, </a:t>
                </a:r>
                <a:r>
                  <a:rPr lang="ru-RU" altLang="de-DE" i="1">
                    <a:solidFill>
                      <a:srgbClr val="FFC000"/>
                    </a:solidFill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также с5 и все нечётные с </a:t>
                </a:r>
                <a:r>
                  <a:rPr lang="en-US" altLang="ru-RU" i="1">
                    <a:solidFill>
                      <a:srgbClr val="FFC000"/>
                    </a:solidFill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=</a:t>
                </a:r>
                <a:r>
                  <a:rPr lang="ru-RU" altLang="de-DE" i="1">
                    <a:solidFill>
                      <a:srgbClr val="FFC000"/>
                    </a:solidFill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0</a:t>
                </a:r>
                <a:r>
                  <a:rPr lang="en-US" altLang="en-US" i="1">
                    <a:solidFill>
                      <a:srgbClr val="FFC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en-US" altLang="en-US" i="1">
                  <a:solidFill>
                    <a:srgbClr val="FFC000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∗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den>
                        </m:f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den>
                    </m:f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r>
                  <a:rPr lang="en-US" alt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6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  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∗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∗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∗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∗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6</m:t>
                            </m:r>
                          </m:den>
                        </m:f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</m:oMath>
                </a14:m>
                <a:r>
                  <a:rPr lang="en-US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 то есть для чётных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en-US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 по формуле ряда экспоненты</a:t>
                </a:r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135" y="509270"/>
                <a:ext cx="12018010" cy="6257925"/>
              </a:xfrm>
              <a:blipFill rotWithShape="1">
                <a:blip r:embed="rId1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" y="0"/>
            <a:ext cx="11269980" cy="503555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Пример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 </a:t>
            </a:r>
            <a:r>
              <a:rPr lang="de-DE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sym typeface="+mn-ea"/>
              </a:rPr>
              <a:t> </a:t>
            </a:r>
            <a:endParaRPr lang="de-DE" altLang="ru-RU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0340" y="586105"/>
                <a:ext cx="11862435" cy="6272530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при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+...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ладно напишу подробно как считать квадрат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+...</m:t>
                        </m:r>
                      </m:e>
                    </m:d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*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+...</m:t>
                        </m:r>
                      </m:e>
                    </m:d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ru-RU" altLang="de-DE">
                    <a:latin typeface="Calibri" panose="020F0502020204030204" charset="0"/>
                  </a:rPr>
                  <a:t>по диагоналям расположены элементы с одинаковым </a:t>
                </a:r>
                <a:r>
                  <a:rPr lang="en-US" altLang="de-DE">
                    <a:latin typeface="Calibri" panose="020F0502020204030204" charset="0"/>
                  </a:rPr>
                  <a:t>“</a:t>
                </a:r>
                <a:r>
                  <a:rPr lang="ru-RU" altLang="de-DE">
                    <a:latin typeface="Calibri" panose="020F0502020204030204" charset="0"/>
                  </a:rPr>
                  <a:t>х</a:t>
                </a:r>
                <a:r>
                  <a:rPr lang="en-US" altLang="ru-RU">
                    <a:latin typeface="Calibri" panose="020F0502020204030204" charset="0"/>
                  </a:rPr>
                  <a:t>”</a:t>
                </a:r>
                <a:r>
                  <a:rPr lang="ru-RU" altLang="de-DE">
                    <a:latin typeface="Calibri" panose="020F0502020204030204" charset="0"/>
                  </a:rPr>
                  <a:t>, сгруппируем их</a:t>
                </a:r>
                <a:endParaRPr lang="ru-RU" altLang="de-DE">
                  <a:latin typeface="Calibri" panose="020F0502020204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подставим </m:t>
                    </m:r>
                  </m:oMath>
                </a14:m>
                <a:r>
                  <a:rPr lang="ru-RU" altLang="de-DE">
                    <a:latin typeface="Calibri" panose="020F0502020204030204" charset="0"/>
                  </a:rPr>
                  <a:t>это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de-DE">
                  <a:latin typeface="Calibri" panose="020F0502020204030204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с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с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с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</m:oMath>
                </a14:m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0340" y="586105"/>
                <a:ext cx="11862435" cy="6272530"/>
              </a:xfrm>
              <a:blipFill rotWithShape="1">
                <a:blip r:embed="rId1"/>
                <a:stretch>
                  <a:fillRect b="-32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" y="0"/>
            <a:ext cx="11106150" cy="542290"/>
          </a:xfrm>
        </p:spPr>
        <p:txBody>
          <a:bodyPr>
            <a:normAutofit fontScale="90000"/>
          </a:bodyPr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Пример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 </a:t>
            </a:r>
            <a:r>
              <a:rPr lang="de-DE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1130" y="654685"/>
                <a:ext cx="11872595" cy="6112510"/>
              </a:xfrm>
            </p:spPr>
            <p:txBody>
              <a:bodyPr/>
              <a:p>
                <a:r>
                  <a:rPr lang="ru-RU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из</a:t>
                </a:r>
                <a:r>
                  <a:rPr lang="en-US" altLang="ru-RU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ru-RU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этого</a:t>
                </a:r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сравним элементы при </a:t>
                </a:r>
                <a:r>
                  <a:rPr lang="en-US" alt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каждом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с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ru-RU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  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den>
                    </m:f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8</m:t>
                        </m:r>
                      </m:den>
                    </m:f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                   </m:t>
                    </m:r>
                  </m:oMath>
                </a14:m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с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8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den>
                    </m:f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16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32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19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16</m:t>
                        </m:r>
                      </m:den>
                    </m:f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</m:oMath>
                </a14:m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1130" y="654685"/>
                <a:ext cx="11872595" cy="611251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30"/>
            <a:ext cx="11160125" cy="535940"/>
          </a:xfrm>
        </p:spPr>
        <p:txBody>
          <a:bodyPr>
            <a:normAutofit fontScale="90000"/>
          </a:bodyPr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Пример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 </a:t>
            </a:r>
            <a:r>
              <a:rPr lang="de-DE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sym typeface="+mn-ea"/>
              </a:rPr>
              <a:t> </a:t>
            </a:r>
            <a:r>
              <a:rPr lang="en-US" altLang="de-D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sym typeface="+mn-ea"/>
              </a:rPr>
              <a:t>- </a:t>
            </a:r>
            <a:r>
              <a:rPr lang="ru-RU" altLang="de-D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sym typeface="+mn-ea"/>
              </a:rPr>
              <a:t>другой способ</a:t>
            </a:r>
            <a:endParaRPr lang="ru-RU" altLang="de-DE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3032</Words>
  <Application>WPS Presentation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Cambria Math</vt:lpstr>
      <vt:lpstr>Office Theme</vt:lpstr>
      <vt:lpstr>PowerPoint 演示文稿</vt:lpstr>
      <vt:lpstr>Интегрирование дифференциальных уравнений с помощью рядов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Интегрирование дифференциальных уравнений с помощью рядов</dc:title>
  <dc:creator/>
  <cp:lastModifiedBy>peter</cp:lastModifiedBy>
  <cp:revision>22</cp:revision>
  <dcterms:created xsi:type="dcterms:W3CDTF">2022-02-01T20:40:14Z</dcterms:created>
  <dcterms:modified xsi:type="dcterms:W3CDTF">2022-02-01T21:36:24Z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395F8C98D39B4C9C8077008CA209D1B5</vt:lpwstr>
  </property>
  <property fmtid="{D5CDD505-2E9C-101B-9397-08002B2CF9AE}" pid="3" name="KSOProductBuildVer">
    <vt:lpwstr>1033-11.2.0.10311</vt:lpwstr>
  </property>
</Properties>
</file>