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6388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Basic definition</a:t>
            </a:r>
            <a:endParaRPr lang="de-DE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38810"/>
                <a:ext cx="12192635" cy="6218555"/>
              </a:xfrm>
            </p:spPr>
            <p:txBody>
              <a:bodyPr>
                <a:normAutofit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de-DE" altLang="en-US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8810"/>
                <a:ext cx="12192635" cy="62185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840" y="0"/>
            <a:ext cx="10515600" cy="708025"/>
          </a:xfrm>
        </p:spPr>
        <p:txBody>
          <a:bodyPr>
            <a:normAutofit fontScale="90000"/>
          </a:bodyPr>
          <a:p>
            <a:r>
              <a:rPr lang="en-US" altLang="de-DE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</a:rPr>
              <a:t>Calculate </a:t>
            </a:r>
            <a:r>
              <a:rPr lang="de-DE" altLang="de-DE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</a:rPr>
              <a:t>integral with rechtangles </a:t>
            </a:r>
            <a:endParaRPr lang="de-DE" altLang="de-DE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>
            <p:ph idx="1"/>
          </p:nvPr>
        </p:nvPicPr>
        <p:blipFill>
          <a:blip r:embed="rId1"/>
          <a:srcRect l="20325" r="10051" b="10656"/>
          <a:stretch>
            <a:fillRect/>
          </a:stretch>
        </p:blipFill>
        <p:spPr>
          <a:xfrm>
            <a:off x="1965960" y="894715"/>
            <a:ext cx="8260080" cy="5963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" y="86995"/>
            <a:ext cx="10515600" cy="51117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Base intergral definition usage:</a:t>
            </a:r>
            <a:endParaRPr lang="de-DE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2235" y="598170"/>
                <a:ext cx="11996420" cy="6195695"/>
              </a:xfrm>
            </p:spPr>
            <p:txBody>
              <a:bodyPr>
                <a:normAutofit fontScale="90000" lnSpcReduction="20000"/>
              </a:bodyPr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𝐷𝑖𝑠𝑡𝑟𝑖𝑏𝑢𝑡𝑒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:             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!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…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Logariphmize: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                </m:t>
                        </m:r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Allpy integral defintion:    f(x)=ln(x),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ln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)=(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𝑥𝑙𝑛𝑥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nary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𝑥𝑙𝑛𝑥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𝑙𝑛𝑥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</m:den>
                            </m:f>
                          </m:e>
                        </m:func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𝑙𝑛𝑥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)‘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)‘</m:t>
                            </m:r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lnL=-1,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mbria Math" panose="02040503050406030204" charset="0"/>
                      </a:rPr>
                      <m:t>L</m:t>
                    </m:r>
                    <m:r>
                      <a:rPr lang="en-US" altLang="de-DE">
                        <a:latin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another solution at https://www.youtube.com/watch?v=RVf0T0TUsJw</a:t>
                </a:r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35" y="598170"/>
                <a:ext cx="11996420" cy="6195695"/>
              </a:xfrm>
              <a:blipFill rotWithShape="1">
                <a:blip r:embed="rId1"/>
                <a:stretch>
                  <a:fillRect t="-10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497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Basic definition examples 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35" y="527685"/>
                <a:ext cx="11895455" cy="626364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</m:e>
                        </m:nary>
                      </m:e>
                    </m:func>
                  </m:oMath>
                </a14:m>
                <a:r>
                  <a:rPr lang="de-DE" altLang="en-US"/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</a:t>
                </a:r>
                <a:endParaRPr lang="de-DE" altLang="en-US"/>
              </a:p>
              <a:p>
                <a:r>
                  <a:rPr lang="de-DE" altLang="en-US"/>
                  <a:t> trig row sum formula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</a:rPr>
                      <m:t>: 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𝑚𝑎𝑖𝑛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de-DE" altLang="en-US"/>
                  <a:t> </a:t>
                </a:r>
                <a:endParaRPr lang="de-DE" altLang="en-US"/>
              </a:p>
              <a:p>
                <a:r>
                  <a:rPr lang="de-DE" altLang="en-US"/>
                  <a:t>with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r>
                  <a:rPr lang="de-DE" altLang="en-US"/>
                  <a:t> 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den>
                        </m:f>
                      </m:num>
                      <m:den>
                        <m:func>
                          <m:func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/>
                  <a:t>trig: power reducing formula: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de-DE" altLang="en-US"/>
                  <a:t> = 1 -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</m:oMath>
                </a14:m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" y="527685"/>
                <a:ext cx="11895455" cy="62636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5" y="130810"/>
            <a:ext cx="11949430" cy="409575"/>
          </a:xfrm>
        </p:spPr>
        <p:txBody>
          <a:bodyPr>
            <a:normAutofit fontScale="90000"/>
          </a:bodyPr>
          <a:p>
            <a:r>
              <a:rPr lang="en-US"/>
              <a:t>Basic integral definition usage: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0650" y="540385"/>
                <a:ext cx="11950065" cy="6245225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apply it to :</a:t>
                </a:r>
                <a:endParaRPr lang="en-US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𝑘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i="1">
                    <a:latin typeface="Calibri" panose="020F0502020204030204" charset="0"/>
                    <a:cs typeface="Cambria Math" panose="02040503050406030204" charset="0"/>
                  </a:rPr>
                  <a:t>here:</a:t>
                </a:r>
                <a:endParaRPr 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i="1">
                    <a:latin typeface="Calibri" panose="020F0502020204030204" charset="0"/>
                    <a:cs typeface="Cambria Math" panose="02040503050406030204" charset="0"/>
                  </a:rPr>
                  <a:t>b-a=1(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𝑡𝑎𝑘𝑖𝑛𝑔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𝑐𝑜𝑛𝑡𝑟𝑎𝑑𝑖𝑐𝑡𝑠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b-a=1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if taking t=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de-DE" i="1">
                    <a:latin typeface="Calibri" panose="020F0502020204030204" charset="0"/>
                    <a:cs typeface="Cambria Math" panose="02040503050406030204" charset="0"/>
                  </a:rPr>
                  <a:t> x - is a factor, a = 0, b = 1,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=|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|=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𝑑𝑢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𝑎𝑟𝑐𝑠𝑖𝑛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0650" y="540385"/>
                <a:ext cx="11950065" cy="6245225"/>
              </a:xfrm>
              <a:blipFill rotWithShape="1">
                <a:blip r:embed="rId1"/>
                <a:stretch>
                  <a:fillRect t="-4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455" y="133985"/>
            <a:ext cx="10515600" cy="481330"/>
          </a:xfrm>
        </p:spPr>
        <p:txBody>
          <a:bodyPr>
            <a:normAutofit fontScale="90000"/>
          </a:bodyPr>
          <a:p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very friendly integral problem!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1455" y="615315"/>
                <a:ext cx="8499475" cy="6242685"/>
              </a:xfrm>
            </p:spPr>
            <p:txBody>
              <a:bodyPr>
                <a:normAutofit lnSpcReduction="10000"/>
              </a:bodyPr>
              <a:p>
                <a:r>
                  <a:rPr lang="de-DE" altLang="en-US"/>
                  <a:t>https://www.youtube.com/watch?v=OINFfSGkFtk</a:t>
                </a:r>
                <a:endParaRPr lang="de-DE" altLang="en-US"/>
              </a:p>
              <a:p>
                <a:r>
                  <a:rPr lang="de-DE" altLang="en-US"/>
                  <a:t>suppose for a &gt; 0 € R, f is continuous for x €[0,a] and </a:t>
                </a:r>
                <a:endParaRPr lang="de-DE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</m:oMath>
                </a14:m>
                <a:r>
                  <a:rPr lang="de-DE" altLang="en-US"/>
                  <a:t> </a:t>
                </a:r>
                <a:endParaRPr lang="de-DE" altLang="en-US"/>
              </a:p>
              <a:p>
                <a:r>
                  <a:rPr lang="de-DE" altLang="en-US"/>
                  <a:t>Show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mbria Math" panose="02040503050406030204" charset="0"/>
                      </a:rPr>
                      <m:t> 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de-DE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nary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𝑑𝑦</m:t>
                        </m:r>
                        <m:r>
                          <a:rPr lang="de-DE" altLang="en-US"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de-DE" altLang="en-US">
                  <a:sym typeface="+mn-ea"/>
                </a:endParaRPr>
              </a:p>
              <a:p>
                <a:r>
                  <a:rPr lang="de-DE" altLang="en-US"/>
                  <a:t>we can look at it as an integral over a triangle region:</a:t>
                </a:r>
                <a:endParaRPr lang="de-DE" altLang="en-US"/>
              </a:p>
              <a:p>
                <a:r>
                  <a:rPr lang="de-DE" altLang="en-US"/>
                  <a:t>(swap integration order)=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nary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de-DE" altLang="en-US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innermost integral does not depentds on y 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rgbClr val="7030A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𝑥𝑓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p>
                    </m:sSubSup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ea typeface="MS Mincho" charset="0"/>
                    <a:cs typeface="Cambria Math" panose="02040503050406030204" charset="0"/>
                  </a:rPr>
                  <a:t>(main)=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𝑑𝑦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b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𝑓𝑟𝑒𝑒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𝑣𝑎𝑟𝑖𝑎𝑏𝑙𝑒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𝑐ℎ𝑎𝑛𝑔𝑒</m:t>
                      </m:r>
                      <m:r>
                        <a:rPr lang="en-US" altLang="de-DE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1455" y="615315"/>
                <a:ext cx="8499475" cy="6242685"/>
              </a:xfrm>
              <a:blipFill rotWithShape="1">
                <a:blip r:embed="rId1"/>
                <a:stretch>
                  <a:fillRect t="-4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Inhaltsplatzhalter 3"/>
          <p:cNvGraphicFramePr/>
          <p:nvPr>
            <p:ph sz="half" idx="2"/>
          </p:nvPr>
        </p:nvGraphicFramePr>
        <p:xfrm>
          <a:off x="8629333" y="2182972"/>
          <a:ext cx="3536315" cy="323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533775" imgH="3228975" progId="Paint.Picture">
                  <p:embed/>
                </p:oleObj>
              </mc:Choice>
              <mc:Fallback>
                <p:oleObj name="" r:id="rId2" imgW="3533775" imgH="3228975" progId="Paint.Picture">
                  <p:embed/>
                  <p:pic>
                    <p:nvPicPr>
                      <p:cNvPr id="0" name="Bild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9333" y="2182972"/>
                        <a:ext cx="3536315" cy="323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2459</Words>
  <Application>WPS Presentation</Application>
  <PresentationFormat>Widescreen</PresentationFormat>
  <Paragraphs>64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Cambria Math</vt:lpstr>
      <vt:lpstr>Calibri</vt:lpstr>
      <vt:lpstr>MS Mincho</vt:lpstr>
      <vt:lpstr>Segoe Print</vt:lpstr>
      <vt:lpstr>Calibri Light</vt:lpstr>
      <vt:lpstr>Microsoft YaHei</vt:lpstr>
      <vt:lpstr>Arial Unicode MS</vt:lpstr>
      <vt:lpstr>Office Theme</vt:lpstr>
      <vt:lpstr>Paint.Picture</vt:lpstr>
      <vt:lpstr>PowerPoint 演示文稿</vt:lpstr>
      <vt:lpstr>Basic definition</vt:lpstr>
      <vt:lpstr>Count integral with rechtangles </vt:lpstr>
      <vt:lpstr>Base intergral definition usage:</vt:lpstr>
      <vt:lpstr>Basic definition examples </vt:lpstr>
      <vt:lpstr>Basic integral definition usage:</vt:lpstr>
      <vt:lpstr>A very friendly integral problem!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7</cp:revision>
  <dcterms:created xsi:type="dcterms:W3CDTF">2022-02-01T23:29:00Z</dcterms:created>
  <dcterms:modified xsi:type="dcterms:W3CDTF">2022-02-06T00:39:16Z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B91BFE9A64D74FC89C7C9D0108773EB0</vt:lpwstr>
  </property>
  <property fmtid="{D5CDD505-2E9C-101B-9397-08002B2CF9AE}" pid="3" name="KSOProductBuildVer">
    <vt:lpwstr>1033-11.2.0.10311</vt:lpwstr>
  </property>
</Properties>
</file>