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3" r:id="rId4"/>
    <p:sldId id="260" r:id="rId5"/>
    <p:sldId id="261" r:id="rId6"/>
    <p:sldId id="262" r:id="rId7"/>
    <p:sldId id="263" r:id="rId8"/>
    <p:sldId id="267" r:id="rId9"/>
    <p:sldId id="264" r:id="rId10"/>
    <p:sldId id="258" r:id="rId11"/>
    <p:sldId id="257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de-DE" alt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de-DE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2570" y="154940"/>
            <a:ext cx="11758930" cy="695960"/>
          </a:xfrm>
        </p:spPr>
        <p:txBody>
          <a:bodyPr>
            <a:normAutofit fontScale="90000"/>
          </a:bodyPr>
          <a:p>
            <a:endParaRPr lang="de-DE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-635" y="851535"/>
                <a:ext cx="12002770" cy="5918200"/>
              </a:xfrm>
            </p:spPr>
            <p:txBody>
              <a:bodyPr>
                <a:normAutofit lnSpcReduction="20000"/>
              </a:bodyPr>
              <a:p>
                <a:r>
                  <a:rPr lang="de-DE" altLang="de-DE">
                    <a:latin typeface="Calibri" panose="020F0502020204030204" charset="0"/>
                  </a:rPr>
                  <a:t>Find all differentianle functions f:R-&gt;R, such that </a:t>
                </a:r>
                <a:endParaRPr lang="de-DE" altLang="de-DE">
                  <a:latin typeface="Calibri" panose="020F050202020403020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n w="10160">
                              <a:solidFill>
                                <a:schemeClr val="accent5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n w="10160">
                              <a:solidFill>
                                <a:schemeClr val="accent5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p>
                        <m:r>
                          <a:rPr lang="en-US" altLang="de-DE" i="1">
                            <a:ln w="10160">
                              <a:solidFill>
                                <a:schemeClr val="accent5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)= </m:t>
                    </m:r>
                    <m:r>
                      <a:rPr lang="en-US" altLang="de-DE" i="1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1990</m:t>
                    </m:r>
                    <m:r>
                      <a:rPr lang="en-US" altLang="de-DE" i="1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nary>
                      <m:naryPr>
                        <m:limLoc m:val="subSup"/>
                        <m:ctrlPr>
                          <a:rPr lang="en-US" altLang="de-DE" i="1">
                            <a:ln w="10160">
                              <a:solidFill>
                                <a:schemeClr val="accent5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n w="10160">
                              <a:solidFill>
                                <a:schemeClr val="accent5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n w="10160">
                              <a:solidFill>
                                <a:schemeClr val="accent5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p>
                      <m:e>
                        <m:r>
                          <a:rPr lang="en-US" altLang="de-DE" i="1">
                            <a:ln w="10160">
                              <a:solidFill>
                                <a:schemeClr val="accent5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de-DE" i="1">
                                <a:ln w="10160">
                                  <a:solidFill>
                                    <a:schemeClr val="accent5"/>
                                  </a:solidFill>
                                  <a:prstDash val="solid"/>
                                </a:ln>
                                <a:solidFill>
                                  <a:srgbClr val="FFFFFF"/>
                                </a:solidFill>
                                <a:effectLst>
                                  <a:outerShdw blurRad="38100" dist="22860" dir="5400000" algn="tl" rotWithShape="0">
                                    <a:srgbClr val="000000">
                                      <a:alpha val="30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n w="10160">
                                  <a:solidFill>
                                    <a:schemeClr val="accent5"/>
                                  </a:solidFill>
                                  <a:prstDash val="solid"/>
                                </a:ln>
                                <a:solidFill>
                                  <a:srgbClr val="FFFFFF"/>
                                </a:solidFill>
                                <a:effectLst>
                                  <a:outerShdw blurRad="38100" dist="22860" dir="5400000" algn="tl" rotWithShape="0">
                                    <a:srgbClr val="000000">
                                      <a:alpha val="30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de-DE" i="1">
                                <a:ln w="10160">
                                  <a:solidFill>
                                    <a:schemeClr val="accent5"/>
                                  </a:solidFill>
                                  <a:prstDash val="solid"/>
                                </a:ln>
                                <a:solidFill>
                                  <a:srgbClr val="FFFFFF"/>
                                </a:solidFill>
                                <a:effectLst>
                                  <a:outerShdw blurRad="38100" dist="22860" dir="5400000" algn="tl" rotWithShape="0">
                                    <a:srgbClr val="000000">
                                      <a:alpha val="30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de-DE" i="1">
                            <a:ln w="10160">
                              <a:solidFill>
                                <a:schemeClr val="accent5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ln w="10160">
                              <a:solidFill>
                                <a:schemeClr val="accent5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altLang="de-DE" i="1">
                            <a:ln w="10160">
                              <a:solidFill>
                                <a:schemeClr val="accent5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)+</m:t>
                        </m:r>
                        <m:sSup>
                          <m:sSupPr>
                            <m:ctrlPr>
                              <a:rPr lang="en-US" altLang="de-DE" i="1">
                                <a:ln w="10160">
                                  <a:solidFill>
                                    <a:schemeClr val="accent5"/>
                                  </a:solidFill>
                                  <a:prstDash val="solid"/>
                                </a:ln>
                                <a:solidFill>
                                  <a:srgbClr val="FFFFFF"/>
                                </a:solidFill>
                                <a:effectLst>
                                  <a:outerShdw blurRad="38100" dist="22860" dir="5400000" algn="tl" rotWithShape="0">
                                    <a:srgbClr val="000000">
                                      <a:alpha val="30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de-DE" i="1">
                                    <a:ln w="10160">
                                      <a:solidFill>
                                        <a:schemeClr val="accent5"/>
                                      </a:solidFill>
                                      <a:prstDash val="solid"/>
                                    </a:ln>
                                    <a:solidFill>
                                      <a:srgbClr val="FFFFFF"/>
                                    </a:solidFill>
                                    <a:effectLst>
                                      <a:outerShdw blurRad="38100" dist="22860" dir="5400000" algn="tl" rotWithShape="0">
                                        <a:srgbClr val="000000">
                                          <a:alpha val="30000"/>
                                        </a:srgb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n w="10160">
                                      <a:solidFill>
                                        <a:schemeClr val="accent5"/>
                                      </a:solidFill>
                                      <a:prstDash val="solid"/>
                                    </a:ln>
                                    <a:solidFill>
                                      <a:srgbClr val="FFFFFF"/>
                                    </a:solidFill>
                                    <a:effectLst>
                                      <a:outerShdw blurRad="38100" dist="22860" dir="5400000" algn="tl" rotWithShape="0">
                                        <a:srgbClr val="000000">
                                          <a:alpha val="30000"/>
                                        </a:srgb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de-DE" i="1">
                                    <a:ln w="10160">
                                      <a:solidFill>
                                        <a:schemeClr val="accent5"/>
                                      </a:solidFill>
                                      <a:prstDash val="solid"/>
                                    </a:ln>
                                    <a:solidFill>
                                      <a:srgbClr val="FFFFFF"/>
                                    </a:solidFill>
                                    <a:effectLst>
                                      <a:outerShdw blurRad="38100" dist="22860" dir="5400000" algn="tl" rotWithShape="0">
                                        <a:srgbClr val="000000">
                                          <a:alpha val="30000"/>
                                        </a:srgb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de-DE" i="1">
                                    <a:ln w="10160">
                                      <a:solidFill>
                                        <a:schemeClr val="accent5"/>
                                      </a:solidFill>
                                      <a:prstDash val="solid"/>
                                    </a:ln>
                                    <a:solidFill>
                                      <a:srgbClr val="FFFFFF"/>
                                    </a:solidFill>
                                    <a:effectLst>
                                      <a:outerShdw blurRad="38100" dist="22860" dir="5400000" algn="tl" rotWithShape="0">
                                        <a:srgbClr val="000000">
                                          <a:alpha val="30000"/>
                                        </a:srgb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‘</m:t>
                                </m:r>
                              </m:sup>
                            </m:sSup>
                            <m:r>
                              <a:rPr lang="en-US" altLang="de-DE" i="1">
                                <a:ln w="10160">
                                  <a:solidFill>
                                    <a:schemeClr val="accent5"/>
                                  </a:solidFill>
                                  <a:prstDash val="solid"/>
                                </a:ln>
                                <a:solidFill>
                                  <a:srgbClr val="FFFFFF"/>
                                </a:solidFill>
                                <a:effectLst>
                                  <a:outerShdw blurRad="38100" dist="22860" dir="5400000" algn="tl" rotWithShape="0">
                                    <a:srgbClr val="000000">
                                      <a:alpha val="30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de-DE" i="1">
                                <a:ln w="10160">
                                  <a:solidFill>
                                    <a:schemeClr val="accent5"/>
                                  </a:solidFill>
                                  <a:prstDash val="solid"/>
                                </a:ln>
                                <a:solidFill>
                                  <a:srgbClr val="FFFFFF"/>
                                </a:solidFill>
                                <a:effectLst>
                                  <a:outerShdw blurRad="38100" dist="22860" dir="5400000" algn="tl" rotWithShape="0">
                                    <a:srgbClr val="000000">
                                      <a:alpha val="30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  <m:r>
                              <a:rPr lang="en-US" altLang="de-DE" i="1">
                                <a:ln w="10160">
                                  <a:solidFill>
                                    <a:schemeClr val="accent5"/>
                                  </a:solidFill>
                                  <a:prstDash val="solid"/>
                                </a:ln>
                                <a:solidFill>
                                  <a:srgbClr val="FFFFFF"/>
                                </a:solidFill>
                                <a:effectLst>
                                  <a:outerShdw blurRad="38100" dist="22860" dir="5400000" algn="tl" rotWithShape="0">
                                    <a:srgbClr val="000000">
                                      <a:alpha val="30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))</m:t>
                            </m:r>
                          </m:e>
                          <m:sup>
                            <m:r>
                              <a:rPr lang="en-US" altLang="de-DE" i="1">
                                <a:ln w="10160">
                                  <a:solidFill>
                                    <a:schemeClr val="accent5"/>
                                  </a:solidFill>
                                  <a:prstDash val="solid"/>
                                </a:ln>
                                <a:solidFill>
                                  <a:srgbClr val="FFFFFF"/>
                                </a:solidFill>
                                <a:effectLst>
                                  <a:outerShdw blurRad="38100" dist="22860" dir="5400000" algn="tl" rotWithShape="0">
                                    <a:srgbClr val="000000">
                                      <a:alpha val="30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de-DE" i="1">
                            <a:ln w="10160">
                              <a:solidFill>
                                <a:schemeClr val="accent5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altLang="de-DE" i="1">
                            <a:ln w="10160">
                              <a:solidFill>
                                <a:schemeClr val="accent5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𝑑𝑡</m:t>
                        </m:r>
                      </m:e>
                    </m:nary>
                  </m:oMath>
                </a14:m>
                <a:endParaRPr lang="de-DE" altLang="de-DE">
                  <a:latin typeface="Calibri" panose="020F0502020204030204" charset="0"/>
                </a:endParaRPr>
              </a:p>
              <a:p>
                <a:r>
                  <a:rPr lang="de-DE" altLang="de-DE">
                    <a:latin typeface="Calibri" panose="020F0502020204030204" charset="0"/>
                  </a:rPr>
                  <a:t>Fundamental theorem of calculus:</a:t>
                </a:r>
                <a14:m>
                  <m:oMath xmlns:m="http://schemas.openxmlformats.org/officeDocument/2006/math">
                    <m:r>
                      <a:rPr lang="en-US" altLang="de-DE">
                        <a:latin typeface="Calibri" panose="020F0502020204030204" charset="0"/>
                      </a:rPr>
                      <m:t> 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den>
                    </m:f>
                    <m:nary>
                      <m:naryPr>
                        <m:limLoc m:val="subSup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p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𝑔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𝑑𝑡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</m:e>
                    </m:nary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g(x)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let y = f(x), then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y</a:t>
                </a:r>
                <a:r>
                  <a:rPr lang="de-DE" altLang="en-US" baseline="30000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2 </a:t>
                </a:r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= 1990 +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p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...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𝑑𝑡</m:t>
                        </m:r>
                      </m:e>
                    </m:nary>
                  </m:oMath>
                </a14:m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2y y‘ = y</a:t>
                </a:r>
                <a:r>
                  <a:rPr lang="de-DE" altLang="en-US" baseline="30000">
                    <a:latin typeface="Calibri" panose="020F0502020204030204" charset="0"/>
                    <a:cs typeface="Cambria Math" panose="02040503050406030204" charset="0"/>
                  </a:rPr>
                  <a:t>2</a:t>
                </a:r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+ (y‘)</a:t>
                </a:r>
                <a:r>
                  <a:rPr lang="de-DE" altLang="en-US" baseline="30000">
                    <a:latin typeface="Calibri" panose="020F0502020204030204" charset="0"/>
                    <a:cs typeface="Cambria Math" panose="02040503050406030204" charset="0"/>
                  </a:rPr>
                  <a:t>2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y</a:t>
                </a:r>
                <a:r>
                  <a:rPr lang="de-DE" altLang="en-US" baseline="30000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2</a:t>
                </a:r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-2y y‘+  (y‘)</a:t>
                </a:r>
                <a:r>
                  <a:rPr lang="de-DE" altLang="en-US" baseline="30000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2 </a:t>
                </a:r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= 0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(y-y‘)</a:t>
                </a:r>
                <a:r>
                  <a:rPr lang="de-DE" altLang="en-US" baseline="30000">
                    <a:latin typeface="Calibri" panose="020F0502020204030204" charset="0"/>
                    <a:cs typeface="Cambria Math" panose="02040503050406030204" charset="0"/>
                  </a:rPr>
                  <a:t>2</a:t>
                </a:r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 = 0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y=y‘ =&gt; y = Ce</a:t>
                </a:r>
                <a:r>
                  <a:rPr lang="de-DE" altLang="en-US" baseline="30000">
                    <a:latin typeface="Calibri" panose="020F0502020204030204" charset="0"/>
                    <a:cs typeface="Cambria Math" panose="02040503050406030204" charset="0"/>
                  </a:rPr>
                  <a:t>x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0"/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f(0)</a:t>
                </a:r>
                <a:r>
                  <a:rPr lang="de-DE" altLang="en-US" baseline="30000">
                    <a:latin typeface="Calibri" panose="020F0502020204030204" charset="0"/>
                    <a:cs typeface="Cambria Math" panose="02040503050406030204" charset="0"/>
                  </a:rPr>
                  <a:t>2</a:t>
                </a:r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 = 1990 +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p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...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𝑔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1990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+ 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e>
                    </m:nary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also f(0)= </a:t>
                </a:r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Ce</a:t>
                </a:r>
                <a:r>
                  <a:rPr lang="de-DE" altLang="en-US" baseline="30000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0</a:t>
                </a:r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 = C = </a:t>
                </a:r>
                <a14:m>
                  <m:oMath xmlns:m="http://schemas.openxmlformats.org/officeDocument/2006/math">
                    <m:r>
                      <a:rPr lang="en-US" altLang="de-DE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±</m:t>
                    </m:r>
                    <m:rad>
                      <m:radPr>
                        <m:degHide m:val="on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radPr>
                      <m:deg/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1990</m:t>
                        </m:r>
                      </m:e>
                    </m:rad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0"/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you can not „mix„</a:t>
                </a:r>
                <a14:m>
                  <m:oMath xmlns:m="http://schemas.openxmlformats.org/officeDocument/2006/math">
                    <m:r>
                      <a:rPr lang="en-US" altLang="de-DE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±</m:t>
                    </m:r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C in one function, because one is strictly positive, another negative and if you mix them you get discontinous function </a:t>
                </a:r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635" y="851535"/>
                <a:ext cx="12002770" cy="5918200"/>
              </a:xfrm>
              <a:blipFill rotWithShape="1">
                <a:blip r:embed="rId1"/>
                <a:stretch>
                  <a:fillRect t="-1094" b="-926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40665" y="223520"/>
                <a:ext cx="11004550" cy="692150"/>
              </a:xfrm>
            </p:spPr>
            <p:txBody>
              <a:bodyPr>
                <a:normAutofit fontScale="90000"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𝑦𝑦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’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)=(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40665" y="223520"/>
                <a:ext cx="11004550" cy="69215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0665" y="1057910"/>
                <a:ext cx="11792585" cy="5644515"/>
              </a:xfrm>
            </p:spPr>
            <p:txBody>
              <a:bodyPr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’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𝑡𝑎𝑛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);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’=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𝑑𝑦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𝑡𝑎𝑛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𝑜𝑟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𝑑𝑦</m:t>
                        </m:r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𝑡𝑎𝑛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𝑐𝑜𝑠𝑥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|+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𝑐𝑜𝑠𝑥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|+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&gt;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0665" y="1057910"/>
                <a:ext cx="11792585" cy="5644515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41605" y="0"/>
                <a:ext cx="11195685" cy="727710"/>
              </a:xfrm>
            </p:spPr>
            <p:txBody>
              <a:bodyPr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3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𝑦𝑦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’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”=</m:t>
                      </m:r>
                      <m:sSup>
                        <m:sSupPr>
                          <m:ctrlP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’</m:t>
                          </m:r>
                        </m:e>
                        <m:sup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2</m:t>
                      </m:r>
                    </m:oMath>
                  </m:oMathPara>
                </a14:m>
                <a:endParaRPr lang="en-US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1605" y="0"/>
                <a:ext cx="11195685" cy="72771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360" y="519430"/>
                <a:ext cx="12105640" cy="6237605"/>
              </a:xfrm>
            </p:spPr>
            <p:txBody>
              <a:bodyPr>
                <a:normAutofit/>
              </a:bodyPr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’=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’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’=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𝑑𝑝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𝑑𝑦</m:t>
                        </m:r>
                      </m:den>
                    </m:f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;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’‘=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𝑑𝑝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𝑑𝑦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𝑑𝑝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𝑑𝑦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|=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+c;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∈(−∞,∞) 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∈(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∞,∞) 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𝑐𝑜𝑚𝑏𝑖𝑛𝑖𝑛𝑔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𝑝𝑜𝑠𝑖𝑡𝑖𝑣𝑒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𝑎𝑛𝑑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𝑛𝑒𝑣𝑎𝑡𝑖𝑣𝑒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𝑣𝑎𝑟𝑖𝑎𝑛𝑡𝑠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𝑓𝑜𝑟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𝑎𝑏𝑠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ad>
                      <m:rad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g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</m:rad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𝑑𝑦</m:t>
                        </m:r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±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±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360" y="519430"/>
                <a:ext cx="12105640" cy="6237605"/>
              </a:xfrm>
              <a:blipFill rotWithShape="1">
                <a:blip r:embed="rId2"/>
                <a:stretch>
                  <a:fillRect b="-661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50" y="126365"/>
            <a:ext cx="11962130" cy="895985"/>
          </a:xfrm>
        </p:spPr>
        <p:txBody>
          <a:bodyPr/>
          <a:p>
            <a:pPr algn="ctr"/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y</a:t>
            </a:r>
            <a:r>
              <a:rPr lang="en-US" baseline="30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y’</a:t>
            </a:r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=const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0650" y="1022350"/>
                <a:ext cx="11962130" cy="5716905"/>
              </a:xfrm>
            </p:spPr>
            <p:txBody>
              <a:bodyPr/>
              <a:p>
                <a:r>
                  <a:rPr lang="en-US"/>
                  <a:t>y’lny = c </a:t>
                </a:r>
                <a:endParaRPr lang="en-US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𝑙𝑛𝑦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dylny = cdx (both integral)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/>
                  <a:t>ylny - y =cx + c</a:t>
                </a:r>
                <a:r>
                  <a:rPr lang="en-US" baseline="-25000"/>
                  <a:t>2</a:t>
                </a:r>
                <a:endParaRPr lang="en-US" baseline="-25000"/>
              </a:p>
              <a:p>
                <a:r>
                  <a:rPr lang="en-US" altLang="ru-RU"/>
                  <a:t>y(lny-1)=</a:t>
                </a:r>
                <a:r>
                  <a:rPr lang="en-US">
                    <a:sym typeface="+mn-ea"/>
                  </a:rPr>
                  <a:t>cx + c</a:t>
                </a:r>
                <a:r>
                  <a:rPr lang="en-US" baseline="-25000">
                    <a:sym typeface="+mn-ea"/>
                  </a:rPr>
                  <a:t>2</a:t>
                </a:r>
                <a:endParaRPr lang="en-US" baseline="-25000">
                  <a:sym typeface="+mn-ea"/>
                </a:endParaRPr>
              </a:p>
              <a:p>
                <a:r>
                  <a:rPr lang="en-US" altLang="ru-RU">
                    <a:sym typeface="+mn-ea"/>
                  </a:rPr>
                  <a:t>y/elny/e=</a:t>
                </a:r>
                <a:r>
                  <a:rPr lang="en-US">
                    <a:sym typeface="+mn-ea"/>
                  </a:rPr>
                  <a:t>cx + c</a:t>
                </a:r>
                <a:r>
                  <a:rPr lang="en-US" baseline="-25000">
                    <a:sym typeface="+mn-ea"/>
                  </a:rPr>
                  <a:t>2</a:t>
                </a:r>
                <a:endParaRPr lang="en-US" baseline="-25000">
                  <a:sym typeface="+mn-ea"/>
                </a:endParaRPr>
              </a:p>
              <a:p>
                <a:endParaRPr lang="en-US" altLang="ru-RU" baseline="3000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650" y="1022350"/>
                <a:ext cx="11962130" cy="571690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695" y="69215"/>
            <a:ext cx="10515600" cy="546735"/>
          </a:xfrm>
        </p:spPr>
        <p:txBody>
          <a:bodyPr>
            <a:normAutofit fontScale="90000"/>
          </a:bodyPr>
          <a:p>
            <a:pPr algn="ctr"/>
            <a:r>
              <a:rPr lang="de-DE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Basic approach </a:t>
            </a:r>
            <a:endParaRPr lang="de-DE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99695" y="615315"/>
                <a:ext cx="12032615" cy="6064250"/>
              </a:xfrm>
            </p:spPr>
            <p:txBody>
              <a:bodyPr>
                <a:normAutofit lnSpcReduction="10000"/>
              </a:bodyPr>
              <a:p>
                <a:r>
                  <a:rPr lang="de-DE" altLang="en-US">
                    <a:latin typeface="Calibri" panose="020F0502020204030204" charset="0"/>
                  </a:rPr>
                  <a:t>f‘(x) just means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𝑑𝑓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den>
                    </m:f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>
                    <a:latin typeface="Calibri" panose="020F0502020204030204" charset="0"/>
                  </a:rPr>
                  <a:t>basic approach - split to different  parts, so you get &lt;expression of y &gt; dy = &lt;expression of x&gt; dx and integrate it </a:t>
                </a:r>
                <a:endParaRPr lang="de-DE" altLang="en-US">
                  <a:latin typeface="Calibri" panose="020F0502020204030204" charset="0"/>
                </a:endParaRPr>
              </a:p>
              <a:p>
                <a:r>
                  <a:rPr lang="de-DE" altLang="en-US">
                    <a:latin typeface="Calibri" panose="020F0502020204030204" charset="0"/>
                  </a:rPr>
                  <a:t>example </a:t>
                </a:r>
                <a:endParaRPr lang="de-DE" altLang="en-US">
                  <a:latin typeface="Calibri" panose="020F0502020204030204" charset="0"/>
                </a:endParaRPr>
              </a:p>
              <a:p>
                <a:pPr lvl="1"/>
                <a:r>
                  <a:rPr lang="de-DE" altLang="en-US">
                    <a:latin typeface="Calibri" panose="020F0502020204030204" charset="0"/>
                  </a:rPr>
                  <a:t>yy‘-(y**2-4)x=0</a:t>
                </a:r>
                <a:endParaRPr lang="de-DE" altLang="en-US">
                  <a:latin typeface="Calibri" panose="020F0502020204030204" charset="0"/>
                </a:endParaRPr>
              </a:p>
              <a:p>
                <a:pPr lvl="1"/>
                <a:r>
                  <a:rPr lang="de-DE" altLang="en-US">
                    <a:latin typeface="Calibri" panose="020F0502020204030204" charset="0"/>
                  </a:rPr>
                  <a:t>yy‘=</a:t>
                </a:r>
                <a:r>
                  <a:rPr lang="de-DE" altLang="en-US">
                    <a:latin typeface="Calibri" panose="020F0502020204030204" charset="0"/>
                    <a:sym typeface="+mn-ea"/>
                  </a:rPr>
                  <a:t>(y**2-4)x</a:t>
                </a:r>
                <a:endParaRPr lang="de-DE" altLang="en-US">
                  <a:latin typeface="Calibri" panose="020F0502020204030204" charset="0"/>
                  <a:sym typeface="+mn-ea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den>
                    </m:f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𝑑𝑦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𝑑𝑥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𝑥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you can handle dy,dx as usual expression and move it to the other equasion parts like:</a:t>
                </a:r>
                <a:endParaRPr lang="de-DE" altLang="en-US" i="1">
                  <a:latin typeface="Calibri" panose="020F0502020204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𝑦𝑑𝑦</m:t>
                        </m:r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𝑑𝑥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𝑙𝑛</m:t>
                    </m:r>
                    <m:d>
                      <m:dPr>
                        <m:begChr m:val="|"/>
                        <m:endChr m:val="|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e>
                    </m: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𝑐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endParaRPr lang="de-DE" altLang="en-US">
                  <a:latin typeface="Calibri" panose="020F0502020204030204" charset="0"/>
                </a:endParaRPr>
              </a:p>
              <a:p>
                <a:endParaRPr lang="de-DE" altLang="en-US">
                  <a:latin typeface="Calibri" panose="020F0502020204030204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695" y="615315"/>
                <a:ext cx="12032615" cy="606425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375" y="69215"/>
            <a:ext cx="11993880" cy="478155"/>
          </a:xfrm>
        </p:spPr>
        <p:txBody>
          <a:bodyPr>
            <a:normAutofit fontScale="90000"/>
          </a:bodyPr>
          <a:p>
            <a:pPr algn="ctr"/>
            <a:r>
              <a:rPr lang="de-DE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Basic approach  - constants</a:t>
            </a:r>
            <a:endParaRPr lang="de-DE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79375" y="655320"/>
                <a:ext cx="12052935" cy="6142355"/>
              </a:xfrm>
            </p:spPr>
            <p:txBody>
              <a:bodyPr/>
              <a:p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constanc can consume factor or be inside a logarithm, of on the other equasion side is a logarithm</a:t>
                </a:r>
                <a:endParaRPr lang="en-US" altLang="de-DE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457200" lvl="2"/>
                <a14:m>
                  <m:oMath xmlns:m="http://schemas.openxmlformats.org/officeDocument/2006/math">
                    <m:r>
                      <a:rPr lang="en-US" altLang="de-DE" sz="233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f>
                      <m:fPr>
                        <m:ctrlPr>
                          <a:rPr lang="en-US" altLang="de-DE" sz="233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de-DE" sz="233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num>
                      <m:den>
                        <m:r>
                          <a:rPr lang="en-US" altLang="de-DE" sz="233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den>
                    </m:f>
                    <m:r>
                      <a:rPr lang="en-US" altLang="de-DE" sz="233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𝑙𝑛</m:t>
                    </m:r>
                    <m:d>
                      <m:dPr>
                        <m:begChr m:val="|"/>
                        <m:endChr m:val="|"/>
                        <m:ctrlPr>
                          <a:rPr lang="en-US" altLang="de-DE" sz="233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de-DE" sz="233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de-DE" sz="233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de-DE" sz="233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p>
                        </m:sSup>
                        <m:r>
                          <a:rPr lang="en-US" altLang="de-DE" sz="233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de-DE" sz="233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e>
                    </m:d>
                    <m:r>
                      <a:rPr lang="en-US" altLang="de-DE" sz="233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f>
                      <m:fPr>
                        <m:ctrlPr>
                          <a:rPr lang="en-US" altLang="de-DE" sz="233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de-DE" sz="233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de-DE" sz="233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de-DE" sz="233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de-DE" sz="233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den>
                    </m:f>
                    <m:r>
                      <a:rPr lang="en-US" altLang="de-DE" sz="233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r>
                      <a:rPr lang="en-US" altLang="de-DE" sz="233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𝑐</m:t>
                    </m:r>
                    <m:r>
                      <a:rPr lang="en-US" altLang="de-DE" sz="233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=&gt; </m:t>
                    </m:r>
                    <m:r>
                      <a:rPr lang="en-US" altLang="de-DE" sz="233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𝑙𝑛</m:t>
                    </m:r>
                    <m:d>
                      <m:dPr>
                        <m:begChr m:val="|"/>
                        <m:endChr m:val="|"/>
                        <m:ctrlPr>
                          <a:rPr lang="en-US" altLang="de-DE" sz="233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de-DE" sz="233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de-DE" sz="233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de-DE" sz="233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p>
                        </m:sSup>
                        <m:r>
                          <a:rPr lang="en-US" altLang="de-DE" sz="233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de-DE" sz="233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e>
                    </m:d>
                    <m:r>
                      <a:rPr lang="en-US" altLang="de-DE" sz="233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sSup>
                      <m:sSupPr>
                        <m:ctrlPr>
                          <a:rPr lang="en-US" altLang="de-DE" sz="233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de-DE" sz="233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de-DE" sz="233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de-DE" sz="233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altLang="de-DE" sz="233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r>
                      <a:rPr lang="en-US" altLang="de-DE" sz="233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𝑙𝑛</m:t>
                    </m:r>
                    <m:r>
                      <a:rPr lang="en-US" altLang="de-DE" sz="233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de-DE" sz="233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𝑐</m:t>
                    </m:r>
                    <m:r>
                      <a:rPr lang="en-US" altLang="de-DE" sz="233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 , </m:t>
                    </m:r>
                    <m:r>
                      <a:rPr lang="en-US" altLang="de-DE" sz="233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𝑐</m:t>
                    </m:r>
                    <m:r>
                      <a:rPr lang="en-US" altLang="de-DE" sz="233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&gt; </m:t>
                    </m:r>
                    <m:r>
                      <a:rPr lang="en-US" altLang="de-DE" sz="233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0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±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∙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/>
                  <a:t>consume 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±</m:t>
                    </m:r>
                  </m:oMath>
                </a14:m>
                <a:r>
                  <a:rPr lang="de-DE" altLang="en-US"/>
                  <a:t> to make c positive and negative :</a:t>
                </a:r>
                <a:endParaRPr lang="de-DE" altLang="en-US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∙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!=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/>
                  <a:t>to find a constant, use the given condition y(0)= 3: y = 3, x = 0:</a:t>
                </a:r>
                <a:endParaRPr lang="de-DE" altLang="en-US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∙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=&gt;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de-DE" altLang="en-US"/>
              </a:p>
              <a:p>
                <a:endParaRPr lang="de-DE" altLang="en-US"/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375" y="655320"/>
                <a:ext cx="12052935" cy="614235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024995" cy="411480"/>
          </a:xfrm>
        </p:spPr>
        <p:txBody>
          <a:bodyPr>
            <a:normAutofit fontScale="90000"/>
          </a:bodyPr>
          <a:p>
            <a:pPr algn="ctr"/>
            <a:r>
              <a:rPr lang="de-DE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Basic </a:t>
            </a:r>
            <a:r>
              <a:rPr lang="de-DE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Example </a:t>
            </a:r>
            <a:endParaRPr lang="de-DE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113665" y="494665"/>
                <a:ext cx="11984990" cy="6363335"/>
              </a:xfrm>
            </p:spPr>
            <p:txBody>
              <a:bodyPr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‘+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; </m:t>
                    </m:r>
                    <m:r>
                      <a:rPr lang="en-US" altLang="de-DE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de-DE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de-DE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𝑑𝑦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/>
                  <a:t>move y and dy, x and dx in different parts of equasion:</a:t>
                </a:r>
                <a:endParaRPr lang="de-DE" altLang="en-US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𝑑𝑦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de-DE" altLang="en-US">
                            <a:latin typeface="Cambria Math" panose="02040503050406030204" charset="0"/>
                          </a:rPr>
                          <m:t> 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/>
                  <a:t>integrate and solve:</a:t>
                </a:r>
                <a:endParaRPr lang="de-DE" altLang="en-US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𝑑𝑦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altLang="en-US">
                                <a:latin typeface="Cambria Math" panose="02040503050406030204" charset="0"/>
                              </a:rPr>
                              <m:t> </m:t>
                            </m:r>
                          </m:den>
                        </m:f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</m:oMath>
                </a14:m>
                <a:endParaRPr lang="de-DE" altLang="en-US"/>
              </a:p>
              <a:p>
                <a:r>
                  <a:rPr lang="de-DE" altLang="en-US"/>
                  <a:t>subsisute </a:t>
                </a:r>
                <a:r>
                  <a:rPr lang="de-DE" altLang="en-US">
                    <a:solidFill>
                      <a:srgbClr val="00B0F0"/>
                    </a:solidFill>
                  </a:rPr>
                  <a:t>y(-1)=1</a:t>
                </a:r>
                <a:endParaRPr lang="de-DE" altLang="en-US"/>
              </a:p>
              <a:p>
                <a:pPr lvl="1"/>
                <a:r>
                  <a:rPr lang="de-DE" altLang="en-US"/>
                  <a:t>1 =1+c =&gt; c = 0 </a:t>
                </a:r>
                <a:endParaRPr lang="de-DE" altLang="en-US"/>
              </a:p>
              <a:p>
                <a:r>
                  <a:rPr lang="de-DE" altLang="en-US"/>
                  <a:t>answer : y = -x </a:t>
                </a:r>
                <a:endParaRPr lang="de-DE" altLang="en-US"/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665" y="494665"/>
                <a:ext cx="11984990" cy="636333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550" y="0"/>
            <a:ext cx="10515600" cy="441960"/>
          </a:xfrm>
        </p:spPr>
        <p:txBody>
          <a:bodyPr>
            <a:normAutofit fontScale="90000"/>
          </a:bodyPr>
          <a:p>
            <a:pPr algn="ctr"/>
            <a:r>
              <a:rPr lang="de-DE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Basic example 2</a:t>
            </a:r>
            <a:endParaRPr lang="de-DE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2550" y="530860"/>
                <a:ext cx="12015470" cy="6231890"/>
              </a:xfrm>
            </p:spPr>
            <p:txBody>
              <a:bodyPr>
                <a:normAutofit lnSpcReduction="20000"/>
              </a:bodyPr>
              <a:p>
                <a:r>
                  <a:rPr lang="de-DE" altLang="en-US"/>
                  <a:t>xy‘‘=y‘ </a:t>
                </a:r>
                <a:endParaRPr lang="de-DE" altLang="en-US"/>
              </a:p>
              <a:p>
                <a:r>
                  <a:rPr lang="de-DE" altLang="en-US"/>
                  <a:t>first, just substitute g(x) = y‘(x)</a:t>
                </a:r>
                <a:endParaRPr lang="de-DE" altLang="en-US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𝑥𝑑𝑔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𝑔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/>
                  <a:t>split:</a:t>
                </a:r>
                <a:endParaRPr lang="de-DE" altLang="en-US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𝑑𝑔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𝑔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/>
                  <a:t>solve integral:</a:t>
                </a:r>
                <a:endParaRPr lang="de-DE" altLang="en-US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de-DE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𝑑𝑔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𝑔</m:t>
                            </m:r>
                          </m:den>
                        </m:f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𝑑𝑥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  <m:r>
                          <a:rPr lang="de-DE" altLang="en-US">
                            <a:latin typeface="Cambria Math" panose="02040503050406030204" charset="0"/>
                          </a:rPr>
                          <m:t> </m:t>
                        </m:r>
                      </m:e>
                    </m:nary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d>
                      <m:dPr>
                        <m:begChr m:val="|"/>
                        <m:endChr m:val="|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𝑔</m:t>
                        </m:r>
                      </m:e>
                    </m: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d>
                      <m:dPr>
                        <m:begChr m:val="|"/>
                        <m:endChr m:val="|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</m: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𝑙𝑛𝑐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;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&gt;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𝑐𝑜𝑛𝑠𝑡𝑎𝑛𝑡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𝑏𝑒𝑐𝑎𝑢𝑠𝑒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𝑜𝑓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d>
                      <m:dPr>
                        <m:begChr m:val="|"/>
                        <m:endChr m:val="|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𝑔</m:t>
                        </m:r>
                      </m:e>
                    </m: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d>
                      <m:dPr>
                        <m:begChr m:val="|"/>
                        <m:endChr m:val="|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𝑔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±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𝑐𝑥</m:t>
                    </m:r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, c&gt;0 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0"/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constant consume +-: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g=cx ; g‘=C ‚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0"/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back subtutute: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y=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𝑔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; y‘=cx, y‘‘=c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0"/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check: xy‘‘=xc = xc = y‘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550" y="530860"/>
                <a:ext cx="12015470" cy="6231890"/>
              </a:xfrm>
              <a:blipFill rotWithShape="1">
                <a:blip r:embed="rId1"/>
                <a:stretch>
                  <a:fillRect t="-103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8110" y="0"/>
                <a:ext cx="11021695" cy="654050"/>
              </a:xfrm>
            </p:spPr>
            <p:txBody>
              <a:bodyPr>
                <a:normAutofit fontScale="90000"/>
              </a:bodyPr>
              <a:p>
                <a:pPr algn="ctr"/>
                <a:r>
                  <a:rPr lang="ru-RU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  <a:latin typeface="Calibri" panose="020F0502020204030204" charset="0"/>
                  </a:rPr>
                  <a:t>Однородные первого порядка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ru-RU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altLang="ru-RU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’</m:t>
                        </m:r>
                      </m:sup>
                    </m:sSup>
                    <m:r>
                      <a:rPr lang="en-US" altLang="ru-RU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ru-RU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𝑔</m:t>
                    </m:r>
                    <m:r>
                      <a:rPr lang="en-US" altLang="ru-RU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altLang="ru-RU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ru-RU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num>
                      <m:den>
                        <m:r>
                          <a:rPr lang="en-US" altLang="ru-RU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altLang="ru-RU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ru-RU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8110" y="0"/>
                <a:ext cx="11021695" cy="654050"/>
              </a:xfrm>
              <a:blipFill rotWithShape="1">
                <a:blip r:embed="rId1"/>
                <a:stretch>
                  <a:fillRect t="-11650" b="-990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4790" y="653415"/>
                <a:ext cx="11897995" cy="6089015"/>
              </a:xfrm>
            </p:spPr>
            <p:txBody>
              <a:bodyPr>
                <a:normAutofit lnSpcReduction="20000"/>
              </a:bodyPr>
              <a:p>
                <a:r>
                  <a:rPr lang="ru-RU">
                    <a:latin typeface="Calibri" panose="020F0502020204030204" charset="0"/>
                  </a:rPr>
                  <a:t>замена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𝑡𝑥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; 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𝑑𝑦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𝑡𝑑𝑥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𝑥𝑑𝑡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sSup>
                      <m:sSup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’</m:t>
                        </m:r>
                      </m:sup>
                    </m:sSup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𝑑𝑦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𝑑𝑡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den>
                    </m:f>
                  </m:oMath>
                </a14:m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ru-RU">
                    <a:latin typeface="Calibri" panose="020F0502020204030204" charset="0"/>
                  </a:rPr>
                  <a:t>однородные функция</a:t>
                </a:r>
                <a:r>
                  <a:rPr lang="en-US">
                    <a:latin typeface="Calibri" panose="020F0502020204030204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>
                    <a:latin typeface="Calibri" panose="020F0502020204030204" charset="0"/>
                  </a:rPr>
                  <a:t> - n-</a:t>
                </a:r>
                <a:r>
                  <a:rPr lang="ru-RU" altLang="en-US">
                    <a:latin typeface="Calibri" panose="020F0502020204030204" charset="0"/>
                  </a:rPr>
                  <a:t>го порядка </a:t>
                </a:r>
                <a:endParaRPr lang="ru-RU" altLang="en-US">
                  <a:latin typeface="Calibri" panose="020F0502020204030204" charset="0"/>
                </a:endParaRPr>
              </a:p>
              <a:p>
                <a:r>
                  <a:rPr lang="ru-RU" altLang="en-US">
                    <a:latin typeface="Calibri" panose="020F0502020204030204" charset="0"/>
                  </a:rPr>
                  <a:t>если имеем уравнение вида </a:t>
                </a:r>
                <a:endParaRPr lang="ru-RU" altLang="en-US">
                  <a:latin typeface="Calibri" panose="020F0502020204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𝑄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r>
                  <a:rPr lang="ru-RU">
                    <a:latin typeface="Calibri" panose="020F0502020204030204" charset="0"/>
                    <a:cs typeface="Cambria Math" panose="02040503050406030204" charset="0"/>
                  </a:rPr>
                  <a:t>это однородное 1го порядка и тогда разделим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r>
                  <a:rPr lang="ru-RU" altLang="en-US">
                    <a:latin typeface="Cambria Math" panose="02040503050406030204" charset="0"/>
                    <a:cs typeface="Cambria Math" panose="02040503050406030204" charset="0"/>
                  </a:rPr>
                  <a:t>чтобы получить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ru-RU" altLang="en-US" i="1">
                    <a:latin typeface="Cambria Math" panose="02040503050406030204" charset="0"/>
                    <a:cs typeface="Cambria Math" panose="02040503050406030204" charset="0"/>
                  </a:rPr>
                  <a:t>пример </a:t>
                </a:r>
                <a:endParaRPr lang="ru-RU" alt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𝑥𝑦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sSup>
                      <m:sSup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𝑥𝑦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’</m:t>
                    </m:r>
                  </m:oMath>
                </a14:m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ru-RU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ru-RU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altLang="ru-RU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’</m:t>
                    </m:r>
                  </m:oMath>
                </a14:m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)(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sSup>
                      <m:sSup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’</m:t>
                        </m:r>
                      </m:sup>
                    </m:sSup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sSup>
                      <m:sSup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’</m:t>
                        </m:r>
                      </m:sup>
                    </m:sSup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𝑥𝑡</m:t>
                    </m:r>
                    <m:sSup>
                      <m:sSup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’</m:t>
                        </m:r>
                      </m:sup>
                    </m:sSup>
                  </m:oMath>
                </a14:m>
                <a:endParaRPr lang="ru-RU" altLang="en-US">
                  <a:latin typeface="Calibri" panose="020F0502020204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𝑑𝑡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</m:oMath>
                </a14:m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𝑑𝑡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</m:oMath>
                </a14:m>
                <a:endParaRPr lang="ru-RU" altLang="en-US">
                  <a:latin typeface="Calibri" panose="020F0502020204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f>
                          <m:f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𝑑𝑡</m:t>
                            </m:r>
                          </m:num>
                          <m:den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den>
                        </m:f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𝑙𝑛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|+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</m:nary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𝑑𝑥</m:t>
                            </m:r>
                          </m:num>
                          <m:den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nary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</m:oMath>
                </a14:m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±</m:t>
                    </m:r>
                    <m:sSup>
                      <m:sSup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𝑙𝑛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|+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sup>
                    </m:sSup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sSup>
                      <m:sSup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p>
                    </m:sSup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: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±</m:t>
                    </m:r>
                    <m:sSup>
                      <m:sSup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sup>
                    </m:sSup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𝑖𝑠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𝑐𝑜𝑛𝑠𝑢𝑚𝑒𝑑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𝑡𝑜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 altLang="ru-RU">
                  <a:latin typeface="Calibri" panose="020F0502020204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4790" y="653415"/>
                <a:ext cx="11897995" cy="6089015"/>
              </a:xfrm>
              <a:blipFill rotWithShape="1">
                <a:blip r:embed="rId2"/>
                <a:stretch>
                  <a:fillRect t="-60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3030" y="0"/>
            <a:ext cx="11240770" cy="382270"/>
          </a:xfrm>
        </p:spPr>
        <p:txBody>
          <a:bodyPr>
            <a:normAutofit fontScale="90000"/>
          </a:bodyPr>
          <a:p>
            <a:pPr algn="ctr"/>
            <a:r>
              <a:rPr lang="de-DE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Integral along the line </a:t>
            </a:r>
            <a:endParaRPr lang="de-DE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113030" y="382270"/>
                <a:ext cx="11916410" cy="6390640"/>
              </a:xfrm>
            </p:spPr>
            <p:txBody>
              <a:bodyPr>
                <a:normAutofit lnSpcReduction="10000"/>
              </a:bodyPr>
              <a:p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Г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𝑑𝑠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den>
                        </m:f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𝑤ℎ𝑒𝑟𝑒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𝑖𝑠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𝑡ℎ𝑒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𝑝𝑎𝑟𝑡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𝑜𝑓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𝑙𝑖𝑛𝑒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Г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𝑤ℎ𝑎𝑡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𝑖𝑠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𝑙𝑖𝑛𝑒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𝑏𝑒𝑡𝑤𝑒𝑒𝑛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 (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) 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𝑎𝑛𝑑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 (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) </m:t>
                    </m:r>
                  </m:oMath>
                </a14:m>
                <a:endParaRPr lang="en-US" altLang="de-DE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𝑑𝑠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ad>
                      <m:radPr>
                        <m:degHide m:val="on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𝑑𝑥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𝑑𝑦</m:t>
                                </m:r>
                              </m:e>
                            </m:d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/>
                  <a:t>remember = f‘(x)=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𝑑𝑦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=&gt;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𝑑𝑦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‘(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de-DE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𝑑𝑠</m:t>
                    </m:r>
                    <m:r>
                      <a:rPr lang="en-US" altLang="de-DE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ad>
                      <m:radPr>
                        <m:degHide m:val="on"/>
                        <m:ctrlPr>
                          <a:rPr lang="en-US" altLang="de-DE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de-DE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de-DE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𝑑𝑥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de-DE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de-DE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de-DE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𝑓</m:t>
                                </m:r>
                                <m:r>
                                  <a:rPr lang="en-US" altLang="de-DE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‘(</m:t>
                                </m:r>
                                <m:r>
                                  <a:rPr lang="en-US" altLang="de-DE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de-DE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  <m:r>
                                  <a:rPr lang="en-US" altLang="de-DE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𝑑𝑥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de-DE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ad>
                      <m:radPr>
                        <m:degHide m:val="on"/>
                        <m:ctrlPr>
                          <a:rPr lang="en-US" altLang="de-DE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altLang="de-DE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de-DE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de-DE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𝑓</m:t>
                                </m:r>
                                <m:r>
                                  <a:rPr lang="en-US" altLang="de-DE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‘(</m:t>
                                </m:r>
                                <m:r>
                                  <a:rPr lang="en-US" altLang="de-DE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de-DE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altLang="de-DE" i="1">
                  <a:solidFill>
                    <a:srgbClr val="FF000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from points we know that </a:t>
                </a:r>
                <a:endParaRPr lang="de-DE" altLang="en-US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𝑑𝑠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ad>
                      <m:radPr>
                        <m:degHide m:val="on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Bounds of x are 0..4:</a:t>
                </a:r>
                <a:endParaRPr lang="de-DE" altLang="en-US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(main)=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d>
                      <m:dPr>
                        <m:begChr m:val="|"/>
                        <m:endChr m:val="|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</m:d>
                    <m:sSubSup>
                      <m:sSub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</m:e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sup>
                    </m:sSub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e>
                    </m:ra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ad>
                      <m:radPr>
                        <m:degHide m:val="on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e>
                    </m:ra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de-DE" altLang="en-US"/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030" y="382270"/>
                <a:ext cx="11916410" cy="6390640"/>
              </a:xfrm>
              <a:blipFill rotWithShape="1">
                <a:blip r:embed="rId1"/>
                <a:stretch>
                  <a:fillRect t="-179" b="-615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7005" y="0"/>
            <a:ext cx="11353800" cy="703580"/>
          </a:xfrm>
        </p:spPr>
        <p:txBody>
          <a:bodyPr>
            <a:normAutofit fontScale="90000"/>
          </a:bodyPr>
          <a:p>
            <a:endParaRPr lang="de-DE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167005" y="703580"/>
                <a:ext cx="12024995" cy="6050280"/>
              </a:xfrm>
            </p:spPr>
            <p:txBody>
              <a:bodyPr/>
              <a:p>
                <a:r>
                  <a:rPr lang="de-DE" altLang="en-US"/>
                  <a:t>find erivative of (sinx+1)x 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</m:oMath>
                </a14:m>
                <a:endParaRPr lang="de-DE" altLang="en-US"/>
              </a:p>
              <a:p>
                <a:r>
                  <a:rPr lang="de-DE" altLang="en-US"/>
                  <a:t>ln f(x)</a:t>
                </a:r>
                <a:r>
                  <a:rPr lang="de-DE" altLang="en-US" baseline="30000"/>
                  <a:t>g(x) </a:t>
                </a:r>
                <a:r>
                  <a:rPr lang="de-DE" altLang="en-US"/>
                  <a:t>= g(x) ln(x)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𝑔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 </m:t>
                        </m:r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‘</m:t>
                            </m:r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𝑔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‘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))=(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ℎ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))‘=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ℎ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‘(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ℎ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ℎ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‘(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ℎ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𝑔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 </m:t>
                        </m:r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‘</m:t>
                            </m:r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𝑔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‘(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)∙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)))</m:t>
                    </m:r>
                  </m:oMath>
                </a14:m>
                <a:endParaRPr lang="de-DE" altLang="en-US"/>
              </a:p>
              <a:p>
                <a:r>
                  <a:rPr lang="de-DE" altLang="en-US"/>
                  <a:t>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de-DE" altLang="en-US"/>
                  <a:t> we have ln(0) so we go to the basic derivative definition</a:t>
                </a:r>
                <a:endParaRPr lang="de-DE" altLang="en-US"/>
              </a:p>
              <a:p>
                <a:r>
                  <a:rPr lang="de-DE" altLang="en-US"/>
                  <a:t>7</a:t>
                </a:r>
                <a:endParaRPr lang="de-DE" altLang="en-US"/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7005" y="703580"/>
                <a:ext cx="12024995" cy="605028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4202</Words>
  <Application>WPS Presentation</Application>
  <PresentationFormat>Widescreen</PresentationFormat>
  <Paragraphs>143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Calibri</vt:lpstr>
      <vt:lpstr>Cambria Math</vt:lpstr>
      <vt:lpstr>MS Mincho</vt:lpstr>
      <vt:lpstr>Segoe Print</vt:lpstr>
      <vt:lpstr>Calibri Light</vt:lpstr>
      <vt:lpstr>Microsoft YaHei</vt:lpstr>
      <vt:lpstr>Arial Unicode MS</vt:lpstr>
      <vt:lpstr>Office Theme</vt:lpstr>
      <vt:lpstr>PowerPoint 演示文稿</vt:lpstr>
      <vt:lpstr>PowerPoint 演示文稿</vt:lpstr>
      <vt:lpstr>Basic approach </vt:lpstr>
      <vt:lpstr>Basic approach  - constants</vt:lpstr>
      <vt:lpstr>Basic Example </vt:lpstr>
      <vt:lpstr>Basic example 2</vt:lpstr>
      <vt:lpstr>Однородные первого порядка </vt:lpstr>
      <vt:lpstr>Integral along the line 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peter</cp:lastModifiedBy>
  <cp:revision>73</cp:revision>
  <dcterms:created xsi:type="dcterms:W3CDTF">2021-06-15T11:46:00Z</dcterms:created>
  <dcterms:modified xsi:type="dcterms:W3CDTF">2023-12-11T20:50:46Z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1033-11.2.0.11225</vt:lpwstr>
  </property>
  <property fmtid="{D5CDD505-2E9C-101B-9397-08002B2CF9AE}" pid="3" name="ICV">
    <vt:lpwstr>FE5F97A2AEDD4D5BBB70967145D40210</vt:lpwstr>
  </property>
</Properties>
</file>