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5" r:id="rId4"/>
    <p:sldId id="258" r:id="rId5"/>
    <p:sldId id="260" r:id="rId6"/>
    <p:sldId id="273" r:id="rId7"/>
    <p:sldId id="274" r:id="rId9"/>
    <p:sldId id="266" r:id="rId10"/>
    <p:sldId id="259" r:id="rId11"/>
    <p:sldId id="261" r:id="rId12"/>
    <p:sldId id="25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" y="64770"/>
            <a:ext cx="10515600" cy="474345"/>
          </a:xfrm>
        </p:spPr>
        <p:txBody>
          <a:bodyPr>
            <a:normAutofit fontScale="90000"/>
          </a:bodyPr>
          <a:p>
            <a:r>
              <a:rPr lang="de-DE" altLang="en-US">
                <a:latin typeface="Calibri" panose="020F0502020204030204" charset="0"/>
              </a:rPr>
              <a:t>Not complete</a:t>
            </a:r>
            <a:endParaRPr lang="de-DE" altLang="en-US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235" y="539115"/>
                <a:ext cx="12089765" cy="631888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Feymanns trick: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𝑙𝑛𝑏𝑥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𝑙𝑛𝑏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𝑙𝑛𝑥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𝑑𝑏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𝑙𝑛𝑏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nary>
                      </m:e>
                    </m:nary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2"/>
                <a:r>
                  <a:rPr lang="de-DE" altLang="en-US">
                    <a:latin typeface="Calibri" panose="020F0502020204030204" charset="0"/>
                  </a:rPr>
                  <a:t>here it gets nasy, because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|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∞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|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nary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𝑙𝑛𝑥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𝑙𝑛𝑥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−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𝑙𝑛𝑥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−&gt;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−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)‘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−&gt;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−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35" y="539115"/>
                <a:ext cx="12089765" cy="63188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706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Feymanns integral 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7470" y="730250"/>
                <a:ext cx="12115165" cy="6127750"/>
              </a:xfrm>
            </p:spPr>
            <p:txBody>
              <a:bodyPr>
                <a:normAutofit fontScale="60000"/>
              </a:bodyPr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feymann step: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derivative inside an integral: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)=  </m:t>
                        </m:r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𝐼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dx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substitution: 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t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t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x=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t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</m:e>
                      <m:sup/>
                    </m:sSup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p>
                        </m:sSup>
                      </m:e>
                    </m:nary>
                    <m:r>
                      <a:rPr lang="de-DE" altLang="en-US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𝑑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</m:e>
                      <m:sup/>
                    </m:sSup>
                    <m:r>
                      <a:rPr lang="en-US" i="1">
                        <a:latin typeface="Cambria Math" panose="02040503050406030204" charset="0"/>
                      </a:rPr>
                      <m:t>𝐺</m:t>
                    </m:r>
                    <m:r>
                      <a:rPr lang="en-US" i="1">
                        <a:latin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𝐼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dt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→∞)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→∞)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−∞(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I(0)= I=-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𝐼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dt  =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∞</m:t>
                        </m:r>
                      </m:sup>
                      <m:e>
                        <m:r>
                          <a:rPr lang="de-DE" altLang="en-US">
                            <a:latin typeface="Calibri" panose="020F0502020204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sup/>
                        </m:sSup>
                        <m:r>
                          <a:rPr lang="en-US" i="1">
                            <a:latin typeface="Cambria Math" panose="02040503050406030204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𝑑𝑡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</a:rPr>
                      <m:t>𝐺</m:t>
                    </m:r>
                    <m:r>
                      <a:rPr lang="en-US" i="1">
                        <a:latin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sup/>
                        </m:sSup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𝑑𝑡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</a:rPr>
                      <m:t>𝐺</m:t>
                    </m:r>
                    <m:r>
                      <a:rPr lang="en-US" i="1">
                        <a:latin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𝐺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eulers reflection formula: G(z)-G(1-z)=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70" y="730250"/>
                <a:ext cx="12115165" cy="61277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07950"/>
                <a:ext cx="11353800" cy="899160"/>
              </a:xfrm>
            </p:spPr>
            <p:txBody>
              <a:bodyPr>
                <a:normAutofit fontScale="90000"/>
              </a:bodyPr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Substitute: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07950"/>
                <a:ext cx="11353800" cy="899160"/>
              </a:xfrm>
              <a:blipFill rotWithShape="1">
                <a:blip r:embed="rId1"/>
                <a:stretch>
                  <a:fillRect t="-2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445" y="1007110"/>
                <a:ext cx="12060555" cy="5850890"/>
              </a:xfrm>
            </p:spPr>
            <p:txBody>
              <a:bodyPr>
                <a:normAutofit fontScale="90000"/>
              </a:bodyPr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𝑡𝑥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altLang="de-DE" i="1">
                        <a:solidFill>
                          <a:schemeClr val="tx1"/>
                        </a:solidFill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lets find C:</a:t>
                </a:r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445" y="1007110"/>
                <a:ext cx="12060555" cy="5850890"/>
              </a:xfrm>
              <a:blipFill rotWithShape="1">
                <a:blip r:embed="rId2"/>
                <a:stretch>
                  <a:fillRect b="-51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85" y="0"/>
                <a:ext cx="10515600" cy="695325"/>
              </a:xfrm>
            </p:spPr>
            <p:txBody>
              <a:bodyPr>
                <a:normAutofit fontScale="90000"/>
              </a:bodyPr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Trick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𝑏𝑥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85" y="0"/>
                <a:ext cx="10515600" cy="695325"/>
              </a:xfrm>
              <a:blipFill rotWithShape="1">
                <a:blip r:embed="rId1"/>
                <a:stretch>
                  <a:fillRect t="-16712" b="-115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8750" y="695325"/>
                <a:ext cx="11873230" cy="596900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>
                    <a:latin typeface="Calibri" panose="020F0502020204030204" charset="0"/>
                  </a:rPr>
                  <a:t> because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𝑏𝑥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𝑏𝑥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𝑏𝑠𝑖𝑛𝑥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∞)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lets found C: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→∞)=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→∞)+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50" y="695325"/>
                <a:ext cx="11873230" cy="5969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" y="0"/>
            <a:ext cx="11983720" cy="519430"/>
          </a:xfrm>
        </p:spPr>
        <p:txBody>
          <a:bodyPr>
            <a:normAutofit fontScale="90000"/>
          </a:bodyPr>
          <a:p>
            <a:r>
              <a:rPr lang="en-US"/>
              <a:t>TO diff. eq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18795"/>
                <a:ext cx="11997055" cy="622681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’(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−𝑡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−𝑡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x=0 =&gt; u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∞,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=∞→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=|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𝑟𝑒𝑝𝑙𝑎𝑐𝑒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|=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18795"/>
                <a:ext cx="11997055" cy="6226810"/>
              </a:xfrm>
              <a:blipFill rotWithShape="1">
                <a:blip r:embed="rId1"/>
                <a:stretch>
                  <a:fillRect t="-2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" y="138430"/>
            <a:ext cx="11180445" cy="37274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TO diff. eq - 2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2720" y="693420"/>
                <a:ext cx="12019280" cy="6164580"/>
              </a:xfrm>
            </p:spPr>
            <p:txBody>
              <a:bodyPr/>
              <a:p>
                <a:pPr lvl="0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Solve differentioal equasion: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’(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-2y(t)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 |=−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find constant: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>
                  <a:buNone/>
                </a:pP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720" y="693420"/>
                <a:ext cx="12019280" cy="61645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70" y="365125"/>
            <a:ext cx="11009630" cy="669925"/>
          </a:xfrm>
        </p:spPr>
        <p:txBody>
          <a:bodyPr>
            <a:normAutofit fontScale="90000"/>
          </a:bodyPr>
          <a:p>
            <a:r>
              <a:rPr lang="de-DE" altLang="en-US">
                <a:latin typeface="Calibri" panose="020F0502020204030204" charset="0"/>
              </a:rPr>
              <a:t>How to solve gaussian integral with feyman sub</a:t>
            </a:r>
            <a:r>
              <a:rPr lang="en-US" altLang="de-DE">
                <a:latin typeface="Calibri" panose="020F0502020204030204" charset="0"/>
              </a:rPr>
              <a:t> - TODO - solve</a:t>
            </a:r>
            <a:endParaRPr lang="en-US" altLang="de-DE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3535" y="927735"/>
                <a:ext cx="11848465" cy="593026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de-DE">
                        <a:latin typeface="Calibri" panose="020F0502020204030204" charset="0"/>
                        <a:sym typeface="+mn-ea"/>
                      </a:rPr>
                      <m:t>𝐼</m:t>
                    </m:r>
                    <m:r>
                      <a:rPr lang="de-DE">
                        <a:latin typeface="Calibri" panose="020F0502020204030204" charset="0"/>
                        <a:sym typeface="+mn-ea"/>
                      </a:rPr>
                      <m:t>(</m:t>
                    </m:r>
                    <m:r>
                      <a:rPr lang="de-DE">
                        <a:latin typeface="Calibri" panose="020F0502020204030204" charset="0"/>
                        <a:sym typeface="+mn-ea"/>
                      </a:rPr>
                      <m:t>𝑡</m:t>
                    </m:r>
                    <m:r>
                      <a:rPr lang="de-DE">
                        <a:latin typeface="Calibri" panose="020F0502020204030204" charset="0"/>
                        <a:sym typeface="+mn-ea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de-DE">
                        <a:latin typeface="Calibri" panose="020F0502020204030204" charset="0"/>
                        <a:sym typeface="+mn-ea"/>
                      </a:rPr>
                      <m:t>𝐼</m:t>
                    </m:r>
                    <m:r>
                      <a:rPr lang="en-US" altLang="de-DE">
                        <a:latin typeface="Calibri" panose="020F0502020204030204" charset="0"/>
                        <a:sym typeface="+mn-ea"/>
                      </a:rPr>
                      <m:t>‘</m:t>
                    </m:r>
                    <m:r>
                      <a:rPr lang="de-DE">
                        <a:latin typeface="Calibri" panose="020F0502020204030204" charset="0"/>
                        <a:sym typeface="+mn-ea"/>
                      </a:rPr>
                      <m:t>(</m:t>
                    </m:r>
                    <m:r>
                      <a:rPr lang="de-DE">
                        <a:latin typeface="Calibri" panose="020F0502020204030204" charset="0"/>
                        <a:sym typeface="+mn-ea"/>
                      </a:rPr>
                      <m:t>𝑡</m:t>
                    </m:r>
                    <m:r>
                      <a:rPr lang="de-DE">
                        <a:latin typeface="Calibri" panose="020F0502020204030204" charset="0"/>
                        <a:sym typeface="+mn-ea"/>
                      </a:rPr>
                      <m:t>)=</m:t>
                    </m:r>
                    <m:r>
                      <a:rPr lang="en-US" altLang="de-DE">
                        <a:latin typeface="Calibri" panose="020F0502020204030204" charset="0"/>
                        <a:sym typeface="+mn-ea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u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     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de-DE">
                        <a:solidFill>
                          <a:srgbClr val="00B0F0"/>
                        </a:solidFill>
                        <a:latin typeface="Calibri" panose="020F0502020204030204" charset="0"/>
                        <a:sym typeface="+mn-ea"/>
                      </a:rPr>
                      <m:t>𝐼</m:t>
                    </m:r>
                    <m:r>
                      <a:rPr lang="en-US" altLang="de-DE">
                        <a:solidFill>
                          <a:srgbClr val="00B0F0"/>
                        </a:solidFill>
                        <a:latin typeface="Calibri" panose="020F0502020204030204" charset="0"/>
                        <a:sym typeface="+mn-ea"/>
                      </a:rPr>
                      <m:t>‘</m:t>
                    </m:r>
                    <m:r>
                      <a:rPr lang="de-DE">
                        <a:solidFill>
                          <a:srgbClr val="00B0F0"/>
                        </a:solidFill>
                        <a:latin typeface="Calibri" panose="020F0502020204030204" charset="0"/>
                        <a:sym typeface="+mn-ea"/>
                      </a:rPr>
                      <m:t>(</m:t>
                    </m:r>
                    <m:r>
                      <a:rPr lang="de-DE">
                        <a:solidFill>
                          <a:srgbClr val="00B0F0"/>
                        </a:solidFill>
                        <a:latin typeface="Calibri" panose="020F0502020204030204" charset="0"/>
                        <a:sym typeface="+mn-ea"/>
                      </a:rPr>
                      <m:t>𝑡</m:t>
                    </m:r>
                    <m:r>
                      <a:rPr lang="de-DE">
                        <a:solidFill>
                          <a:srgbClr val="00B0F0"/>
                        </a:solidFill>
                        <a:latin typeface="Calibri" panose="020F0502020204030204" charset="0"/>
                        <a:sym typeface="+mn-ea"/>
                      </a:rPr>
                      <m:t>)</m:t>
                    </m:r>
                    <m:r>
                      <a:rPr lang="de-DE">
                        <a:latin typeface="Calibri" panose="020F0502020204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den>
                    </m:f>
                    <m:r>
                      <a:rPr lang="de-DE">
                        <a:solidFill>
                          <a:srgbClr val="00B0F0"/>
                        </a:solidFill>
                        <a:latin typeface="Calibri" panose="020F0502020204030204" charset="0"/>
                        <a:sym typeface="+mn-ea"/>
                      </a:rPr>
                      <m:t>𝐼</m:t>
                    </m:r>
                    <m:r>
                      <a:rPr lang="de-DE">
                        <a:solidFill>
                          <a:srgbClr val="00B0F0"/>
                        </a:solidFill>
                        <a:latin typeface="Calibri" panose="020F0502020204030204" charset="0"/>
                        <a:sym typeface="+mn-ea"/>
                      </a:rPr>
                      <m:t>(</m:t>
                    </m:r>
                    <m:r>
                      <a:rPr lang="de-DE">
                        <a:solidFill>
                          <a:srgbClr val="00B0F0"/>
                        </a:solidFill>
                        <a:latin typeface="Calibri" panose="020F0502020204030204" charset="0"/>
                        <a:sym typeface="+mn-ea"/>
                      </a:rPr>
                      <m:t>𝑡</m:t>
                    </m:r>
                    <m:r>
                      <a:rPr lang="de-DE">
                        <a:solidFill>
                          <a:srgbClr val="00B0F0"/>
                        </a:solidFill>
                        <a:latin typeface="Calibri" panose="020F0502020204030204" charset="0"/>
                        <a:sym typeface="+mn-ea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35" y="927735"/>
                <a:ext cx="11848465" cy="59302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4305" y="116840"/>
                <a:ext cx="11199495" cy="429895"/>
              </a:xfrm>
            </p:spPr>
            <p:txBody>
              <a:bodyPr>
                <a:normAutofit fontScale="90000"/>
              </a:bodyPr>
              <a:p>
                <a:r>
                  <a:rPr lang="de-DE" altLang="en-US">
                    <a:latin typeface="Calibri" panose="020F0502020204030204" charset="0"/>
                  </a:rPr>
                  <a:t>Trick 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</a:rPr>
                      <m:t>∗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</m:oMath>
                </a14:m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4305" y="116840"/>
                <a:ext cx="11199495" cy="429895"/>
              </a:xfrm>
              <a:blipFill rotWithShape="1">
                <a:blip r:embed="rId1"/>
                <a:stretch>
                  <a:fillRect t="-33383" b="-73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305" y="546735"/>
                <a:ext cx="11872595" cy="6044565"/>
              </a:xfrm>
            </p:spPr>
            <p:txBody>
              <a:bodyPr>
                <a:normAutofit lnSpcReduction="20000"/>
              </a:bodyPr>
              <a:p>
                <a:pPr lvl="0"/>
                <a:r>
                  <a:rPr lang="de-DE" altLang="en-US">
                    <a:latin typeface="Calibri" panose="020F0502020204030204" charset="0"/>
                    <a:sym typeface="+mn-ea"/>
                  </a:rPr>
                  <a:t>I=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de-DE" altLang="en-US">
                  <a:latin typeface="Calibri" panose="020F0502020204030204" charset="0"/>
                  <a:sym typeface="+mn-ea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sym typeface="+mn-ea"/>
                  </a:rPr>
                  <a:t>Feymann using geometrical row: I(a)=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</m:e>
                          <m:sup/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𝑑𝑎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sym typeface="+mn-ea"/>
                  </a:rPr>
                  <a:t>I(0)=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305" y="546735"/>
                <a:ext cx="11872595" cy="6044565"/>
              </a:xfrm>
              <a:blipFill rotWithShape="1">
                <a:blip r:embed="rId2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15" y="365125"/>
            <a:ext cx="11208385" cy="939800"/>
          </a:xfrm>
        </p:spPr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7105" cy="4882515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7105" cy="48825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4012</Words>
  <Application>WPS Presentation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Substitute: </vt:lpstr>
      <vt:lpstr>Trick </vt:lpstr>
      <vt:lpstr>PowerPoint 演示文稿</vt:lpstr>
      <vt:lpstr>PowerPoint 演示文稿</vt:lpstr>
      <vt:lpstr>How to solve gaussian integral with feyman sub - TODO - solve</vt:lpstr>
      <vt:lpstr>Trick </vt:lpstr>
      <vt:lpstr>PowerPoint 演示文稿</vt:lpstr>
      <vt:lpstr>Not complete</vt:lpstr>
      <vt:lpstr>Feymanns integral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46</cp:revision>
  <dcterms:created xsi:type="dcterms:W3CDTF">2022-01-19T22:08:00Z</dcterms:created>
  <dcterms:modified xsi:type="dcterms:W3CDTF">2022-02-03T19:20:25Z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C87B7D89FA454411A0F1956A15CEB8C8</vt:lpwstr>
  </property>
  <property fmtid="{D5CDD505-2E9C-101B-9397-08002B2CF9AE}" pid="3" name="KSOProductBuildVer">
    <vt:lpwstr>1033-11.2.0.10311</vt:lpwstr>
  </property>
</Properties>
</file>