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35" y="95885"/>
                <a:ext cx="12077700" cy="257175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;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𝑖𝑓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∗∗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5" y="95885"/>
                <a:ext cx="12077700" cy="257175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665" y="2668270"/>
                <a:ext cx="11859260" cy="4093210"/>
              </a:xfrm>
            </p:spPr>
            <p:txBody>
              <a:bodyPr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p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undOvr"/>
                        <m:ctrlP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𝑑𝑦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65" y="2668270"/>
                <a:ext cx="11859260" cy="409321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44475" y="73660"/>
                <a:ext cx="11793855" cy="93535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8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;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8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n w="22225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charset="0"/>
                                          <a:ea typeface="MS Mincho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n w="22225">
                                                <a:solidFill>
                                                  <a:schemeClr val="accent2"/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chemeClr val="accent2">
                                                  <a:lumMod val="40000"/>
                                                  <a:lumOff val="60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charset="0"/>
                                              <a:ea typeface="MS Mincho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n w="22225">
                                                <a:solidFill>
                                                  <a:schemeClr val="accent2"/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chemeClr val="accent2">
                                                  <a:lumMod val="40000"/>
                                                  <a:lumOff val="60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charset="0"/>
                                              <a:ea typeface="MS Mincho" charset="0"/>
                                              <a:cs typeface="Cambria Math" panose="02040503050406030204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n w="22225">
                                                <a:solidFill>
                                                  <a:schemeClr val="accent2"/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chemeClr val="accent2">
                                                  <a:lumMod val="40000"/>
                                                  <a:lumOff val="60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charset="0"/>
                                              <a:ea typeface="MS Mincho" charset="0"/>
                                              <a:cs typeface="Cambria Math" panose="02040503050406030204" charset="0"/>
                                            </a:rPr>
                                            <m:t>’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n w="22225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charset="0"/>
                                          <a:ea typeface="MS Mincho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n w="22225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charset="0"/>
                                          <a:ea typeface="MS Mincho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n w="22225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charset="0"/>
                                          <a:ea typeface="MS Mincho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n w="22225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charset="0"/>
                                          <a:ea typeface="MS Mincho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n w="22225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charset="0"/>
                                          <a:ea typeface="MS Mincho" charset="0"/>
                                          <a:cs typeface="Cambria Math" panose="02040503050406030204" charset="0"/>
                                        </a:rPr>
                                        <m:t>𝑓</m:t>
                                      </m:r>
                                      <m:r>
                                        <a:rPr lang="en-US" i="1">
                                          <a:ln w="22225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charset="0"/>
                                          <a:ea typeface="MS Mincho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n w="22225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charset="0"/>
                                          <a:ea typeface="MS Mincho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n w="22225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charset="0"/>
                                          <a:ea typeface="MS Mincho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𝑑𝑥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4475" y="73660"/>
                <a:ext cx="11793855" cy="935355"/>
              </a:xfrm>
              <a:blipFill rotWithShape="1">
                <a:blip r:embed="rId1"/>
                <a:stretch>
                  <a:fillRect t="-31772" b="-246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4475" y="866775"/>
                <a:ext cx="11793855" cy="5854065"/>
              </a:xfrm>
            </p:spPr>
            <p:txBody>
              <a:bodyPr>
                <a:normAutofit fontScale="70000"/>
              </a:bodyPr>
              <a:p>
                <a:r>
                  <a:rPr lang="en-US"/>
                  <a:t>Use special method:</a:t>
                </a:r>
                <a:endParaRPr lang="en-US"/>
              </a:p>
              <a:p>
                <a:r>
                  <a:rPr lang="en-US"/>
                  <a:t>calculate: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8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i="1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’</m:t>
                                </m:r>
                              </m:sup>
                            </m:sSup>
                            <m: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n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</m:e>
                      <m:sub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8</m:t>
                        </m:r>
                      </m:sup>
                    </m:sSubSup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i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r>
                  <a:rPr lang="en-US" i="1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concider:</a:t>
                </a:r>
                <a:endParaRPr lang="en-US" i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8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’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charset="0"/>
                                                <a:ea typeface="MS Mincho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charset="0"/>
                                                <a:ea typeface="MS Mincho" charset="0"/>
                                                <a:cs typeface="Cambria Math" panose="02040503050406030204" charset="0"/>
                                              </a:rPr>
                                              <m:t>𝑓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charset="0"/>
                                                <a:ea typeface="MS Mincho" charset="0"/>
                                                <a:cs typeface="Cambria Math" panose="02040503050406030204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charset="0"/>
                                                <a:ea typeface="MS Mincho" charset="0"/>
                                                <a:cs typeface="Cambria Math" panose="02040503050406030204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charset="0"/>
                                                <a:ea typeface="MS Mincho" charset="0"/>
                                                <a:cs typeface="Cambria Math" panose="02040503050406030204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</m:e>
                    </m:nary>
                    <m:nary>
                      <m:naryPr>
                        <m:limLoc m:val="subSup"/>
                        <m:ctrlP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8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’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charset="0"/>
                                                <a:ea typeface="MS Mincho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charset="0"/>
                                                <a:ea typeface="MS Mincho" charset="0"/>
                                                <a:cs typeface="Cambria Math" panose="02040503050406030204" charset="0"/>
                                              </a:rPr>
                                              <m:t>𝑓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charset="0"/>
                                                <a:ea typeface="MS Mincho" charset="0"/>
                                                <a:cs typeface="Cambria Math" panose="02040503050406030204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charset="0"/>
                                                <a:ea typeface="MS Mincho" charset="0"/>
                                                <a:cs typeface="Cambria Math" panose="02040503050406030204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charset="0"/>
                                                <a:ea typeface="MS Mincho" charset="0"/>
                                                <a:cs typeface="Cambria Math" panose="02040503050406030204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nary>
                      <m:naryPr>
                        <m:limLoc m:val="subSup"/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8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’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nary>
                      <m:naryPr>
                        <m:limLoc m:val="subSup"/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8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rPr>
                  <a:t>nere the trick:</a:t>
                </a:r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𝑖𝑓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8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’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charset="0"/>
                                                <a:ea typeface="MS Mincho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charset="0"/>
                                                <a:ea typeface="MS Mincho" charset="0"/>
                                                <a:cs typeface="Cambria Math" panose="02040503050406030204" charset="0"/>
                                              </a:rPr>
                                              <m:t>𝑓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charset="0"/>
                                                <a:ea typeface="MS Mincho" charset="0"/>
                                                <a:cs typeface="Cambria Math" panose="02040503050406030204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charset="0"/>
                                                <a:ea typeface="MS Mincho" charset="0"/>
                                                <a:cs typeface="Cambria Math" panose="02040503050406030204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charset="0"/>
                                                <a:ea typeface="MS Mincho" charset="0"/>
                                                <a:cs typeface="Cambria Math" panose="02040503050406030204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rPr>
                  <a:t>0; but the square is only ewual to 0 if the expresion is equal to zero, because it is non negative, so </a:t>
                </a:r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’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’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i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r>
                  <a:rPr lang="en-US" i="1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figure out c:</a:t>
                </a:r>
                <a14:m>
                  <m:oMath xmlns:m="http://schemas.openxmlformats.org/officeDocument/2006/math"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=&gt;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i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475" y="866775"/>
                <a:ext cx="11793855" cy="585406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WPS Presentation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Cambria Math</vt:lpstr>
      <vt:lpstr>MS Mincho</vt:lpstr>
      <vt:lpstr>Calibri Light</vt:lpstr>
      <vt:lpstr>Calibri</vt:lpstr>
      <vt:lpstr>Microsoft YaHei</vt:lpstr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22</cp:revision>
  <dcterms:created xsi:type="dcterms:W3CDTF">2022-03-15T22:46:00Z</dcterms:created>
  <dcterms:modified xsi:type="dcterms:W3CDTF">2022-05-23T00:22:36Z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458B0B34BB564CDFA09D15992F550BC8</vt:lpwstr>
  </property>
  <property fmtid="{D5CDD505-2E9C-101B-9397-08002B2CF9AE}" pid="3" name="KSOProductBuildVer">
    <vt:lpwstr>1033-11.2.0.10451</vt:lpwstr>
  </property>
</Properties>
</file>