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635" y="98425"/>
            <a:ext cx="11226165" cy="57340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substitution examples</a:t>
            </a:r>
            <a:endParaRPr lang="de-D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27635" y="671195"/>
                <a:ext cx="11920855" cy="6187440"/>
              </a:xfr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𝑡𝑑𝑡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main=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𝑡𝑑𝑡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100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 = 1-x; x = 1-t; dx = -dt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100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100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now you can split easily: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(main)=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100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99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98</m:t>
                                </m:r>
                              </m:sup>
                            </m:sSup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35" y="671195"/>
                <a:ext cx="11920855" cy="61874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940" y="109220"/>
            <a:ext cx="11781155" cy="39751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very unfriendly integral problem!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-635" y="507365"/>
                <a:ext cx="12063095" cy="6256020"/>
              </a:xfrm>
            </p:spPr>
            <p:txBody>
              <a:bodyPr>
                <a:normAutofit fontScale="90000" lnSpcReduction="10000"/>
              </a:bodyPr>
              <a:p>
                <a: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  <a:t>https://www.youtube.com/watch?v=E0Hhrp3-nGI&amp;list=PL65ShABFz65eXnm2u9TqBtgaFFiSM7Pio&amp;index=44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(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𝑚𝑢𝑙𝑟𝑖𝑝𝑙𝑖𝑐𝑎𝑡𝑖𝑜𝑛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𝑧𝑒𝑟𝑜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(produces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∞),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𝑤𝑒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𝑚𝑢𝑠𝑡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ℎ𝑎𝑣𝑒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de-DE" alt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−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</a:rPr>
                      <m:t>𝑑𝑥</m:t>
                    </m:r>
                  </m:oMath>
                </a14:m>
                <a:endParaRPr lang="en-US" i="1">
                  <a:latin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lets calculate first: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rs(a)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ratonalizing substitotion: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u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𝑎𝑥</m:t>
                        </m:r>
                      </m:e>
                    </m:ra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𝑎𝑥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𝑢𝑑𝑢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sym typeface="+mn-ea"/>
                  </a:rPr>
                  <a:t>rs(a)=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𝑑𝑢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𝑢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𝑢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𝑑𝑢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sym typeface="+mn-ea"/>
                  </a:rPr>
                  <a:t>rs(a)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=2u +ln|u-1| - ln|u+1|=2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𝑎𝑥</m:t>
                        </m:r>
                      </m:e>
                    </m:rad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 +ln|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𝑎𝑥</m:t>
                        </m:r>
                      </m:e>
                    </m:rad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-1| - ln|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𝑎𝑥</m:t>
                        </m:r>
                      </m:e>
                    </m:rad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+1|</a:t>
                </a:r>
                <a:endParaRPr lang="de-DE" altLang="en-US">
                  <a:latin typeface="Calibri" panose="020F0502020204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635" y="507365"/>
                <a:ext cx="12063095" cy="6256020"/>
              </a:xfrm>
              <a:blipFill rotWithShape="1">
                <a:blip r:embed="rId1"/>
                <a:stretch>
                  <a:fillRect t="-416" b="-38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" y="0"/>
            <a:ext cx="11252200" cy="36449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 very unfriendly integral problem! 2 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1600" y="364490"/>
                <a:ext cx="11990070" cy="6325235"/>
              </a:xfrm>
            </p:spPr>
            <p:txBody>
              <a:bodyPr/>
              <a:p>
                <a:r>
                  <a:rPr lang="de-DE" altLang="en-US">
                    <a:latin typeface="Calibri" panose="020F0502020204030204" charset="0"/>
                    <a:sym typeface="+mn-ea"/>
                  </a:rPr>
                  <a:t>rs(1)-rs(-1)=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+</a:t>
                </a:r>
                <a:r>
                  <a:rPr lang="de-DE">
                    <a:latin typeface="Calibri" panose="020F0502020204030204" charset="0"/>
                    <a:sym typeface="+mn-ea"/>
                  </a:rPr>
                  <a:t>c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-ln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sym typeface="+mn-ea"/>
                      </a:rPr>
                      <m:t>|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−</m:t>
                        </m:r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+</m:t>
                        </m:r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|)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b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(*)=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sym typeface="+mn-ea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</m:oMath>
                </a14:m>
                <a:endParaRPr lang="de-DE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de-DE" altLang="en-US"/>
                  <a:t>(**)=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sym typeface="+mn-ea"/>
                      </a:rPr>
                      <m:t>ln</m:t>
                    </m:r>
                    <m:r>
                      <a:rPr lang="en-US" altLang="de-DE">
                        <a:latin typeface="Calibri" panose="020F0502020204030204" charset="0"/>
                        <a:sym typeface="+mn-ea"/>
                      </a:rPr>
                      <m:t>|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−</m:t>
                        </m:r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1</m:t>
                        </m:r>
                        <m:r>
                          <a:rPr lang="en-US" altLang="de-DE">
                            <a:latin typeface="Calibri" panose="020F0502020204030204" charset="0"/>
                            <a:sym typeface="+mn-ea"/>
                          </a:rPr>
                          <m:t>)(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de-DE">
                            <a:latin typeface="Calibri" panose="020F0502020204030204" charset="0"/>
                            <a:sym typeface="+mn-ea"/>
                          </a:rPr>
                          <m:t>+</m:t>
                        </m:r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1</m:t>
                        </m:r>
                        <m:r>
                          <a:rPr lang="en-US" altLang="de-DE">
                            <a:latin typeface="Calibri" panose="020F0502020204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de-DE">
                            <a:latin typeface="Calibri" panose="020F0502020204030204" charset="0"/>
                            <a:sym typeface="+mn-ea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+</m:t>
                        </m:r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1</m:t>
                        </m:r>
                        <m:r>
                          <a:rPr lang="en-US" altLang="de-DE">
                            <a:latin typeface="Calibri" panose="020F0502020204030204" charset="0"/>
                            <a:sym typeface="+mn-ea"/>
                          </a:rPr>
                          <m:t>)(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de-DE">
                            <a:latin typeface="Calibri" panose="020F0502020204030204" charset="0"/>
                            <a:sym typeface="+mn-ea"/>
                          </a:rPr>
                          <m:t>−</m:t>
                        </m:r>
                        <m:r>
                          <a:rPr lang="de-DE" altLang="en-US">
                            <a:latin typeface="Calibri" panose="020F0502020204030204" charset="0"/>
                            <a:sym typeface="+mn-ea"/>
                          </a:rPr>
                          <m:t>1</m:t>
                        </m:r>
                        <m:r>
                          <a:rPr lang="en-US" altLang="de-DE">
                            <a:latin typeface="Calibri" panose="020F0502020204030204" charset="0"/>
                            <a:sym typeface="+mn-ea"/>
                          </a:rPr>
                          <m:t>)</m:t>
                        </m:r>
                      </m:den>
                    </m:f>
                    <m:r>
                      <a:rPr lang="en-US" altLang="de-DE">
                        <a:latin typeface="Calibri" panose="020F0502020204030204" charset="0"/>
                        <a:sym typeface="+mn-ea"/>
                      </a:rPr>
                      <m:t>|</m:t>
                    </m:r>
                  </m:oMath>
                </a14:m>
                <a:endParaRPr lang="de-DE" altLang="en-US"/>
              </a:p>
              <a:p>
                <a:r>
                  <a:rPr lang="de-DE" altLang="en-US">
                    <a:sym typeface="+mn-ea"/>
                  </a:rPr>
                  <a:t>(**)=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de-DE" altLang="en-US">
                                    <a:latin typeface="Calibri" panose="020F0502020204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de-DE" altLang="en-US">
                                    <a:latin typeface="Calibri" panose="020F0502020204030204" charset="0"/>
                                    <a:sym typeface="+mn-ea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de-DE">
                                    <a:latin typeface="Calibri" panose="020F0502020204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de-DE" altLang="en-US">
                                    <a:latin typeface="Calibri" panose="020F0502020204030204" charset="0"/>
                                    <a:sym typeface="+mn-ea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de-DE" altLang="en-US">
                                    <a:latin typeface="Calibri" panose="020F0502020204030204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de-DE" altLang="en-US">
                                    <a:latin typeface="Calibri" panose="020F0502020204030204" charset="0"/>
                                    <a:sym typeface="+mn-ea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altLang="de-DE">
                                    <a:latin typeface="Calibri" panose="020F0502020204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de-DE">
                                    <a:latin typeface="Calibri" panose="020F0502020204030204" charset="0"/>
                                    <a:sym typeface="+mn-ea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(***)</a:t>
                </a:r>
                <a:endParaRPr lang="de-DE" altLang="en-US"/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(***)= 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+ 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ln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|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de-DE" altLang="en-US">
                                <a:latin typeface="Calibri" panose="020F0502020204030204" charset="0"/>
                                <a:sym typeface="+mn-ea"/>
                              </a:rPr>
                              <m:t>−</m:t>
                            </m:r>
                            <m:r>
                              <a:rPr lang="de-DE" altLang="en-US">
                                <a:latin typeface="Calibri" panose="020F0502020204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de-DE">
                                <a:latin typeface="Calibri" panose="020F0502020204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de-DE">
                                <a:latin typeface="Calibri" panose="020F0502020204030204" charset="0"/>
                                <a:sym typeface="+mn-ea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libri" panose="020F0502020204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unc>
                      <m:func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ln</m:t>
                            </m:r>
                            <m: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de-DE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+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e>
                    </m:func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|=0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de-DE" altLang="en-US"/>
              </a:p>
              <a:p>
                <a:r>
                  <a:rPr lang="de-DE" altLang="en-US"/>
                  <a:t>(main)=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|)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1600" y="364490"/>
                <a:ext cx="11990070" cy="63252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980" y="0"/>
            <a:ext cx="12097385" cy="805180"/>
          </a:xfrm>
        </p:spPr>
        <p:txBody>
          <a:bodyPr/>
          <a:p>
            <a:r>
              <a:rPr lang="de-DE" altLang="en-US"/>
              <a:t>Just solve a much more general problem...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4615" y="668655"/>
                <a:ext cx="12097385" cy="6044565"/>
              </a:xfrm>
            </p:spPr>
            <p:txBody>
              <a:bodyPr>
                <a:normAutofit lnSpcReduction="10000"/>
              </a:bodyPr>
              <a:p>
                <a:r>
                  <a:rPr lang="en-US" altLang="de-DE" i="1">
                    <a:latin typeface="Cambria Math" panose="02040503050406030204" charset="0"/>
                    <a:cs typeface="Cambria Math" panose="02040503050406030204" charset="0"/>
                  </a:rPr>
                  <a:t>https://www.youtube.com/watch?v=OXs8aR_KJKQ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2022</m:t>
                                </m:r>
                              </m:deg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2021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2021</m:t>
                                </m:r>
                              </m:deg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2022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p>
                        </m:sSup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p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𝑖𝑛𝑣</m:t>
                        </m:r>
                      </m:sub>
                    </m:sSub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main=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sym typeface="+mn-ea"/>
                  </a:rPr>
                  <a:t>f(a,b,0)=f(b,a,0)=</a:t>
                </a:r>
                <a:r>
                  <a:rPr lang="de-DE" altLang="en-US"/>
                  <a:t>1, f(a,b,1)=</a:t>
                </a:r>
                <a:r>
                  <a:rPr lang="de-DE" altLang="en-US">
                    <a:sym typeface="+mn-ea"/>
                  </a:rPr>
                  <a:t>f(b,a,0)=</a:t>
                </a:r>
                <a:r>
                  <a:rPr lang="de-DE" altLang="en-US"/>
                  <a:t>0</a:t>
                </a:r>
                <a:endParaRPr lang="de-DE" altLang="en-US"/>
              </a:p>
              <a:p>
                <a:pPr lvl="1"/>
                <a:r>
                  <a:rPr lang="de-DE" altLang="en-US"/>
                  <a:t>jsut replace dummy variable x to t:</a:t>
                </a:r>
                <a:endParaRPr lang="de-DE" altLang="en-US"/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main=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𝑓𝑖𝑛𝑣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substitution:  t=f(x) dt = f‘(x)dx, finv(t)=x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r>
                  <a:rPr lang="de-DE" altLang="en-US" sz="2800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main=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𝑥𝑓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‘(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𝑥𝑓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‘(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</m:oMath>
                </a14:m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de-DE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Sup>
                      <m:sSubSupPr>
                        <m:ctrlP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de-DE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de-DE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</m:oMath>
                </a14:m>
                <a:r>
                  <a:rPr lang="de-DE" altLang="en-US" sz="2800" i="1">
                    <a:latin typeface="Calibri" panose="020F0502020204030204" charset="0"/>
                    <a:cs typeface="Cambria Math" panose="02040503050406030204" charset="0"/>
                  </a:rPr>
                  <a:t> (integration by parts)=</a:t>
                </a:r>
                <a:endParaRPr lang="de-DE" altLang="en-US" sz="2800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lvl="1"/>
                <a:r>
                  <a:rPr lang="de-DE" altLang="en-US" sz="2800" i="1">
                    <a:latin typeface="Calibri" panose="020F0502020204030204" charset="0"/>
                    <a:cs typeface="Cambria Math" panose="0204050305040603020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de-DE" altLang="en-US" sz="2800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lvl="1"/>
                <a:endParaRPr lang="de-DE" altLang="en-US" sz="2800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lvl="1"/>
                <a:endParaRPr lang="en-US" altLang="de-DE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4615" y="668655"/>
                <a:ext cx="12097385" cy="6044565"/>
              </a:xfrm>
              <a:blipFill rotWithShape="1">
                <a:blip r:embed="rId1"/>
                <a:stretch>
                  <a:fillRect t="-567" b="-247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751820" cy="102616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751820" cy="1026160"/>
              </a:xfrm>
              <a:blipFill rotWithShape="1">
                <a:blip r:embed="rId1"/>
                <a:stretch>
                  <a:fillRect t="-12748" b="-52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02565" y="1490345"/>
                <a:ext cx="11894820" cy="5276850"/>
              </a:xfrm>
            </p:spPr>
            <p:txBody>
              <a:bodyPr>
                <a:normAutofit fontScale="60000"/>
              </a:bodyPr>
              <a:p>
                <a:r>
                  <a:rPr lang="en-US"/>
                  <a:t>split on </a:t>
                </a:r>
                <a:r>
                  <a:rPr lang="en-US">
                    <a:solidFill>
                      <a:srgbClr val="FF0000"/>
                    </a:solidFill>
                  </a:rPr>
                  <a:t>odd </a:t>
                </a:r>
                <a:r>
                  <a:rPr lang="en-US"/>
                  <a:t>and </a:t>
                </a:r>
                <a:r>
                  <a:rPr lang="en-US">
                    <a:solidFill>
                      <a:srgbClr val="00B050"/>
                    </a:solidFill>
                  </a:rPr>
                  <a:t>even </a:t>
                </a:r>
                <a:r>
                  <a:rPr lang="en-US"/>
                  <a:t>parts:</a:t>
                </a:r>
                <a:r>
                  <a:rPr lang="de-DE" altLang="en-US">
                    <a:latin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integral from -inf to inf of odd function is 0</a:t>
                </a:r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because second part is even</a:t>
                </a:r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try to use last statement for 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: I=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common substitution u=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𝑢𝑠𝑒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𝑏𝑜𝑢𝑛𝑑𝑠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𝑖𝑛𝑡𝑒𝑔𝑟𝑎𝑡𝑖𝑜𝑛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𝑏𝑢𝑡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;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ru-RU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cs typeface="Cambria Math" panose="02040503050406030204" charset="0"/>
                  </a:rPr>
                  <a:t>substitute U into integral:</a:t>
                </a:r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substitute t= -u:</a:t>
                </a:r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𝑠𝑤𝑎𝑝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𝑏𝑜𝑢𝑛𝑑𝑠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altLang="ru-RU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use last statement:</a:t>
                </a:r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𝑐𝑜𝑛𝑡𝑒𝑛𝑡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𝑖𝑛𝑡𝑒𝑔𝑟𝑎𝑙𝑠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rad>
                          </m:den>
                        </m:f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𝑑𝑢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</m:oMath>
                </a14:m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altLang="ru-RU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02565" y="1490345"/>
                <a:ext cx="11894820" cy="5276850"/>
              </a:xfrm>
              <a:blipFill rotWithShape="1">
                <a:blip r:embed="rId2"/>
                <a:stretch>
                  <a:fillRect b="-4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rad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18491" b="-82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1254740" cy="4781550"/>
              </a:xfrm>
            </p:spPr>
            <p:txBody>
              <a:bodyPr/>
              <a:p>
                <a:r>
                  <a:rPr lang="en-US"/>
                  <a:t>substitute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solve expression for x : 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𝑎𝑐𝑟𝑡𝑎𝑛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𝑠𝑒𝑐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+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1254740" cy="4781550"/>
              </a:xfrm>
              <a:blipFill rotWithShape="1">
                <a:blip r:embed="rId2"/>
                <a:stretch>
                  <a:fillRect b="-45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3801</Words>
  <Application>WPS Presentation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substitution examples</vt:lpstr>
      <vt:lpstr>A very unfriendly integral problem!</vt:lpstr>
      <vt:lpstr>A very unfriendly integral problem! 2 </vt:lpstr>
      <vt:lpstr>Just solve a much more general problem...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14</cp:revision>
  <dcterms:created xsi:type="dcterms:W3CDTF">2022-02-01T23:38:00Z</dcterms:created>
  <dcterms:modified xsi:type="dcterms:W3CDTF">2023-01-12T04:00:34Z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76ED67BCF20D4E27B496BE3A55992FA3</vt:lpwstr>
  </property>
  <property fmtid="{D5CDD505-2E9C-101B-9397-08002B2CF9AE}" pid="3" name="KSOProductBuildVer">
    <vt:lpwstr>1033-11.2.0.11214</vt:lpwstr>
  </property>
</Properties>
</file>